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2"/>
  </p:notesMasterIdLst>
  <p:handoutMasterIdLst>
    <p:handoutMasterId r:id="rId63"/>
  </p:handoutMasterIdLst>
  <p:sldIdLst>
    <p:sldId id="322" r:id="rId5"/>
    <p:sldId id="364" r:id="rId6"/>
    <p:sldId id="363" r:id="rId7"/>
    <p:sldId id="324" r:id="rId8"/>
    <p:sldId id="294" r:id="rId9"/>
    <p:sldId id="304" r:id="rId10"/>
    <p:sldId id="308" r:id="rId11"/>
    <p:sldId id="309" r:id="rId12"/>
    <p:sldId id="366" r:id="rId13"/>
    <p:sldId id="367" r:id="rId14"/>
    <p:sldId id="323" r:id="rId15"/>
    <p:sldId id="270" r:id="rId16"/>
    <p:sldId id="325" r:id="rId17"/>
    <p:sldId id="326" r:id="rId18"/>
    <p:sldId id="327" r:id="rId19"/>
    <p:sldId id="328" r:id="rId20"/>
    <p:sldId id="329" r:id="rId21"/>
    <p:sldId id="306" r:id="rId22"/>
    <p:sldId id="330" r:id="rId23"/>
    <p:sldId id="314" r:id="rId24"/>
    <p:sldId id="316" r:id="rId25"/>
    <p:sldId id="317" r:id="rId26"/>
    <p:sldId id="320" r:id="rId27"/>
    <p:sldId id="331" r:id="rId28"/>
    <p:sldId id="321" r:id="rId29"/>
    <p:sldId id="332" r:id="rId30"/>
    <p:sldId id="333" r:id="rId31"/>
    <p:sldId id="334" r:id="rId32"/>
    <p:sldId id="335" r:id="rId33"/>
    <p:sldId id="318" r:id="rId34"/>
    <p:sldId id="319" r:id="rId35"/>
    <p:sldId id="336" r:id="rId36"/>
    <p:sldId id="256" r:id="rId37"/>
    <p:sldId id="285" r:id="rId38"/>
    <p:sldId id="288" r:id="rId39"/>
    <p:sldId id="337" r:id="rId40"/>
    <p:sldId id="338" r:id="rId41"/>
    <p:sldId id="339" r:id="rId42"/>
    <p:sldId id="340" r:id="rId43"/>
    <p:sldId id="341" r:id="rId44"/>
    <p:sldId id="365" r:id="rId45"/>
    <p:sldId id="343" r:id="rId46"/>
    <p:sldId id="344" r:id="rId47"/>
    <p:sldId id="345" r:id="rId48"/>
    <p:sldId id="346" r:id="rId49"/>
    <p:sldId id="347" r:id="rId50"/>
    <p:sldId id="348" r:id="rId51"/>
    <p:sldId id="349" r:id="rId52"/>
    <p:sldId id="310" r:id="rId53"/>
    <p:sldId id="311" r:id="rId54"/>
    <p:sldId id="350" r:id="rId55"/>
    <p:sldId id="351" r:id="rId56"/>
    <p:sldId id="352" r:id="rId57"/>
    <p:sldId id="312" r:id="rId58"/>
    <p:sldId id="353" r:id="rId59"/>
    <p:sldId id="354" r:id="rId60"/>
    <p:sldId id="263" r:id="rId61"/>
  </p:sldIdLst>
  <p:sldSz cx="12192000" cy="6858000"/>
  <p:notesSz cx="279082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8FDA29-77B5-423D-B971-D26BB5A7A820}">
          <p14:sldIdLst>
            <p14:sldId id="322"/>
            <p14:sldId id="364"/>
            <p14:sldId id="363"/>
            <p14:sldId id="324"/>
            <p14:sldId id="294"/>
            <p14:sldId id="304"/>
            <p14:sldId id="308"/>
            <p14:sldId id="309"/>
            <p14:sldId id="366"/>
            <p14:sldId id="367"/>
            <p14:sldId id="323"/>
            <p14:sldId id="270"/>
            <p14:sldId id="325"/>
            <p14:sldId id="326"/>
            <p14:sldId id="327"/>
            <p14:sldId id="328"/>
            <p14:sldId id="329"/>
            <p14:sldId id="306"/>
            <p14:sldId id="330"/>
            <p14:sldId id="314"/>
            <p14:sldId id="316"/>
            <p14:sldId id="317"/>
            <p14:sldId id="320"/>
            <p14:sldId id="331"/>
            <p14:sldId id="321"/>
            <p14:sldId id="332"/>
            <p14:sldId id="333"/>
            <p14:sldId id="334"/>
            <p14:sldId id="335"/>
            <p14:sldId id="318"/>
            <p14:sldId id="319"/>
            <p14:sldId id="336"/>
            <p14:sldId id="256"/>
            <p14:sldId id="285"/>
            <p14:sldId id="288"/>
            <p14:sldId id="337"/>
            <p14:sldId id="338"/>
            <p14:sldId id="339"/>
            <p14:sldId id="340"/>
            <p14:sldId id="341"/>
            <p14:sldId id="365"/>
            <p14:sldId id="343"/>
            <p14:sldId id="344"/>
            <p14:sldId id="345"/>
            <p14:sldId id="346"/>
            <p14:sldId id="347"/>
            <p14:sldId id="348"/>
            <p14:sldId id="349"/>
            <p14:sldId id="310"/>
            <p14:sldId id="311"/>
            <p14:sldId id="350"/>
            <p14:sldId id="351"/>
            <p14:sldId id="352"/>
            <p14:sldId id="312"/>
            <p14:sldId id="353"/>
            <p14:sldId id="354"/>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22D4C6D-792B-47EF-9495-FC45095EA3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3E8B2DB-4A33-4744-A8A6-ECF12F85C1FC}">
      <dgm:prSet/>
      <dgm:spPr/>
      <dgm:t>
        <a:bodyPr/>
        <a:lstStyle/>
        <a:p>
          <a:pPr>
            <a:lnSpc>
              <a:spcPct val="100000"/>
            </a:lnSpc>
          </a:pPr>
          <a:r>
            <a:rPr lang="en-US" dirty="0"/>
            <a:t>Welcome &amp; Recognition</a:t>
          </a:r>
        </a:p>
      </dgm:t>
    </dgm:pt>
    <dgm:pt modelId="{175154AF-CC1A-4D68-829E-97D9B45E7503}" type="parTrans" cxnId="{E1FF0669-8890-4B53-B9F3-05E474B4ACE4}">
      <dgm:prSet/>
      <dgm:spPr/>
      <dgm:t>
        <a:bodyPr/>
        <a:lstStyle/>
        <a:p>
          <a:endParaRPr lang="en-US"/>
        </a:p>
      </dgm:t>
    </dgm:pt>
    <dgm:pt modelId="{FB0352FF-A2E2-4BD0-8F80-89F245024E1F}" type="sibTrans" cxnId="{E1FF0669-8890-4B53-B9F3-05E474B4ACE4}">
      <dgm:prSet/>
      <dgm:spPr/>
      <dgm:t>
        <a:bodyPr/>
        <a:lstStyle/>
        <a:p>
          <a:endParaRPr lang="en-US"/>
        </a:p>
      </dgm:t>
    </dgm:pt>
    <dgm:pt modelId="{2D129E85-9447-497A-B456-1028B9861A9D}">
      <dgm:prSet/>
      <dgm:spPr/>
      <dgm:t>
        <a:bodyPr/>
        <a:lstStyle/>
        <a:p>
          <a:pPr>
            <a:lnSpc>
              <a:spcPct val="100000"/>
            </a:lnSpc>
          </a:pPr>
          <a:r>
            <a:rPr lang="en-US" dirty="0"/>
            <a:t>Training Sessions &amp; Resources</a:t>
          </a:r>
        </a:p>
      </dgm:t>
    </dgm:pt>
    <dgm:pt modelId="{193655AE-C901-41CB-9ACF-F2A769131FD4}" type="parTrans" cxnId="{775C0166-B182-4E66-B9AC-546093D30571}">
      <dgm:prSet/>
      <dgm:spPr/>
      <dgm:t>
        <a:bodyPr/>
        <a:lstStyle/>
        <a:p>
          <a:endParaRPr lang="en-US"/>
        </a:p>
      </dgm:t>
    </dgm:pt>
    <dgm:pt modelId="{C4AA8EF3-EA9B-4405-A843-92FE4655429E}" type="sibTrans" cxnId="{775C0166-B182-4E66-B9AC-546093D30571}">
      <dgm:prSet/>
      <dgm:spPr/>
      <dgm:t>
        <a:bodyPr/>
        <a:lstStyle/>
        <a:p>
          <a:endParaRPr lang="en-US"/>
        </a:p>
      </dgm:t>
    </dgm:pt>
    <dgm:pt modelId="{93C6541A-2658-4C4F-B522-216828EA8132}">
      <dgm:prSet/>
      <dgm:spPr/>
      <dgm:t>
        <a:bodyPr/>
        <a:lstStyle/>
        <a:p>
          <a:pPr rtl="0">
            <a:lnSpc>
              <a:spcPct val="100000"/>
            </a:lnSpc>
          </a:pPr>
          <a:r>
            <a:rPr lang="en-US" dirty="0"/>
            <a:t>Session</a:t>
          </a:r>
          <a:r>
            <a:rPr lang="en-US" dirty="0">
              <a:latin typeface="Arial" panose="020B0604020202020204"/>
            </a:rPr>
            <a:t> 2</a:t>
          </a:r>
          <a:r>
            <a:rPr lang="en-US" dirty="0"/>
            <a:t> Topics: </a:t>
          </a:r>
          <a:r>
            <a:rPr lang="en-US" dirty="0">
              <a:latin typeface="Arial" panose="020B0604020202020204"/>
            </a:rPr>
            <a:t>Categorical Funds, Leave Banking</a:t>
          </a:r>
          <a:r>
            <a:rPr lang="en-US" dirty="0"/>
            <a:t>, </a:t>
          </a:r>
          <a:r>
            <a:rPr lang="en-US" dirty="0">
              <a:latin typeface="Arial" panose="020B0604020202020204"/>
            </a:rPr>
            <a:t>Enrollment Revenues</a:t>
          </a:r>
          <a:r>
            <a:rPr lang="en-US" dirty="0"/>
            <a:t>, </a:t>
          </a:r>
          <a:r>
            <a:rPr lang="en-US" dirty="0">
              <a:latin typeface="Arial" panose="020B0604020202020204"/>
            </a:rPr>
            <a:t>50% Law, Student Receivables, Bad Debt Calculation, Gann Limit</a:t>
          </a:r>
          <a:endParaRPr lang="en-US" dirty="0"/>
        </a:p>
      </dgm:t>
    </dgm:pt>
    <dgm:pt modelId="{D8183F7E-01D5-44A2-922D-C875770A194B}" type="parTrans" cxnId="{292F4726-CA40-4261-BBFE-A45626A0F92C}">
      <dgm:prSet/>
      <dgm:spPr/>
      <dgm:t>
        <a:bodyPr/>
        <a:lstStyle/>
        <a:p>
          <a:endParaRPr lang="en-US"/>
        </a:p>
      </dgm:t>
    </dgm:pt>
    <dgm:pt modelId="{F77762A9-55B8-4179-B9EF-066EFD47DCCC}" type="sibTrans" cxnId="{292F4726-CA40-4261-BBFE-A45626A0F92C}">
      <dgm:prSet/>
      <dgm:spPr/>
      <dgm:t>
        <a:bodyPr/>
        <a:lstStyle/>
        <a:p>
          <a:endParaRPr lang="en-US"/>
        </a:p>
      </dgm:t>
    </dgm:pt>
    <dgm:pt modelId="{7702FBBD-05EE-42AD-88D2-BCBB5C31F9F7}">
      <dgm:prSet/>
      <dgm:spPr/>
      <dgm:t>
        <a:bodyPr/>
        <a:lstStyle/>
        <a:p>
          <a:pPr>
            <a:lnSpc>
              <a:spcPct val="100000"/>
            </a:lnSpc>
          </a:pPr>
          <a:r>
            <a:rPr lang="en-US" dirty="0"/>
            <a:t>Asking Questions</a:t>
          </a:r>
        </a:p>
      </dgm:t>
    </dgm:pt>
    <dgm:pt modelId="{35E13B9B-A691-41E8-9E78-72C96742593E}" type="parTrans" cxnId="{DC13528D-59EF-4CF8-9293-49002661EE39}">
      <dgm:prSet/>
      <dgm:spPr/>
      <dgm:t>
        <a:bodyPr/>
        <a:lstStyle/>
        <a:p>
          <a:endParaRPr lang="en-US"/>
        </a:p>
      </dgm:t>
    </dgm:pt>
    <dgm:pt modelId="{206FC5C2-1DE0-4A4B-919D-EA54C3022D8B}" type="sibTrans" cxnId="{DC13528D-59EF-4CF8-9293-49002661EE39}">
      <dgm:prSet/>
      <dgm:spPr/>
      <dgm:t>
        <a:bodyPr/>
        <a:lstStyle/>
        <a:p>
          <a:endParaRPr lang="en-US"/>
        </a:p>
      </dgm:t>
    </dgm:pt>
    <dgm:pt modelId="{B07292DC-03BC-4B87-A687-FEDFF4886344}">
      <dgm:prSet/>
      <dgm:spPr/>
      <dgm:t>
        <a:bodyPr/>
        <a:lstStyle/>
        <a:p>
          <a:pPr>
            <a:lnSpc>
              <a:spcPct val="100000"/>
            </a:lnSpc>
          </a:pPr>
          <a:r>
            <a:rPr lang="en-US" dirty="0"/>
            <a:t>Evaluation</a:t>
          </a:r>
        </a:p>
      </dgm:t>
    </dgm:pt>
    <dgm:pt modelId="{DF03DFBE-A5E6-4307-817B-29AFFDF15283}" type="parTrans" cxnId="{1F02FE9E-9A00-4301-BE11-CB24C0025985}">
      <dgm:prSet/>
      <dgm:spPr/>
      <dgm:t>
        <a:bodyPr/>
        <a:lstStyle/>
        <a:p>
          <a:endParaRPr lang="en-US"/>
        </a:p>
      </dgm:t>
    </dgm:pt>
    <dgm:pt modelId="{0AA21CB0-BE42-49E8-A5A1-9847F98F5EFA}" type="sibTrans" cxnId="{1F02FE9E-9A00-4301-BE11-CB24C0025985}">
      <dgm:prSet/>
      <dgm:spPr/>
      <dgm:t>
        <a:bodyPr/>
        <a:lstStyle/>
        <a:p>
          <a:endParaRPr lang="en-US"/>
        </a:p>
      </dgm:t>
    </dgm:pt>
    <dgm:pt modelId="{87A0048C-A0DA-4807-9AE6-78E49FC008AC}" type="pres">
      <dgm:prSet presAssocID="{422D4C6D-792B-47EF-9495-FC45095EA3F8}" presName="root" presStyleCnt="0">
        <dgm:presLayoutVars>
          <dgm:dir/>
          <dgm:resizeHandles val="exact"/>
        </dgm:presLayoutVars>
      </dgm:prSet>
      <dgm:spPr/>
    </dgm:pt>
    <dgm:pt modelId="{B6117AC9-CAD2-4E24-A0C7-1316DC40DC2D}" type="pres">
      <dgm:prSet presAssocID="{13E8B2DB-4A33-4744-A8A6-ECF12F85C1FC}" presName="compNode" presStyleCnt="0"/>
      <dgm:spPr/>
    </dgm:pt>
    <dgm:pt modelId="{90B47D7E-81B1-4E59-84BD-D784FB2D9AC1}" type="pres">
      <dgm:prSet presAssocID="{13E8B2DB-4A33-4744-A8A6-ECF12F85C1FC}" presName="bgRect" presStyleLbl="bgShp" presStyleIdx="0" presStyleCnt="5"/>
      <dgm:spPr/>
    </dgm:pt>
    <dgm:pt modelId="{16F666BC-B567-4218-B451-FD794D9A0C3E}" type="pres">
      <dgm:prSet presAssocID="{13E8B2DB-4A33-4744-A8A6-ECF12F85C1F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7378DA5-89C3-4904-BDDB-A06F0DE6EAD8}" type="pres">
      <dgm:prSet presAssocID="{13E8B2DB-4A33-4744-A8A6-ECF12F85C1FC}" presName="spaceRect" presStyleCnt="0"/>
      <dgm:spPr/>
    </dgm:pt>
    <dgm:pt modelId="{2C0E0DD9-A160-4126-AFE7-36C1A2563FE9}" type="pres">
      <dgm:prSet presAssocID="{13E8B2DB-4A33-4744-A8A6-ECF12F85C1FC}" presName="parTx" presStyleLbl="revTx" presStyleIdx="0" presStyleCnt="5">
        <dgm:presLayoutVars>
          <dgm:chMax val="0"/>
          <dgm:chPref val="0"/>
        </dgm:presLayoutVars>
      </dgm:prSet>
      <dgm:spPr/>
    </dgm:pt>
    <dgm:pt modelId="{E2CE41A8-5E1A-45E6-8713-5203E6BBD89E}" type="pres">
      <dgm:prSet presAssocID="{FB0352FF-A2E2-4BD0-8F80-89F245024E1F}" presName="sibTrans" presStyleCnt="0"/>
      <dgm:spPr/>
    </dgm:pt>
    <dgm:pt modelId="{CA1C1A20-4022-4B21-B5CC-3B96064F2007}" type="pres">
      <dgm:prSet presAssocID="{2D129E85-9447-497A-B456-1028B9861A9D}" presName="compNode" presStyleCnt="0"/>
      <dgm:spPr/>
    </dgm:pt>
    <dgm:pt modelId="{13183850-B4E2-4634-AE80-4B8854BD26BA}" type="pres">
      <dgm:prSet presAssocID="{2D129E85-9447-497A-B456-1028B9861A9D}" presName="bgRect" presStyleLbl="bgShp" presStyleIdx="1" presStyleCnt="5"/>
      <dgm:spPr/>
    </dgm:pt>
    <dgm:pt modelId="{A98C865E-47D1-4EB0-971C-C0D9F6B40E48}" type="pres">
      <dgm:prSet presAssocID="{2D129E85-9447-497A-B456-1028B9861A9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9B60CA8-2CE6-4A05-A4F1-084971342A99}" type="pres">
      <dgm:prSet presAssocID="{2D129E85-9447-497A-B456-1028B9861A9D}" presName="spaceRect" presStyleCnt="0"/>
      <dgm:spPr/>
    </dgm:pt>
    <dgm:pt modelId="{B10C51E3-E780-4C07-AE81-00FCE84E556A}" type="pres">
      <dgm:prSet presAssocID="{2D129E85-9447-497A-B456-1028B9861A9D}" presName="parTx" presStyleLbl="revTx" presStyleIdx="1" presStyleCnt="5">
        <dgm:presLayoutVars>
          <dgm:chMax val="0"/>
          <dgm:chPref val="0"/>
        </dgm:presLayoutVars>
      </dgm:prSet>
      <dgm:spPr/>
    </dgm:pt>
    <dgm:pt modelId="{6EA06DCA-C504-40C1-B98B-1D1C444EE45B}" type="pres">
      <dgm:prSet presAssocID="{C4AA8EF3-EA9B-4405-A843-92FE4655429E}" presName="sibTrans" presStyleCnt="0"/>
      <dgm:spPr/>
    </dgm:pt>
    <dgm:pt modelId="{C2906B8B-076A-4EAE-A198-70FD9149DE16}" type="pres">
      <dgm:prSet presAssocID="{93C6541A-2658-4C4F-B522-216828EA8132}" presName="compNode" presStyleCnt="0"/>
      <dgm:spPr/>
    </dgm:pt>
    <dgm:pt modelId="{338702C2-69E9-4E77-8C2D-6DA91492F1BD}" type="pres">
      <dgm:prSet presAssocID="{93C6541A-2658-4C4F-B522-216828EA8132}" presName="bgRect" presStyleLbl="bgShp" presStyleIdx="2" presStyleCnt="5"/>
      <dgm:spPr/>
    </dgm:pt>
    <dgm:pt modelId="{A4BBF120-5DBF-4435-BDBE-7B56B0A163C9}" type="pres">
      <dgm:prSet presAssocID="{93C6541A-2658-4C4F-B522-216828EA813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F965DEBE-D0F5-4823-8903-F01A81BFEA7B}" type="pres">
      <dgm:prSet presAssocID="{93C6541A-2658-4C4F-B522-216828EA8132}" presName="spaceRect" presStyleCnt="0"/>
      <dgm:spPr/>
    </dgm:pt>
    <dgm:pt modelId="{32E0EB3E-D20D-4636-9470-EB82AB1C1B92}" type="pres">
      <dgm:prSet presAssocID="{93C6541A-2658-4C4F-B522-216828EA8132}" presName="parTx" presStyleLbl="revTx" presStyleIdx="2" presStyleCnt="5">
        <dgm:presLayoutVars>
          <dgm:chMax val="0"/>
          <dgm:chPref val="0"/>
        </dgm:presLayoutVars>
      </dgm:prSet>
      <dgm:spPr/>
    </dgm:pt>
    <dgm:pt modelId="{6FCDC8F6-A4F8-46D6-9B24-F5330AC74A82}" type="pres">
      <dgm:prSet presAssocID="{F77762A9-55B8-4179-B9EF-066EFD47DCCC}" presName="sibTrans" presStyleCnt="0"/>
      <dgm:spPr/>
    </dgm:pt>
    <dgm:pt modelId="{D38AA70E-7586-4011-AE99-993E60EC3A0D}" type="pres">
      <dgm:prSet presAssocID="{7702FBBD-05EE-42AD-88D2-BCBB5C31F9F7}" presName="compNode" presStyleCnt="0"/>
      <dgm:spPr/>
    </dgm:pt>
    <dgm:pt modelId="{D65F2880-892D-467C-8C9D-68259D92F337}" type="pres">
      <dgm:prSet presAssocID="{7702FBBD-05EE-42AD-88D2-BCBB5C31F9F7}" presName="bgRect" presStyleLbl="bgShp" presStyleIdx="3" presStyleCnt="5" custLinFactNeighborX="-874" custLinFactNeighborY="-597"/>
      <dgm:spPr/>
    </dgm:pt>
    <dgm:pt modelId="{16805614-7DE1-4EF1-BBE9-60ED6F6F61B9}" type="pres">
      <dgm:prSet presAssocID="{7702FBBD-05EE-42AD-88D2-BCBB5C31F9F7}" presName="iconRect" presStyleLbl="node1" presStyleIdx="3" presStyleCnt="5" custLinFactX="200000" custLinFactY="100000" custLinFactNeighborX="273850" custLinFactNeighborY="11518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D8FDE511-F2CD-46BB-8762-3C16CF486D81}" type="pres">
      <dgm:prSet presAssocID="{7702FBBD-05EE-42AD-88D2-BCBB5C31F9F7}" presName="spaceRect" presStyleCnt="0"/>
      <dgm:spPr/>
    </dgm:pt>
    <dgm:pt modelId="{85F71FAA-EDCB-4066-9336-86A62DA14D84}" type="pres">
      <dgm:prSet presAssocID="{7702FBBD-05EE-42AD-88D2-BCBB5C31F9F7}" presName="parTx" presStyleLbl="revTx" presStyleIdx="3" presStyleCnt="5">
        <dgm:presLayoutVars>
          <dgm:chMax val="0"/>
          <dgm:chPref val="0"/>
        </dgm:presLayoutVars>
      </dgm:prSet>
      <dgm:spPr/>
    </dgm:pt>
    <dgm:pt modelId="{18B27B95-FD7F-4E04-9BA0-81D5261C9DEA}" type="pres">
      <dgm:prSet presAssocID="{206FC5C2-1DE0-4A4B-919D-EA54C3022D8B}" presName="sibTrans" presStyleCnt="0"/>
      <dgm:spPr/>
    </dgm:pt>
    <dgm:pt modelId="{7F8D45E0-9AE4-45A9-9732-9CA49F506445}" type="pres">
      <dgm:prSet presAssocID="{B07292DC-03BC-4B87-A687-FEDFF4886344}" presName="compNode" presStyleCnt="0"/>
      <dgm:spPr/>
    </dgm:pt>
    <dgm:pt modelId="{5AB8930C-A750-42C3-B7E3-7357E129FAF1}" type="pres">
      <dgm:prSet presAssocID="{B07292DC-03BC-4B87-A687-FEDFF4886344}" presName="bgRect" presStyleLbl="bgShp" presStyleIdx="4" presStyleCnt="5" custLinFactNeighborX="-350" custLinFactNeighborY="-726"/>
      <dgm:spPr/>
    </dgm:pt>
    <dgm:pt modelId="{A01DCBA4-3F2A-48E3-A734-FC55D0310427}" type="pres">
      <dgm:prSet presAssocID="{B07292DC-03BC-4B87-A687-FEDFF4886344}" presName="iconRect" presStyleLbl="node1" presStyleIdx="4" presStyleCnt="5" custScaleX="89775" custScaleY="97165" custLinFactNeighborX="825" custLinFactNeighborY="338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rtificial Intelligence outline"/>
        </a:ext>
      </dgm:extLst>
    </dgm:pt>
    <dgm:pt modelId="{3276482D-188F-4F54-A475-BC94A6A8B07E}" type="pres">
      <dgm:prSet presAssocID="{B07292DC-03BC-4B87-A687-FEDFF4886344}" presName="spaceRect" presStyleCnt="0"/>
      <dgm:spPr/>
    </dgm:pt>
    <dgm:pt modelId="{984C0970-EA99-47BB-8AFA-C2E12A732CB8}" type="pres">
      <dgm:prSet presAssocID="{B07292DC-03BC-4B87-A687-FEDFF4886344}" presName="parTx" presStyleLbl="revTx" presStyleIdx="4" presStyleCnt="5">
        <dgm:presLayoutVars>
          <dgm:chMax val="0"/>
          <dgm:chPref val="0"/>
        </dgm:presLayoutVars>
      </dgm:prSet>
      <dgm:spPr/>
    </dgm:pt>
  </dgm:ptLst>
  <dgm:cxnLst>
    <dgm:cxn modelId="{292F4726-CA40-4261-BBFE-A45626A0F92C}" srcId="{422D4C6D-792B-47EF-9495-FC45095EA3F8}" destId="{93C6541A-2658-4C4F-B522-216828EA8132}" srcOrd="2" destOrd="0" parTransId="{D8183F7E-01D5-44A2-922D-C875770A194B}" sibTransId="{F77762A9-55B8-4179-B9EF-066EFD47DCCC}"/>
    <dgm:cxn modelId="{775C0166-B182-4E66-B9AC-546093D30571}" srcId="{422D4C6D-792B-47EF-9495-FC45095EA3F8}" destId="{2D129E85-9447-497A-B456-1028B9861A9D}" srcOrd="1" destOrd="0" parTransId="{193655AE-C901-41CB-9ACF-F2A769131FD4}" sibTransId="{C4AA8EF3-EA9B-4405-A843-92FE4655429E}"/>
    <dgm:cxn modelId="{7885A968-F246-48F1-B6F1-74D19AD45B16}" type="presOf" srcId="{93C6541A-2658-4C4F-B522-216828EA8132}" destId="{32E0EB3E-D20D-4636-9470-EB82AB1C1B92}" srcOrd="0" destOrd="0" presId="urn:microsoft.com/office/officeart/2018/2/layout/IconVerticalSolidList"/>
    <dgm:cxn modelId="{E1FF0669-8890-4B53-B9F3-05E474B4ACE4}" srcId="{422D4C6D-792B-47EF-9495-FC45095EA3F8}" destId="{13E8B2DB-4A33-4744-A8A6-ECF12F85C1FC}" srcOrd="0" destOrd="0" parTransId="{175154AF-CC1A-4D68-829E-97D9B45E7503}" sibTransId="{FB0352FF-A2E2-4BD0-8F80-89F245024E1F}"/>
    <dgm:cxn modelId="{B49FF76D-E714-4519-88C8-1CF781F9F73D}" type="presOf" srcId="{B07292DC-03BC-4B87-A687-FEDFF4886344}" destId="{984C0970-EA99-47BB-8AFA-C2E12A732CB8}" srcOrd="0" destOrd="0" presId="urn:microsoft.com/office/officeart/2018/2/layout/IconVerticalSolidList"/>
    <dgm:cxn modelId="{DC13528D-59EF-4CF8-9293-49002661EE39}" srcId="{422D4C6D-792B-47EF-9495-FC45095EA3F8}" destId="{7702FBBD-05EE-42AD-88D2-BCBB5C31F9F7}" srcOrd="3" destOrd="0" parTransId="{35E13B9B-A691-41E8-9E78-72C96742593E}" sibTransId="{206FC5C2-1DE0-4A4B-919D-EA54C3022D8B}"/>
    <dgm:cxn modelId="{46F7AD8E-5733-41D9-B8A2-D240D7505A8B}" type="presOf" srcId="{2D129E85-9447-497A-B456-1028B9861A9D}" destId="{B10C51E3-E780-4C07-AE81-00FCE84E556A}" srcOrd="0" destOrd="0" presId="urn:microsoft.com/office/officeart/2018/2/layout/IconVerticalSolidList"/>
    <dgm:cxn modelId="{1F02FE9E-9A00-4301-BE11-CB24C0025985}" srcId="{422D4C6D-792B-47EF-9495-FC45095EA3F8}" destId="{B07292DC-03BC-4B87-A687-FEDFF4886344}" srcOrd="4" destOrd="0" parTransId="{DF03DFBE-A5E6-4307-817B-29AFFDF15283}" sibTransId="{0AA21CB0-BE42-49E8-A5A1-9847F98F5EFA}"/>
    <dgm:cxn modelId="{27E63FA9-E49C-4BCA-9E08-44105AC923F8}" type="presOf" srcId="{13E8B2DB-4A33-4744-A8A6-ECF12F85C1FC}" destId="{2C0E0DD9-A160-4126-AFE7-36C1A2563FE9}" srcOrd="0" destOrd="0" presId="urn:microsoft.com/office/officeart/2018/2/layout/IconVerticalSolidList"/>
    <dgm:cxn modelId="{E042B9B7-FF1C-49FF-AA8C-5E5D8A2907AE}" type="presOf" srcId="{422D4C6D-792B-47EF-9495-FC45095EA3F8}" destId="{87A0048C-A0DA-4807-9AE6-78E49FC008AC}" srcOrd="0" destOrd="0" presId="urn:microsoft.com/office/officeart/2018/2/layout/IconVerticalSolidList"/>
    <dgm:cxn modelId="{0EE970BB-CC4A-4B81-9ACB-888B9CC6892B}" type="presOf" srcId="{7702FBBD-05EE-42AD-88D2-BCBB5C31F9F7}" destId="{85F71FAA-EDCB-4066-9336-86A62DA14D84}" srcOrd="0" destOrd="0" presId="urn:microsoft.com/office/officeart/2018/2/layout/IconVerticalSolidList"/>
    <dgm:cxn modelId="{C55D088F-9117-482C-A3DB-FCFCB18DDEC5}" type="presParOf" srcId="{87A0048C-A0DA-4807-9AE6-78E49FC008AC}" destId="{B6117AC9-CAD2-4E24-A0C7-1316DC40DC2D}" srcOrd="0" destOrd="0" presId="urn:microsoft.com/office/officeart/2018/2/layout/IconVerticalSolidList"/>
    <dgm:cxn modelId="{A0DA9267-B0A0-4524-A6A7-450683330AC8}" type="presParOf" srcId="{B6117AC9-CAD2-4E24-A0C7-1316DC40DC2D}" destId="{90B47D7E-81B1-4E59-84BD-D784FB2D9AC1}" srcOrd="0" destOrd="0" presId="urn:microsoft.com/office/officeart/2018/2/layout/IconVerticalSolidList"/>
    <dgm:cxn modelId="{42EE8867-8125-4347-956D-7433220226CA}" type="presParOf" srcId="{B6117AC9-CAD2-4E24-A0C7-1316DC40DC2D}" destId="{16F666BC-B567-4218-B451-FD794D9A0C3E}" srcOrd="1" destOrd="0" presId="urn:microsoft.com/office/officeart/2018/2/layout/IconVerticalSolidList"/>
    <dgm:cxn modelId="{0BC41F95-2EEE-474C-9509-8533D019AFD8}" type="presParOf" srcId="{B6117AC9-CAD2-4E24-A0C7-1316DC40DC2D}" destId="{17378DA5-89C3-4904-BDDB-A06F0DE6EAD8}" srcOrd="2" destOrd="0" presId="urn:microsoft.com/office/officeart/2018/2/layout/IconVerticalSolidList"/>
    <dgm:cxn modelId="{0405C127-F0A5-4147-A4C7-F7F3D6CDBDCD}" type="presParOf" srcId="{B6117AC9-CAD2-4E24-A0C7-1316DC40DC2D}" destId="{2C0E0DD9-A160-4126-AFE7-36C1A2563FE9}" srcOrd="3" destOrd="0" presId="urn:microsoft.com/office/officeart/2018/2/layout/IconVerticalSolidList"/>
    <dgm:cxn modelId="{92FCEB74-6C26-4971-83EF-E148AB2B36F1}" type="presParOf" srcId="{87A0048C-A0DA-4807-9AE6-78E49FC008AC}" destId="{E2CE41A8-5E1A-45E6-8713-5203E6BBD89E}" srcOrd="1" destOrd="0" presId="urn:microsoft.com/office/officeart/2018/2/layout/IconVerticalSolidList"/>
    <dgm:cxn modelId="{3A6E3A79-A28B-4A05-AE90-2301CD9CBF30}" type="presParOf" srcId="{87A0048C-A0DA-4807-9AE6-78E49FC008AC}" destId="{CA1C1A20-4022-4B21-B5CC-3B96064F2007}" srcOrd="2" destOrd="0" presId="urn:microsoft.com/office/officeart/2018/2/layout/IconVerticalSolidList"/>
    <dgm:cxn modelId="{5914DF06-3176-4E50-A83A-C32FCF3D10AA}" type="presParOf" srcId="{CA1C1A20-4022-4B21-B5CC-3B96064F2007}" destId="{13183850-B4E2-4634-AE80-4B8854BD26BA}" srcOrd="0" destOrd="0" presId="urn:microsoft.com/office/officeart/2018/2/layout/IconVerticalSolidList"/>
    <dgm:cxn modelId="{608DE5E7-DABC-4811-9020-DA7C4603A3F3}" type="presParOf" srcId="{CA1C1A20-4022-4B21-B5CC-3B96064F2007}" destId="{A98C865E-47D1-4EB0-971C-C0D9F6B40E48}" srcOrd="1" destOrd="0" presId="urn:microsoft.com/office/officeart/2018/2/layout/IconVerticalSolidList"/>
    <dgm:cxn modelId="{042F5151-BE8A-426B-9FC7-033559833AD2}" type="presParOf" srcId="{CA1C1A20-4022-4B21-B5CC-3B96064F2007}" destId="{39B60CA8-2CE6-4A05-A4F1-084971342A99}" srcOrd="2" destOrd="0" presId="urn:microsoft.com/office/officeart/2018/2/layout/IconVerticalSolidList"/>
    <dgm:cxn modelId="{CDC17532-9314-4123-A5B9-E7C8CFA91D7D}" type="presParOf" srcId="{CA1C1A20-4022-4B21-B5CC-3B96064F2007}" destId="{B10C51E3-E780-4C07-AE81-00FCE84E556A}" srcOrd="3" destOrd="0" presId="urn:microsoft.com/office/officeart/2018/2/layout/IconVerticalSolidList"/>
    <dgm:cxn modelId="{CD64C0BD-5AB8-4166-9A2E-6535C21BFA94}" type="presParOf" srcId="{87A0048C-A0DA-4807-9AE6-78E49FC008AC}" destId="{6EA06DCA-C504-40C1-B98B-1D1C444EE45B}" srcOrd="3" destOrd="0" presId="urn:microsoft.com/office/officeart/2018/2/layout/IconVerticalSolidList"/>
    <dgm:cxn modelId="{4C190692-8908-44C3-AA2C-2F48A49CFFDD}" type="presParOf" srcId="{87A0048C-A0DA-4807-9AE6-78E49FC008AC}" destId="{C2906B8B-076A-4EAE-A198-70FD9149DE16}" srcOrd="4" destOrd="0" presId="urn:microsoft.com/office/officeart/2018/2/layout/IconVerticalSolidList"/>
    <dgm:cxn modelId="{AF4D4EB2-8066-4635-A729-D2B4E5783EB6}" type="presParOf" srcId="{C2906B8B-076A-4EAE-A198-70FD9149DE16}" destId="{338702C2-69E9-4E77-8C2D-6DA91492F1BD}" srcOrd="0" destOrd="0" presId="urn:microsoft.com/office/officeart/2018/2/layout/IconVerticalSolidList"/>
    <dgm:cxn modelId="{AC2E61F7-841C-4076-9EF3-548A7E6B5192}" type="presParOf" srcId="{C2906B8B-076A-4EAE-A198-70FD9149DE16}" destId="{A4BBF120-5DBF-4435-BDBE-7B56B0A163C9}" srcOrd="1" destOrd="0" presId="urn:microsoft.com/office/officeart/2018/2/layout/IconVerticalSolidList"/>
    <dgm:cxn modelId="{6343DDBB-05AC-48E0-BC0F-88EA2B23EC8E}" type="presParOf" srcId="{C2906B8B-076A-4EAE-A198-70FD9149DE16}" destId="{F965DEBE-D0F5-4823-8903-F01A81BFEA7B}" srcOrd="2" destOrd="0" presId="urn:microsoft.com/office/officeart/2018/2/layout/IconVerticalSolidList"/>
    <dgm:cxn modelId="{78F2B134-64A1-426E-8105-060A73AC75D7}" type="presParOf" srcId="{C2906B8B-076A-4EAE-A198-70FD9149DE16}" destId="{32E0EB3E-D20D-4636-9470-EB82AB1C1B92}" srcOrd="3" destOrd="0" presId="urn:microsoft.com/office/officeart/2018/2/layout/IconVerticalSolidList"/>
    <dgm:cxn modelId="{6D2BCCC4-1E8D-42E5-BDF8-4C6A78C96E94}" type="presParOf" srcId="{87A0048C-A0DA-4807-9AE6-78E49FC008AC}" destId="{6FCDC8F6-A4F8-46D6-9B24-F5330AC74A82}" srcOrd="5" destOrd="0" presId="urn:microsoft.com/office/officeart/2018/2/layout/IconVerticalSolidList"/>
    <dgm:cxn modelId="{D826E476-5FF8-4421-96C0-1C41CE090F2F}" type="presParOf" srcId="{87A0048C-A0DA-4807-9AE6-78E49FC008AC}" destId="{D38AA70E-7586-4011-AE99-993E60EC3A0D}" srcOrd="6" destOrd="0" presId="urn:microsoft.com/office/officeart/2018/2/layout/IconVerticalSolidList"/>
    <dgm:cxn modelId="{8FD2E821-0F77-4882-B794-CA58B7ECCAD6}" type="presParOf" srcId="{D38AA70E-7586-4011-AE99-993E60EC3A0D}" destId="{D65F2880-892D-467C-8C9D-68259D92F337}" srcOrd="0" destOrd="0" presId="urn:microsoft.com/office/officeart/2018/2/layout/IconVerticalSolidList"/>
    <dgm:cxn modelId="{89F60FEA-AC72-4599-8ED6-4E5E2EF90C14}" type="presParOf" srcId="{D38AA70E-7586-4011-AE99-993E60EC3A0D}" destId="{16805614-7DE1-4EF1-BBE9-60ED6F6F61B9}" srcOrd="1" destOrd="0" presId="urn:microsoft.com/office/officeart/2018/2/layout/IconVerticalSolidList"/>
    <dgm:cxn modelId="{F4ACBF25-291B-4D1A-B670-E78F98301C5F}" type="presParOf" srcId="{D38AA70E-7586-4011-AE99-993E60EC3A0D}" destId="{D8FDE511-F2CD-46BB-8762-3C16CF486D81}" srcOrd="2" destOrd="0" presId="urn:microsoft.com/office/officeart/2018/2/layout/IconVerticalSolidList"/>
    <dgm:cxn modelId="{C5D63AB6-87BE-490F-B5F8-F868AAD346A4}" type="presParOf" srcId="{D38AA70E-7586-4011-AE99-993E60EC3A0D}" destId="{85F71FAA-EDCB-4066-9336-86A62DA14D84}" srcOrd="3" destOrd="0" presId="urn:microsoft.com/office/officeart/2018/2/layout/IconVerticalSolidList"/>
    <dgm:cxn modelId="{D8A56249-C473-45D9-82DA-07C7F395EBDE}" type="presParOf" srcId="{87A0048C-A0DA-4807-9AE6-78E49FC008AC}" destId="{18B27B95-FD7F-4E04-9BA0-81D5261C9DEA}" srcOrd="7" destOrd="0" presId="urn:microsoft.com/office/officeart/2018/2/layout/IconVerticalSolidList"/>
    <dgm:cxn modelId="{5E94861D-6684-417E-9DB1-C7AAF91F116A}" type="presParOf" srcId="{87A0048C-A0DA-4807-9AE6-78E49FC008AC}" destId="{7F8D45E0-9AE4-45A9-9732-9CA49F506445}" srcOrd="8" destOrd="0" presId="urn:microsoft.com/office/officeart/2018/2/layout/IconVerticalSolidList"/>
    <dgm:cxn modelId="{4FA38BFC-43CB-4FF8-A60D-FC9AEF14FEB4}" type="presParOf" srcId="{7F8D45E0-9AE4-45A9-9732-9CA49F506445}" destId="{5AB8930C-A750-42C3-B7E3-7357E129FAF1}" srcOrd="0" destOrd="0" presId="urn:microsoft.com/office/officeart/2018/2/layout/IconVerticalSolidList"/>
    <dgm:cxn modelId="{B2B86361-4CC7-4C8C-93B9-575C779E2B48}" type="presParOf" srcId="{7F8D45E0-9AE4-45A9-9732-9CA49F506445}" destId="{A01DCBA4-3F2A-48E3-A734-FC55D0310427}" srcOrd="1" destOrd="0" presId="urn:microsoft.com/office/officeart/2018/2/layout/IconVerticalSolidList"/>
    <dgm:cxn modelId="{97E26653-BBDA-40EC-A642-618485180B85}" type="presParOf" srcId="{7F8D45E0-9AE4-45A9-9732-9CA49F506445}" destId="{3276482D-188F-4F54-A475-BC94A6A8B07E}" srcOrd="2" destOrd="0" presId="urn:microsoft.com/office/officeart/2018/2/layout/IconVerticalSolidList"/>
    <dgm:cxn modelId="{A2B23415-1B99-4CA3-8B11-D9F368D89B13}" type="presParOf" srcId="{7F8D45E0-9AE4-45A9-9732-9CA49F506445}" destId="{984C0970-EA99-47BB-8AFA-C2E12A732C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47D7E-81B1-4E59-84BD-D784FB2D9AC1}">
      <dsp:nvSpPr>
        <dsp:cNvPr id="0" name=""/>
        <dsp:cNvSpPr/>
      </dsp:nvSpPr>
      <dsp:spPr>
        <a:xfrm>
          <a:off x="0" y="4300"/>
          <a:ext cx="6263640" cy="9160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666BC-B567-4218-B451-FD794D9A0C3E}">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0E0DD9-A160-4126-AFE7-36C1A2563FE9}">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11200">
            <a:lnSpc>
              <a:spcPct val="100000"/>
            </a:lnSpc>
            <a:spcBef>
              <a:spcPct val="0"/>
            </a:spcBef>
            <a:spcAft>
              <a:spcPct val="35000"/>
            </a:spcAft>
            <a:buNone/>
          </a:pPr>
          <a:r>
            <a:rPr lang="en-US" sz="1600" kern="1200" dirty="0"/>
            <a:t>Welcome &amp; Recognition</a:t>
          </a:r>
        </a:p>
      </dsp:txBody>
      <dsp:txXfrm>
        <a:off x="1057996" y="4300"/>
        <a:ext cx="5205643" cy="916014"/>
      </dsp:txXfrm>
    </dsp:sp>
    <dsp:sp modelId="{13183850-B4E2-4634-AE80-4B8854BD26BA}">
      <dsp:nvSpPr>
        <dsp:cNvPr id="0" name=""/>
        <dsp:cNvSpPr/>
      </dsp:nvSpPr>
      <dsp:spPr>
        <a:xfrm>
          <a:off x="0" y="1149318"/>
          <a:ext cx="6263640" cy="9160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C865E-47D1-4EB0-971C-C0D9F6B40E48}">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0C51E3-E780-4C07-AE81-00FCE84E556A}">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11200">
            <a:lnSpc>
              <a:spcPct val="100000"/>
            </a:lnSpc>
            <a:spcBef>
              <a:spcPct val="0"/>
            </a:spcBef>
            <a:spcAft>
              <a:spcPct val="35000"/>
            </a:spcAft>
            <a:buNone/>
          </a:pPr>
          <a:r>
            <a:rPr lang="en-US" sz="1600" kern="1200" dirty="0"/>
            <a:t>Training Sessions &amp; Resources</a:t>
          </a:r>
        </a:p>
      </dsp:txBody>
      <dsp:txXfrm>
        <a:off x="1057996" y="1149318"/>
        <a:ext cx="5205643" cy="916014"/>
      </dsp:txXfrm>
    </dsp:sp>
    <dsp:sp modelId="{338702C2-69E9-4E77-8C2D-6DA91492F1BD}">
      <dsp:nvSpPr>
        <dsp:cNvPr id="0" name=""/>
        <dsp:cNvSpPr/>
      </dsp:nvSpPr>
      <dsp:spPr>
        <a:xfrm>
          <a:off x="0" y="2294336"/>
          <a:ext cx="6263640" cy="91601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BF120-5DBF-4435-BDBE-7B56B0A163C9}">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E0EB3E-D20D-4636-9470-EB82AB1C1B92}">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11200" rtl="0">
            <a:lnSpc>
              <a:spcPct val="100000"/>
            </a:lnSpc>
            <a:spcBef>
              <a:spcPct val="0"/>
            </a:spcBef>
            <a:spcAft>
              <a:spcPct val="35000"/>
            </a:spcAft>
            <a:buNone/>
          </a:pPr>
          <a:r>
            <a:rPr lang="en-US" sz="1600" kern="1200" dirty="0"/>
            <a:t>Session</a:t>
          </a:r>
          <a:r>
            <a:rPr lang="en-US" sz="1600" kern="1200" dirty="0">
              <a:latin typeface="Arial" panose="020B0604020202020204"/>
            </a:rPr>
            <a:t> 2</a:t>
          </a:r>
          <a:r>
            <a:rPr lang="en-US" sz="1600" kern="1200" dirty="0"/>
            <a:t> Topics: </a:t>
          </a:r>
          <a:r>
            <a:rPr lang="en-US" sz="1600" kern="1200" dirty="0">
              <a:latin typeface="Arial" panose="020B0604020202020204"/>
            </a:rPr>
            <a:t>Categorical Funds, Leave Banking</a:t>
          </a:r>
          <a:r>
            <a:rPr lang="en-US" sz="1600" kern="1200" dirty="0"/>
            <a:t>, </a:t>
          </a:r>
          <a:r>
            <a:rPr lang="en-US" sz="1600" kern="1200" dirty="0">
              <a:latin typeface="Arial" panose="020B0604020202020204"/>
            </a:rPr>
            <a:t>Enrollment Revenues</a:t>
          </a:r>
          <a:r>
            <a:rPr lang="en-US" sz="1600" kern="1200" dirty="0"/>
            <a:t>, </a:t>
          </a:r>
          <a:r>
            <a:rPr lang="en-US" sz="1600" kern="1200" dirty="0">
              <a:latin typeface="Arial" panose="020B0604020202020204"/>
            </a:rPr>
            <a:t>50% Law, Student Receivables, Bad Debt Calculation, Gann Limit</a:t>
          </a:r>
          <a:endParaRPr lang="en-US" sz="1600" kern="1200" dirty="0"/>
        </a:p>
      </dsp:txBody>
      <dsp:txXfrm>
        <a:off x="1057996" y="2294336"/>
        <a:ext cx="5205643" cy="916014"/>
      </dsp:txXfrm>
    </dsp:sp>
    <dsp:sp modelId="{D65F2880-892D-467C-8C9D-68259D92F337}">
      <dsp:nvSpPr>
        <dsp:cNvPr id="0" name=""/>
        <dsp:cNvSpPr/>
      </dsp:nvSpPr>
      <dsp:spPr>
        <a:xfrm>
          <a:off x="0" y="3433886"/>
          <a:ext cx="6263640" cy="91601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05614-7DE1-4EF1-BBE9-60ED6F6F61B9}">
      <dsp:nvSpPr>
        <dsp:cNvPr id="0" name=""/>
        <dsp:cNvSpPr/>
      </dsp:nvSpPr>
      <dsp:spPr>
        <a:xfrm>
          <a:off x="2664388" y="4729597"/>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F71FAA-EDCB-4066-9336-86A62DA14D84}">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11200">
            <a:lnSpc>
              <a:spcPct val="100000"/>
            </a:lnSpc>
            <a:spcBef>
              <a:spcPct val="0"/>
            </a:spcBef>
            <a:spcAft>
              <a:spcPct val="35000"/>
            </a:spcAft>
            <a:buNone/>
          </a:pPr>
          <a:r>
            <a:rPr lang="en-US" sz="1600" kern="1200" dirty="0"/>
            <a:t>Asking Questions</a:t>
          </a:r>
        </a:p>
      </dsp:txBody>
      <dsp:txXfrm>
        <a:off x="1057996" y="3439354"/>
        <a:ext cx="5205643" cy="916014"/>
      </dsp:txXfrm>
    </dsp:sp>
    <dsp:sp modelId="{5AB8930C-A750-42C3-B7E3-7357E129FAF1}">
      <dsp:nvSpPr>
        <dsp:cNvPr id="0" name=""/>
        <dsp:cNvSpPr/>
      </dsp:nvSpPr>
      <dsp:spPr>
        <a:xfrm>
          <a:off x="0" y="4577722"/>
          <a:ext cx="6263640" cy="91601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DCBA4-3F2A-48E3-A734-FC55D0310427}">
      <dsp:nvSpPr>
        <dsp:cNvPr id="0" name=""/>
        <dsp:cNvSpPr/>
      </dsp:nvSpPr>
      <dsp:spPr>
        <a:xfrm>
          <a:off x="307007" y="4814666"/>
          <a:ext cx="452293" cy="4895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C0970-EA99-47BB-8AFA-C2E12A732CB8}">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11200">
            <a:lnSpc>
              <a:spcPct val="100000"/>
            </a:lnSpc>
            <a:spcBef>
              <a:spcPct val="0"/>
            </a:spcBef>
            <a:spcAft>
              <a:spcPct val="35000"/>
            </a:spcAft>
            <a:buNone/>
          </a:pPr>
          <a:r>
            <a:rPr lang="en-US" sz="1600" kern="1200" dirty="0"/>
            <a:t>Evaluation</a:t>
          </a:r>
        </a:p>
      </dsp:txBody>
      <dsp:txXfrm>
        <a:off x="1057996" y="4584372"/>
        <a:ext cx="5205643" cy="9160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75836A-ECE2-CB4F-9D03-FCB00A45D8D4}"/>
              </a:ext>
            </a:extLst>
          </p:cNvPr>
          <p:cNvSpPr>
            <a:spLocks noGrp="1"/>
          </p:cNvSpPr>
          <p:nvPr>
            <p:ph type="hdr" sz="quarter"/>
          </p:nvPr>
        </p:nvSpPr>
        <p:spPr>
          <a:xfrm>
            <a:off x="0" y="0"/>
            <a:ext cx="1209358" cy="112739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214885-3697-9742-81CF-1C5FDBB3AE92}"/>
              </a:ext>
            </a:extLst>
          </p:cNvPr>
          <p:cNvSpPr>
            <a:spLocks noGrp="1"/>
          </p:cNvSpPr>
          <p:nvPr>
            <p:ph type="dt" sz="quarter" idx="1"/>
          </p:nvPr>
        </p:nvSpPr>
        <p:spPr>
          <a:xfrm>
            <a:off x="1580821" y="0"/>
            <a:ext cx="1209358" cy="1127397"/>
          </a:xfrm>
          <a:prstGeom prst="rect">
            <a:avLst/>
          </a:prstGeom>
        </p:spPr>
        <p:txBody>
          <a:bodyPr vert="horz" lIns="91440" tIns="45720" rIns="91440" bIns="45720" rtlCol="0"/>
          <a:lstStyle>
            <a:lvl1pPr algn="r">
              <a:defRPr sz="1200"/>
            </a:lvl1pPr>
          </a:lstStyle>
          <a:p>
            <a:fld id="{F0ACE08D-D92E-2B40-888F-79AC007FA791}" type="datetimeFigureOut">
              <a:rPr lang="en-US" smtClean="0"/>
              <a:t>3/20/2023</a:t>
            </a:fld>
            <a:endParaRPr lang="en-US"/>
          </a:p>
        </p:txBody>
      </p:sp>
      <p:sp>
        <p:nvSpPr>
          <p:cNvPr id="4" name="Footer Placeholder 3">
            <a:extLst>
              <a:ext uri="{FF2B5EF4-FFF2-40B4-BE49-F238E27FC236}">
                <a16:creationId xmlns:a16="http://schemas.microsoft.com/office/drawing/2014/main" id="{7D4288EC-1177-B04C-A960-3F7425A9C33C}"/>
              </a:ext>
            </a:extLst>
          </p:cNvPr>
          <p:cNvSpPr>
            <a:spLocks noGrp="1"/>
          </p:cNvSpPr>
          <p:nvPr>
            <p:ph type="ftr" sz="quarter" idx="2"/>
          </p:nvPr>
        </p:nvSpPr>
        <p:spPr>
          <a:xfrm>
            <a:off x="0" y="21342504"/>
            <a:ext cx="1209358" cy="112739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0855BBC-DD35-BE41-8A40-EC56B91323F3}"/>
              </a:ext>
            </a:extLst>
          </p:cNvPr>
          <p:cNvSpPr>
            <a:spLocks noGrp="1"/>
          </p:cNvSpPr>
          <p:nvPr>
            <p:ph type="sldNum" sz="quarter" idx="3"/>
          </p:nvPr>
        </p:nvSpPr>
        <p:spPr>
          <a:xfrm>
            <a:off x="1580821" y="21342504"/>
            <a:ext cx="1209358" cy="1127395"/>
          </a:xfrm>
          <a:prstGeom prst="rect">
            <a:avLst/>
          </a:prstGeom>
        </p:spPr>
        <p:txBody>
          <a:bodyPr vert="horz" lIns="91440" tIns="45720" rIns="91440" bIns="45720" rtlCol="0" anchor="b"/>
          <a:lstStyle>
            <a:lvl1pPr algn="r">
              <a:defRPr sz="1200"/>
            </a:lvl1pPr>
          </a:lstStyle>
          <a:p>
            <a:fld id="{5EDBAF1C-4969-1442-A49A-B235BE9852E8}" type="slidenum">
              <a:rPr lang="en-US" smtClean="0"/>
              <a:t>‹#›</a:t>
            </a:fld>
            <a:endParaRPr lang="en-US"/>
          </a:p>
        </p:txBody>
      </p:sp>
    </p:spTree>
    <p:extLst>
      <p:ext uri="{BB962C8B-B14F-4D97-AF65-F5344CB8AC3E}">
        <p14:creationId xmlns:p14="http://schemas.microsoft.com/office/powerpoint/2010/main" val="2691063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09358" cy="112739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580821" y="0"/>
            <a:ext cx="1209358" cy="1127397"/>
          </a:xfrm>
          <a:prstGeom prst="rect">
            <a:avLst/>
          </a:prstGeom>
        </p:spPr>
        <p:txBody>
          <a:bodyPr vert="horz" lIns="91440" tIns="45720" rIns="91440" bIns="45720" rtlCol="0"/>
          <a:lstStyle>
            <a:lvl1pPr algn="r">
              <a:defRPr sz="1200"/>
            </a:lvl1pPr>
          </a:lstStyle>
          <a:p>
            <a:fld id="{50B50FEB-0033-2E46-9AD7-8C12F7981002}" type="datetimeFigureOut">
              <a:rPr lang="en-US" smtClean="0"/>
              <a:t>3/20/2023</a:t>
            </a:fld>
            <a:endParaRPr lang="en-US"/>
          </a:p>
        </p:txBody>
      </p:sp>
      <p:sp>
        <p:nvSpPr>
          <p:cNvPr id="4" name="Slide Image Placeholder 3"/>
          <p:cNvSpPr>
            <a:spLocks noGrp="1" noRot="1" noChangeAspect="1"/>
          </p:cNvSpPr>
          <p:nvPr>
            <p:ph type="sldImg" idx="2"/>
          </p:nvPr>
        </p:nvSpPr>
        <p:spPr>
          <a:xfrm>
            <a:off x="-5345113" y="2808288"/>
            <a:ext cx="13481051" cy="7583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79083" y="10813638"/>
            <a:ext cx="2232660" cy="884752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1342504"/>
            <a:ext cx="1209358" cy="112739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580821" y="21342504"/>
            <a:ext cx="1209358" cy="1127395"/>
          </a:xfrm>
          <a:prstGeom prst="rect">
            <a:avLst/>
          </a:prstGeom>
        </p:spPr>
        <p:txBody>
          <a:bodyPr vert="horz" lIns="91440" tIns="45720" rIns="91440" bIns="45720" rtlCol="0" anchor="b"/>
          <a:lstStyle>
            <a:lvl1pPr algn="r">
              <a:defRPr sz="1200"/>
            </a:lvl1pPr>
          </a:lstStyle>
          <a:p>
            <a:fld id="{B9496666-BA3A-9849-BBAB-A071B392D32F}" type="slidenum">
              <a:rPr lang="en-US" smtClean="0"/>
              <a:t>‹#›</a:t>
            </a:fld>
            <a:endParaRPr lang="en-US"/>
          </a:p>
        </p:txBody>
      </p:sp>
    </p:spTree>
    <p:extLst>
      <p:ext uri="{BB962C8B-B14F-4D97-AF65-F5344CB8AC3E}">
        <p14:creationId xmlns:p14="http://schemas.microsoft.com/office/powerpoint/2010/main" val="80563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m02.safelinks.protection.outlook.com/?url=https%3A%2F%2Fmisweb02.cccco.edu%2Fenrollmentfee%2Fprod%2Flogon.cfm&amp;data=02%7C01%7Crdjohnson%40peralta.edu%7C9fa98a3b16e44adbe31908d6b863b200%7Ceea16a1648af477b911305b1c01123ff%7C0%7C0%7C636899135665653892&amp;sdata=%2Fs6NZWdMN685dv8xSJCci0LvEi6bxSbPxNE13Ngnqcw%3D&amp;reserved=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am02.safelinks.protection.outlook.com/?url=https%3A%2F%2Fmisweb02.cccco.edu%2Fenrollmentfee%2Fprod%2Flogon.cfm&amp;data=02%7C01%7Crdjohnson%40peralta.edu%7C9fa98a3b16e44adbe31908d6b863b200%7Ceea16a1648af477b911305b1c01123ff%7C0%7C0%7C636899135665653892&amp;sdata=%2Fs6NZWdMN685dv8xSJCci0LvEi6bxSbPxNE13Ngnqcw%3D&amp;reserved=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96666-BA3A-9849-BBAB-A071B392D32F}" type="slidenum">
              <a:rPr lang="en-US" smtClean="0"/>
              <a:t>1</a:t>
            </a:fld>
            <a:endParaRPr lang="en-US"/>
          </a:p>
        </p:txBody>
      </p:sp>
    </p:spTree>
    <p:extLst>
      <p:ext uri="{BB962C8B-B14F-4D97-AF65-F5344CB8AC3E}">
        <p14:creationId xmlns:p14="http://schemas.microsoft.com/office/powerpoint/2010/main" val="299132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rPr>
              <a:t>MONTH</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rPr>
              <a:t>PERIOD</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July</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August</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2</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September = 3</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October</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4</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November</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5</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December</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6</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January</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7</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February</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8</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March</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9</a:t>
            </a:r>
            <a:endParaRPr lang="en-US" sz="18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000000"/>
                </a:solidFill>
                <a:effectLst/>
                <a:latin typeface="Arial" panose="020B0604020202020204" pitchFamily="34" charset="0"/>
              </a:rPr>
              <a:t>April</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10 (</a:t>
            </a:r>
            <a:r>
              <a:rPr lang="en-US" sz="2800" dirty="0"/>
              <a:t>July 1</a:t>
            </a:r>
            <a:r>
              <a:rPr lang="en-US" sz="2800" baseline="30000" dirty="0"/>
              <a:t>st</a:t>
            </a:r>
            <a:r>
              <a:rPr lang="en-US" sz="2800" dirty="0"/>
              <a:t> – March 31</a:t>
            </a:r>
            <a:r>
              <a:rPr lang="en-US" sz="2800" baseline="30000" dirty="0"/>
              <a:t>st</a:t>
            </a:r>
            <a:r>
              <a:rPr lang="en-US" sz="2800" b="0" i="0" u="none" strike="noStrike" baseline="30000" dirty="0">
                <a:effectLst/>
                <a:latin typeface="+mn-lt"/>
              </a:rPr>
              <a:t>)</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May</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11</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June</a:t>
            </a:r>
            <a:r>
              <a:rPr lang="en-US" sz="1800" b="0" i="0" u="none" strike="noStrike" kern="1200" dirty="0">
                <a:solidFill>
                  <a:schemeClr val="tx1"/>
                </a:solidFill>
                <a:effectLst/>
                <a:latin typeface="Arial" panose="020B0604020202020204" pitchFamily="34" charset="0"/>
              </a:rPr>
              <a:t> = </a:t>
            </a:r>
            <a:r>
              <a:rPr lang="en-US" sz="1800" b="0" i="0" u="none" strike="noStrike" kern="1200" dirty="0">
                <a:solidFill>
                  <a:srgbClr val="000000"/>
                </a:solidFill>
                <a:effectLst/>
                <a:latin typeface="Arial" panose="020B0604020202020204" pitchFamily="34" charset="0"/>
              </a:rPr>
              <a:t>12</a:t>
            </a:r>
            <a:endParaRPr lang="en-US" sz="1800" b="0" i="0" u="none" strike="no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9496666-BA3A-9849-BBAB-A071B392D32F}" type="slidenum">
              <a:rPr lang="en-US" smtClean="0"/>
              <a:t>25</a:t>
            </a:fld>
            <a:endParaRPr lang="en-US"/>
          </a:p>
        </p:txBody>
      </p:sp>
    </p:spTree>
    <p:extLst>
      <p:ext uri="{BB962C8B-B14F-4D97-AF65-F5344CB8AC3E}">
        <p14:creationId xmlns:p14="http://schemas.microsoft.com/office/powerpoint/2010/main" val="149088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l-NL" dirty="0">
                <a:effectLst/>
                <a:hlinkClick r:id="rId3" tooltip="https://nam02.safelinks.protection.outlook.com/?url=https%3a%2f%2fmisweb02.cccco.edu%2fenrollmentfee%2fprod%2flogon.cfm&amp;data=02%7c01%7crdjohnson%40peralta.edu%7c9fa98a3b16e44adbe31908d6b863b200%7ceea16a1648af477b911305b1c01123ff%7c0%7c0%7c636899135665653892&amp;sdata=%2fs6nzwdmn685dv8xsjcci0lvei6bxsbpxne13ngnqcw%3d&amp;reserved=0"/>
              </a:rPr>
              <a:t>https://misweb02.cccco.edu/enrollmentfee/prod/logon.cfm</a:t>
            </a:r>
            <a:r>
              <a:rPr lang="nl-NL" dirty="0">
                <a:effectLst/>
              </a:rPr>
              <a:t> - Password is 89776</a:t>
            </a:r>
          </a:p>
          <a:p>
            <a:endParaRPr lang="en-US" dirty="0"/>
          </a:p>
        </p:txBody>
      </p:sp>
      <p:sp>
        <p:nvSpPr>
          <p:cNvPr id="4" name="Slide Number Placeholder 3"/>
          <p:cNvSpPr>
            <a:spLocks noGrp="1"/>
          </p:cNvSpPr>
          <p:nvPr>
            <p:ph type="sldNum" sz="quarter" idx="5"/>
          </p:nvPr>
        </p:nvSpPr>
        <p:spPr/>
        <p:txBody>
          <a:bodyPr/>
          <a:lstStyle/>
          <a:p>
            <a:fld id="{B9496666-BA3A-9849-BBAB-A071B392D32F}" type="slidenum">
              <a:rPr lang="en-US" smtClean="0"/>
              <a:t>28</a:t>
            </a:fld>
            <a:endParaRPr lang="en-US"/>
          </a:p>
        </p:txBody>
      </p:sp>
    </p:spTree>
    <p:extLst>
      <p:ext uri="{BB962C8B-B14F-4D97-AF65-F5344CB8AC3E}">
        <p14:creationId xmlns:p14="http://schemas.microsoft.com/office/powerpoint/2010/main" val="52913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l-NL" dirty="0">
                <a:effectLst/>
                <a:hlinkClick r:id="rId3" tooltip="https://nam02.safelinks.protection.outlook.com/?url=https%3a%2f%2fmisweb02.cccco.edu%2fenrollmentfee%2fprod%2flogon.cfm&amp;data=02%7c01%7crdjohnson%40peralta.edu%7c9fa98a3b16e44adbe31908d6b863b200%7ceea16a1648af477b911305b1c01123ff%7c0%7c0%7c636899135665653892&amp;sdata=%2fs6nzwdmn685dv8xsjcci0lvei6bxsbpxne13ngnqcw%3d&amp;reserved=0"/>
              </a:rPr>
              <a:t>https://misweb02.cccco.edu/enrollmentfee/prod/logon.cfm</a:t>
            </a:r>
            <a:r>
              <a:rPr lang="nl-NL" dirty="0">
                <a:effectLst/>
              </a:rPr>
              <a:t> - Password is 89776</a:t>
            </a:r>
          </a:p>
          <a:p>
            <a:endParaRPr lang="en-US" dirty="0"/>
          </a:p>
        </p:txBody>
      </p:sp>
      <p:sp>
        <p:nvSpPr>
          <p:cNvPr id="4" name="Slide Number Placeholder 3"/>
          <p:cNvSpPr>
            <a:spLocks noGrp="1"/>
          </p:cNvSpPr>
          <p:nvPr>
            <p:ph type="sldNum" sz="quarter" idx="5"/>
          </p:nvPr>
        </p:nvSpPr>
        <p:spPr/>
        <p:txBody>
          <a:bodyPr/>
          <a:lstStyle/>
          <a:p>
            <a:fld id="{B9496666-BA3A-9849-BBAB-A071B392D32F}" type="slidenum">
              <a:rPr lang="en-US" smtClean="0"/>
              <a:t>29</a:t>
            </a:fld>
            <a:endParaRPr lang="en-US"/>
          </a:p>
        </p:txBody>
      </p:sp>
    </p:spTree>
    <p:extLst>
      <p:ext uri="{BB962C8B-B14F-4D97-AF65-F5344CB8AC3E}">
        <p14:creationId xmlns:p14="http://schemas.microsoft.com/office/powerpoint/2010/main" val="19599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96666-BA3A-9849-BBAB-A071B392D32F}" type="slidenum">
              <a:rPr lang="en-US" smtClean="0"/>
              <a:t>33</a:t>
            </a:fld>
            <a:endParaRPr lang="en-US"/>
          </a:p>
        </p:txBody>
      </p:sp>
    </p:spTree>
    <p:extLst>
      <p:ext uri="{BB962C8B-B14F-4D97-AF65-F5344CB8AC3E}">
        <p14:creationId xmlns:p14="http://schemas.microsoft.com/office/powerpoint/2010/main" val="161671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96666-BA3A-9849-BBAB-A071B392D32F}" type="slidenum">
              <a:rPr lang="en-US" smtClean="0"/>
              <a:t>52</a:t>
            </a:fld>
            <a:endParaRPr lang="en-US"/>
          </a:p>
        </p:txBody>
      </p:sp>
    </p:spTree>
    <p:extLst>
      <p:ext uri="{BB962C8B-B14F-4D97-AF65-F5344CB8AC3E}">
        <p14:creationId xmlns:p14="http://schemas.microsoft.com/office/powerpoint/2010/main" val="1616718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Slide - Dark">
    <p:bg>
      <p:bgPr>
        <a:gradFill flip="none" rotWithShape="1">
          <a:gsLst>
            <a:gs pos="0">
              <a:schemeClr val="tx2"/>
            </a:gs>
            <a:gs pos="40000">
              <a:schemeClr val="accent1">
                <a:lumMod val="95000"/>
                <a:lumOff val="5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1813"/>
            <a:ext cx="11087100" cy="2474657"/>
          </a:xfrm>
          <a:prstGeom prst="rect">
            <a:avLst/>
          </a:prstGeom>
        </p:spPr>
        <p:txBody>
          <a:bodyPr anchor="b"/>
          <a:lstStyle>
            <a:lvl1pPr algn="l">
              <a:defRPr sz="6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Subtitle 2"/>
          <p:cNvSpPr>
            <a:spLocks noGrp="1"/>
          </p:cNvSpPr>
          <p:nvPr>
            <p:ph type="subTitle" idx="1"/>
          </p:nvPr>
        </p:nvSpPr>
        <p:spPr>
          <a:xfrm>
            <a:off x="533400" y="3691488"/>
            <a:ext cx="11087100" cy="768749"/>
          </a:xfrm>
        </p:spPr>
        <p:txBody>
          <a:bodyPr>
            <a:normAutofit/>
          </a:bodyPr>
          <a:lstStyle>
            <a:lvl1pPr marL="0" indent="0" algn="l">
              <a:buNone/>
              <a:defRPr sz="2700" b="0" i="0">
                <a:solidFill>
                  <a:schemeClr val="bg1"/>
                </a:solidFill>
                <a:latin typeface="Poppins Light" pitchFamily="2" charset="77"/>
                <a:cs typeface="Poppins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descr="A picture containing the Peralta Community College District Logo. ">
            <a:extLst>
              <a:ext uri="{FF2B5EF4-FFF2-40B4-BE49-F238E27FC236}">
                <a16:creationId xmlns:a16="http://schemas.microsoft.com/office/drawing/2014/main" id="{45BC8962-D7FF-A946-B38F-342AE98FCA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8" name="TextBox 17">
            <a:extLst>
              <a:ext uri="{FF2B5EF4-FFF2-40B4-BE49-F238E27FC236}">
                <a16:creationId xmlns:a16="http://schemas.microsoft.com/office/drawing/2014/main" id="{249F2D62-8F76-D749-B793-622BFC4130F0}"/>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9" name="TextBox 18">
            <a:extLst>
              <a:ext uri="{FF2B5EF4-FFF2-40B4-BE49-F238E27FC236}">
                <a16:creationId xmlns:a16="http://schemas.microsoft.com/office/drawing/2014/main" id="{4F096930-098E-E24F-A480-2EDFB2C1EA06}"/>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39" name="Group 38">
            <a:extLst>
              <a:ext uri="{FF2B5EF4-FFF2-40B4-BE49-F238E27FC236}">
                <a16:creationId xmlns:a16="http://schemas.microsoft.com/office/drawing/2014/main" id="{3F61F98A-40ED-3442-B646-6C29B25EFAA5}"/>
              </a:ext>
            </a:extLst>
          </p:cNvPr>
          <p:cNvGrpSpPr/>
          <p:nvPr userDrawn="1"/>
        </p:nvGrpSpPr>
        <p:grpSpPr>
          <a:xfrm rot="10800000">
            <a:off x="546232" y="5907091"/>
            <a:ext cx="11074267" cy="215443"/>
            <a:chOff x="789214" y="5878286"/>
            <a:chExt cx="8795660" cy="0"/>
          </a:xfrm>
        </p:grpSpPr>
        <p:cxnSp>
          <p:nvCxnSpPr>
            <p:cNvPr id="40" name="Straight Connector 39">
              <a:extLst>
                <a:ext uri="{FF2B5EF4-FFF2-40B4-BE49-F238E27FC236}">
                  <a16:creationId xmlns:a16="http://schemas.microsoft.com/office/drawing/2014/main" id="{441EBB68-3C8F-5D42-BFC6-7B540861725B}"/>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68DBF05-53A5-4C45-912D-6A104A4CB97E}"/>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7655C0-4B9E-6F4D-8AF8-46B7D542B30D}"/>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108D278-1875-F441-A92D-4A9314EB1819}"/>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53878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Side Content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0457" y="270775"/>
            <a:ext cx="10758058" cy="83802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930457" y="1516925"/>
            <a:ext cx="5448300" cy="4276999"/>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the Peralta Community College District Logo. ">
            <a:extLst>
              <a:ext uri="{FF2B5EF4-FFF2-40B4-BE49-F238E27FC236}">
                <a16:creationId xmlns:a16="http://schemas.microsoft.com/office/drawing/2014/main" id="{D01F5298-F50A-2246-93F4-0CF7FEE4A4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8" name="TextBox 7">
            <a:extLst>
              <a:ext uri="{FF2B5EF4-FFF2-40B4-BE49-F238E27FC236}">
                <a16:creationId xmlns:a16="http://schemas.microsoft.com/office/drawing/2014/main" id="{E5699150-6334-AD42-BEEE-4A96094A64AB}"/>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2" name="TextBox 11">
            <a:extLst>
              <a:ext uri="{FF2B5EF4-FFF2-40B4-BE49-F238E27FC236}">
                <a16:creationId xmlns:a16="http://schemas.microsoft.com/office/drawing/2014/main" id="{C675D50D-2AE7-1D48-AB6F-57AE83D05A39}"/>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3" name="Group 12">
            <a:extLst>
              <a:ext uri="{FF2B5EF4-FFF2-40B4-BE49-F238E27FC236}">
                <a16:creationId xmlns:a16="http://schemas.microsoft.com/office/drawing/2014/main" id="{9DFCCDDF-10DB-954F-B221-06E259CC6BC8}"/>
              </a:ext>
            </a:extLst>
          </p:cNvPr>
          <p:cNvGrpSpPr/>
          <p:nvPr userDrawn="1"/>
        </p:nvGrpSpPr>
        <p:grpSpPr>
          <a:xfrm rot="10800000">
            <a:off x="546232" y="5986603"/>
            <a:ext cx="11074267" cy="215443"/>
            <a:chOff x="789214" y="5878286"/>
            <a:chExt cx="8795660" cy="0"/>
          </a:xfrm>
        </p:grpSpPr>
        <p:cxnSp>
          <p:nvCxnSpPr>
            <p:cNvPr id="14" name="Straight Connector 13">
              <a:extLst>
                <a:ext uri="{FF2B5EF4-FFF2-40B4-BE49-F238E27FC236}">
                  <a16:creationId xmlns:a16="http://schemas.microsoft.com/office/drawing/2014/main" id="{22ECB0CD-82F5-CB4E-88B7-AE6CBCB810B6}"/>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412700-854B-E24A-9CC6-73FBDF67D811}"/>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6A9B38-7254-1748-A9A5-BBA3AB1E4EA2}"/>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940E0F-D93A-6E44-B911-3BA3DD4CB94F}"/>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378305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Content &amp; Image - Light">
    <p:spTree>
      <p:nvGrpSpPr>
        <p:cNvPr id="1" name=""/>
        <p:cNvGrpSpPr/>
        <p:nvPr/>
      </p:nvGrpSpPr>
      <p:grpSpPr>
        <a:xfrm>
          <a:off x="0" y="0"/>
          <a:ext cx="0" cy="0"/>
          <a:chOff x="0" y="0"/>
          <a:chExt cx="0" cy="0"/>
        </a:xfrm>
      </p:grpSpPr>
      <p:sp>
        <p:nvSpPr>
          <p:cNvPr id="2" name="Title 1"/>
          <p:cNvSpPr>
            <a:spLocks noGrp="1"/>
          </p:cNvSpPr>
          <p:nvPr>
            <p:ph type="title"/>
          </p:nvPr>
        </p:nvSpPr>
        <p:spPr>
          <a:xfrm>
            <a:off x="891752" y="433646"/>
            <a:ext cx="5448300" cy="838028"/>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862442" y="1820303"/>
            <a:ext cx="5448300" cy="4296876"/>
          </a:xfrm>
        </p:spPr>
        <p:txBody>
          <a:bodyPr>
            <a:normAutofit/>
          </a:bodyPr>
          <a:lstStyle>
            <a:lvl1pPr>
              <a:lnSpc>
                <a:spcPct val="150000"/>
              </a:lnSpc>
              <a:defRPr sz="1800">
                <a:solidFill>
                  <a:schemeClr val="tx1">
                    <a:lumMod val="65000"/>
                    <a:lumOff val="35000"/>
                  </a:schemeClr>
                </a:solidFill>
                <a:latin typeface="Poppins" pitchFamily="2" charset="77"/>
                <a:cs typeface="Poppins" pitchFamily="2" charset="77"/>
              </a:defRPr>
            </a:lvl1pPr>
            <a:lvl2pPr>
              <a:lnSpc>
                <a:spcPct val="150000"/>
              </a:lnSpc>
              <a:defRPr sz="1800">
                <a:solidFill>
                  <a:schemeClr val="tx1">
                    <a:lumMod val="65000"/>
                    <a:lumOff val="35000"/>
                  </a:schemeClr>
                </a:solidFill>
                <a:latin typeface="Poppins" pitchFamily="2" charset="77"/>
                <a:cs typeface="Poppins" pitchFamily="2" charset="77"/>
              </a:defRPr>
            </a:lvl2pPr>
            <a:lvl3pPr>
              <a:lnSpc>
                <a:spcPct val="150000"/>
              </a:lnSpc>
              <a:defRPr sz="1800">
                <a:solidFill>
                  <a:schemeClr val="tx1">
                    <a:lumMod val="65000"/>
                    <a:lumOff val="35000"/>
                  </a:schemeClr>
                </a:solidFill>
                <a:latin typeface="Poppins" pitchFamily="2" charset="77"/>
                <a:cs typeface="Poppins" pitchFamily="2" charset="77"/>
              </a:defRPr>
            </a:lvl3pPr>
            <a:lvl4pPr>
              <a:lnSpc>
                <a:spcPct val="150000"/>
              </a:lnSpc>
              <a:defRPr sz="1800">
                <a:solidFill>
                  <a:schemeClr val="tx1">
                    <a:lumMod val="65000"/>
                    <a:lumOff val="35000"/>
                  </a:schemeClr>
                </a:solidFill>
                <a:latin typeface="Poppins" pitchFamily="2" charset="77"/>
                <a:cs typeface="Poppins" pitchFamily="2" charset="77"/>
              </a:defRPr>
            </a:lvl4pPr>
            <a:lvl5pPr>
              <a:lnSpc>
                <a:spcPct val="150000"/>
              </a:lnSpc>
              <a:defRPr sz="1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he Peralta Community College District Logo. ">
            <a:extLst>
              <a:ext uri="{FF2B5EF4-FFF2-40B4-BE49-F238E27FC236}">
                <a16:creationId xmlns:a16="http://schemas.microsoft.com/office/drawing/2014/main" id="{5118AF33-C8B4-EA4F-8690-1C3E990AB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2" name="TextBox 11">
            <a:extLst>
              <a:ext uri="{FF2B5EF4-FFF2-40B4-BE49-F238E27FC236}">
                <a16:creationId xmlns:a16="http://schemas.microsoft.com/office/drawing/2014/main" id="{BA121AC6-2F5E-C64B-8B9E-E48F51EEFA10}"/>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3" name="TextBox 12">
            <a:extLst>
              <a:ext uri="{FF2B5EF4-FFF2-40B4-BE49-F238E27FC236}">
                <a16:creationId xmlns:a16="http://schemas.microsoft.com/office/drawing/2014/main" id="{93D19310-6F5D-E640-AB03-1D9D8060D399}"/>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4" name="Group 13">
            <a:extLst>
              <a:ext uri="{FF2B5EF4-FFF2-40B4-BE49-F238E27FC236}">
                <a16:creationId xmlns:a16="http://schemas.microsoft.com/office/drawing/2014/main" id="{B9345E7F-78DB-5946-8BFF-23C8E4933195}"/>
              </a:ext>
            </a:extLst>
          </p:cNvPr>
          <p:cNvGrpSpPr/>
          <p:nvPr userDrawn="1"/>
        </p:nvGrpSpPr>
        <p:grpSpPr>
          <a:xfrm rot="10800000">
            <a:off x="546232" y="5986603"/>
            <a:ext cx="11074267" cy="215443"/>
            <a:chOff x="789214" y="5878286"/>
            <a:chExt cx="8795660" cy="0"/>
          </a:xfrm>
        </p:grpSpPr>
        <p:cxnSp>
          <p:nvCxnSpPr>
            <p:cNvPr id="15" name="Straight Connector 14">
              <a:extLst>
                <a:ext uri="{FF2B5EF4-FFF2-40B4-BE49-F238E27FC236}">
                  <a16:creationId xmlns:a16="http://schemas.microsoft.com/office/drawing/2014/main" id="{C723F195-BB84-FE4A-9CE6-1FA2EE81AE4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B585AF-D0A0-2840-B7AB-94AE707919D0}"/>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99FFF2-12E4-1A42-9C80-8E3D2FA8EE63}"/>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A68C7A-9C29-DE47-859D-5BC96F3F3904}"/>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 name="Picture Placeholder 4">
            <a:extLst>
              <a:ext uri="{FF2B5EF4-FFF2-40B4-BE49-F238E27FC236}">
                <a16:creationId xmlns:a16="http://schemas.microsoft.com/office/drawing/2014/main" id="{C29E7BF7-E5D9-4941-ADED-5BA5161C8D14}"/>
              </a:ext>
            </a:extLst>
          </p:cNvPr>
          <p:cNvSpPr>
            <a:spLocks noGrp="1"/>
          </p:cNvSpPr>
          <p:nvPr>
            <p:ph type="pic" sz="quarter" idx="10"/>
          </p:nvPr>
        </p:nvSpPr>
        <p:spPr>
          <a:xfrm>
            <a:off x="6715125" y="271463"/>
            <a:ext cx="4905375" cy="5576887"/>
          </a:xfrm>
        </p:spPr>
        <p:txBody>
          <a:bodyPr/>
          <a:lstStyle/>
          <a:p>
            <a:endParaRPr lang="en-US"/>
          </a:p>
        </p:txBody>
      </p:sp>
    </p:spTree>
    <p:extLst>
      <p:ext uri="{BB962C8B-B14F-4D97-AF65-F5344CB8AC3E}">
        <p14:creationId xmlns:p14="http://schemas.microsoft.com/office/powerpoint/2010/main" val="75140966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Content &amp; Image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442" y="433646"/>
            <a:ext cx="5448300" cy="83802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862442" y="1571015"/>
            <a:ext cx="5448300" cy="4276999"/>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the Peralta Community College District Logo. ">
            <a:extLst>
              <a:ext uri="{FF2B5EF4-FFF2-40B4-BE49-F238E27FC236}">
                <a16:creationId xmlns:a16="http://schemas.microsoft.com/office/drawing/2014/main" id="{D01F5298-F50A-2246-93F4-0CF7FEE4A4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8" name="TextBox 7">
            <a:extLst>
              <a:ext uri="{FF2B5EF4-FFF2-40B4-BE49-F238E27FC236}">
                <a16:creationId xmlns:a16="http://schemas.microsoft.com/office/drawing/2014/main" id="{E5699150-6334-AD42-BEEE-4A96094A64AB}"/>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2" name="TextBox 11">
            <a:extLst>
              <a:ext uri="{FF2B5EF4-FFF2-40B4-BE49-F238E27FC236}">
                <a16:creationId xmlns:a16="http://schemas.microsoft.com/office/drawing/2014/main" id="{C675D50D-2AE7-1D48-AB6F-57AE83D05A39}"/>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3" name="Group 12">
            <a:extLst>
              <a:ext uri="{FF2B5EF4-FFF2-40B4-BE49-F238E27FC236}">
                <a16:creationId xmlns:a16="http://schemas.microsoft.com/office/drawing/2014/main" id="{9DFCCDDF-10DB-954F-B221-06E259CC6BC8}"/>
              </a:ext>
            </a:extLst>
          </p:cNvPr>
          <p:cNvGrpSpPr/>
          <p:nvPr userDrawn="1"/>
        </p:nvGrpSpPr>
        <p:grpSpPr>
          <a:xfrm rot="10800000">
            <a:off x="546232" y="5986603"/>
            <a:ext cx="11074267" cy="215443"/>
            <a:chOff x="789214" y="5878286"/>
            <a:chExt cx="8795660" cy="0"/>
          </a:xfrm>
        </p:grpSpPr>
        <p:cxnSp>
          <p:nvCxnSpPr>
            <p:cNvPr id="14" name="Straight Connector 13">
              <a:extLst>
                <a:ext uri="{FF2B5EF4-FFF2-40B4-BE49-F238E27FC236}">
                  <a16:creationId xmlns:a16="http://schemas.microsoft.com/office/drawing/2014/main" id="{22ECB0CD-82F5-CB4E-88B7-AE6CBCB810B6}"/>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412700-854B-E24A-9CC6-73FBDF67D811}"/>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6A9B38-7254-1748-A9A5-BBA3AB1E4EA2}"/>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940E0F-D93A-6E44-B911-3BA3DD4CB94F}"/>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5" name="Picture Placeholder 4">
            <a:extLst>
              <a:ext uri="{FF2B5EF4-FFF2-40B4-BE49-F238E27FC236}">
                <a16:creationId xmlns:a16="http://schemas.microsoft.com/office/drawing/2014/main" id="{99DD730E-F051-094B-8F37-5A5C31557CF6}"/>
              </a:ext>
            </a:extLst>
          </p:cNvPr>
          <p:cNvSpPr>
            <a:spLocks noGrp="1"/>
          </p:cNvSpPr>
          <p:nvPr>
            <p:ph type="pic" sz="quarter" idx="10"/>
          </p:nvPr>
        </p:nvSpPr>
        <p:spPr>
          <a:xfrm>
            <a:off x="6715125" y="271463"/>
            <a:ext cx="4905375" cy="5576887"/>
          </a:xfrm>
        </p:spPr>
        <p:txBody>
          <a:bodyPr/>
          <a:lstStyle/>
          <a:p>
            <a:endParaRPr lang="en-US"/>
          </a:p>
        </p:txBody>
      </p:sp>
    </p:spTree>
    <p:extLst>
      <p:ext uri="{BB962C8B-B14F-4D97-AF65-F5344CB8AC3E}">
        <p14:creationId xmlns:p14="http://schemas.microsoft.com/office/powerpoint/2010/main" val="41565840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 Light">
    <p:spTree>
      <p:nvGrpSpPr>
        <p:cNvPr id="1" name=""/>
        <p:cNvGrpSpPr/>
        <p:nvPr/>
      </p:nvGrpSpPr>
      <p:grpSpPr>
        <a:xfrm>
          <a:off x="0" y="0"/>
          <a:ext cx="0" cy="0"/>
          <a:chOff x="0" y="0"/>
          <a:chExt cx="0" cy="0"/>
        </a:xfrm>
      </p:grpSpPr>
      <p:sp>
        <p:nvSpPr>
          <p:cNvPr id="2" name="Title 1"/>
          <p:cNvSpPr>
            <a:spLocks noGrp="1"/>
          </p:cNvSpPr>
          <p:nvPr>
            <p:ph type="title"/>
          </p:nvPr>
        </p:nvSpPr>
        <p:spPr>
          <a:xfrm>
            <a:off x="1142999" y="270774"/>
            <a:ext cx="11049001" cy="581885"/>
          </a:xfrm>
          <a:prstGeom prst="rect">
            <a:avLst/>
          </a:prstGeom>
        </p:spPr>
        <p:txBody>
          <a:bodyPr>
            <a:normAutofit/>
          </a:bodyPr>
          <a:lstStyle>
            <a:lvl1pPr>
              <a:defRPr sz="4000">
                <a:solidFill>
                  <a:schemeClr val="accent1"/>
                </a:solidFill>
                <a:latin typeface="Palatino" pitchFamily="2" charset="77"/>
                <a:ea typeface="Palatino" pitchFamily="2" charset="77"/>
                <a:cs typeface="Palatino" pitchFamily="2" charset="77"/>
              </a:defRPr>
            </a:lvl1pPr>
          </a:lstStyle>
          <a:p>
            <a:r>
              <a:rPr lang="en-US"/>
              <a:t>Click to edit Master title style</a:t>
            </a:r>
          </a:p>
        </p:txBody>
      </p:sp>
      <p:sp>
        <p:nvSpPr>
          <p:cNvPr id="3" name="Text Placeholder 2"/>
          <p:cNvSpPr>
            <a:spLocks noGrp="1"/>
          </p:cNvSpPr>
          <p:nvPr>
            <p:ph type="body" idx="1"/>
          </p:nvPr>
        </p:nvSpPr>
        <p:spPr>
          <a:xfrm>
            <a:off x="568334" y="1386581"/>
            <a:ext cx="5426075" cy="823912"/>
          </a:xfrm>
        </p:spPr>
        <p:txBody>
          <a:bodyPr anchor="ctr">
            <a:noAutofit/>
          </a:bodyPr>
          <a:lstStyle>
            <a:lvl1pPr marL="0" indent="0">
              <a:buNone/>
              <a:defRPr sz="2800" b="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334" y="2210493"/>
            <a:ext cx="5448301" cy="3627364"/>
          </a:xfrm>
        </p:spPr>
        <p:txBody>
          <a:bodyPr>
            <a:normAutofit/>
          </a:bodyPr>
          <a:lstStyle>
            <a:lvl1pPr>
              <a:lnSpc>
                <a:spcPct val="150000"/>
              </a:lnSpc>
              <a:defRPr sz="1800">
                <a:latin typeface="Poppins" pitchFamily="2" charset="77"/>
                <a:cs typeface="Poppins" pitchFamily="2" charset="77"/>
              </a:defRPr>
            </a:lvl1pPr>
            <a:lvl2pPr>
              <a:lnSpc>
                <a:spcPct val="150000"/>
              </a:lnSpc>
              <a:defRPr sz="1800">
                <a:latin typeface="Poppins" pitchFamily="2" charset="77"/>
                <a:cs typeface="Poppins" pitchFamily="2" charset="77"/>
              </a:defRPr>
            </a:lvl2pPr>
            <a:lvl3pPr>
              <a:lnSpc>
                <a:spcPct val="150000"/>
              </a:lnSpc>
              <a:defRPr sz="1800">
                <a:latin typeface="Poppins" pitchFamily="2" charset="77"/>
                <a:cs typeface="Poppins" pitchFamily="2" charset="77"/>
              </a:defRPr>
            </a:lvl3pPr>
            <a:lvl4pPr>
              <a:lnSpc>
                <a:spcPct val="150000"/>
              </a:lnSpc>
              <a:defRPr sz="1800">
                <a:latin typeface="Poppins" pitchFamily="2" charset="77"/>
                <a:cs typeface="Poppins" pitchFamily="2" charset="77"/>
              </a:defRPr>
            </a:lvl4pPr>
            <a:lvl5pPr>
              <a:lnSpc>
                <a:spcPct val="150000"/>
              </a:lnSpc>
              <a:defRPr sz="1800">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9033" y="1386581"/>
            <a:ext cx="5448301" cy="823912"/>
          </a:xfrm>
        </p:spPr>
        <p:txBody>
          <a:bodyPr anchor="ctr">
            <a:noAutofit/>
          </a:bodyPr>
          <a:lstStyle>
            <a:lvl1pPr marL="0" indent="0">
              <a:buNone/>
              <a:defRPr sz="2800" b="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032" y="2210493"/>
            <a:ext cx="5470617" cy="3627364"/>
          </a:xfrm>
        </p:spPr>
        <p:txBody>
          <a:bodyPr>
            <a:normAutofit/>
          </a:bodyPr>
          <a:lstStyle>
            <a:lvl1pPr>
              <a:lnSpc>
                <a:spcPct val="150000"/>
              </a:lnSpc>
              <a:defRPr sz="1800">
                <a:latin typeface="Poppins" pitchFamily="2" charset="77"/>
                <a:cs typeface="Poppins" pitchFamily="2" charset="77"/>
              </a:defRPr>
            </a:lvl1pPr>
            <a:lvl2pPr>
              <a:lnSpc>
                <a:spcPct val="150000"/>
              </a:lnSpc>
              <a:defRPr sz="1800">
                <a:latin typeface="Poppins" pitchFamily="2" charset="77"/>
                <a:cs typeface="Poppins" pitchFamily="2" charset="77"/>
              </a:defRPr>
            </a:lvl2pPr>
            <a:lvl3pPr>
              <a:lnSpc>
                <a:spcPct val="150000"/>
              </a:lnSpc>
              <a:defRPr sz="1800">
                <a:latin typeface="Poppins" pitchFamily="2" charset="77"/>
                <a:cs typeface="Poppins" pitchFamily="2" charset="77"/>
              </a:defRPr>
            </a:lvl3pPr>
            <a:lvl4pPr>
              <a:lnSpc>
                <a:spcPct val="150000"/>
              </a:lnSpc>
              <a:defRPr sz="1800">
                <a:latin typeface="Poppins" pitchFamily="2" charset="77"/>
                <a:cs typeface="Poppins" pitchFamily="2" charset="77"/>
              </a:defRPr>
            </a:lvl4pPr>
            <a:lvl5pPr>
              <a:lnSpc>
                <a:spcPct val="150000"/>
              </a:lnSpc>
              <a:defRPr sz="1800">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picture containing the Peralta Community College District Logo. ">
            <a:extLst>
              <a:ext uri="{FF2B5EF4-FFF2-40B4-BE49-F238E27FC236}">
                <a16:creationId xmlns:a16="http://schemas.microsoft.com/office/drawing/2014/main" id="{EE65B7D8-F6B3-6341-93AB-6A8DF4E9C9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5" name="TextBox 14">
            <a:extLst>
              <a:ext uri="{FF2B5EF4-FFF2-40B4-BE49-F238E27FC236}">
                <a16:creationId xmlns:a16="http://schemas.microsoft.com/office/drawing/2014/main" id="{C815BC09-4E1A-9E46-8625-7B4C8113F0F5}"/>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6" name="TextBox 15">
            <a:extLst>
              <a:ext uri="{FF2B5EF4-FFF2-40B4-BE49-F238E27FC236}">
                <a16:creationId xmlns:a16="http://schemas.microsoft.com/office/drawing/2014/main" id="{85DF8D6A-E717-9647-AA44-1044092BDFCF}"/>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7" name="Group 16">
            <a:extLst>
              <a:ext uri="{FF2B5EF4-FFF2-40B4-BE49-F238E27FC236}">
                <a16:creationId xmlns:a16="http://schemas.microsoft.com/office/drawing/2014/main" id="{57B7EC6A-A831-614A-92C8-E4AE0D3852BF}"/>
              </a:ext>
            </a:extLst>
          </p:cNvPr>
          <p:cNvGrpSpPr/>
          <p:nvPr userDrawn="1"/>
        </p:nvGrpSpPr>
        <p:grpSpPr>
          <a:xfrm rot="10800000">
            <a:off x="566552" y="5986603"/>
            <a:ext cx="11074267" cy="215443"/>
            <a:chOff x="789214" y="5878286"/>
            <a:chExt cx="8795660" cy="0"/>
          </a:xfrm>
        </p:grpSpPr>
        <p:cxnSp>
          <p:nvCxnSpPr>
            <p:cNvPr id="18" name="Straight Connector 17">
              <a:extLst>
                <a:ext uri="{FF2B5EF4-FFF2-40B4-BE49-F238E27FC236}">
                  <a16:creationId xmlns:a16="http://schemas.microsoft.com/office/drawing/2014/main" id="{AC929B1E-4A56-E546-BE2D-B98D0411C9C8}"/>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7B6AF0-6C99-EE4E-A065-610B50A5B93D}"/>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4866EE-293C-4C4E-916F-E87019DDE16E}"/>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977631-D71B-8F4F-A34A-CF38E1879EAD}"/>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3172339"/>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852660"/>
            <a:ext cx="11087100" cy="838028"/>
          </a:xfrm>
          <a:prstGeom prst="rect">
            <a:avLst/>
          </a:prstGeom>
        </p:spPr>
        <p:txBody>
          <a:bodyPr>
            <a:normAutofit/>
          </a:bodyPr>
          <a:lstStyle>
            <a:lvl1pPr>
              <a:defRPr sz="4000">
                <a:solidFill>
                  <a:schemeClr val="bg1"/>
                </a:solidFill>
                <a:latin typeface="Palatino" pitchFamily="2" charset="77"/>
                <a:ea typeface="Palatino" pitchFamily="2" charset="77"/>
                <a:cs typeface="Palatino" pitchFamily="2" charset="77"/>
              </a:defRPr>
            </a:lvl1pPr>
          </a:lstStyle>
          <a:p>
            <a:r>
              <a:rPr lang="en-US"/>
              <a:t>Click to edit Master title style</a:t>
            </a:r>
          </a:p>
        </p:txBody>
      </p:sp>
      <p:sp>
        <p:nvSpPr>
          <p:cNvPr id="3" name="Text Placeholder 2"/>
          <p:cNvSpPr>
            <a:spLocks noGrp="1"/>
          </p:cNvSpPr>
          <p:nvPr>
            <p:ph type="body" idx="1"/>
          </p:nvPr>
        </p:nvSpPr>
        <p:spPr>
          <a:xfrm>
            <a:off x="533400" y="1681163"/>
            <a:ext cx="5464175" cy="823912"/>
          </a:xfrm>
        </p:spPr>
        <p:txBody>
          <a:bodyPr anchor="ctr">
            <a:noAutofit/>
          </a:bodyPr>
          <a:lstStyle>
            <a:lvl1pPr marL="0" indent="0">
              <a:buNone/>
              <a:defRPr sz="2800" b="0">
                <a:solidFill>
                  <a:schemeClr val="bg1"/>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7480" y="2505075"/>
            <a:ext cx="5480096" cy="3588792"/>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448300" cy="823912"/>
          </a:xfrm>
        </p:spPr>
        <p:txBody>
          <a:bodyPr anchor="ctr">
            <a:noAutofit/>
          </a:bodyPr>
          <a:lstStyle>
            <a:lvl1pPr marL="0" indent="0">
              <a:buNone/>
              <a:defRPr sz="2800" b="0">
                <a:solidFill>
                  <a:schemeClr val="bg1"/>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325" y="2505075"/>
            <a:ext cx="5464175" cy="3588792"/>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he Peralta Community College District Logo. ">
            <a:extLst>
              <a:ext uri="{FF2B5EF4-FFF2-40B4-BE49-F238E27FC236}">
                <a16:creationId xmlns:a16="http://schemas.microsoft.com/office/drawing/2014/main" id="{1C3AE84A-9432-EE49-B8DB-54A39D71AF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DE4D6760-F9BC-E84B-B618-73F2C7259923}"/>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A5DFC373-47A2-1845-ACBE-6023C76C08AF}"/>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D904C044-056D-A34A-8147-3B713D22459E}"/>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61AB3B6D-E5C6-2E4C-8A2C-36D21DC881F8}"/>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515BB1-09E7-B94A-86A9-1B5BDDB41A00}"/>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975233C-63BA-724E-96F5-E77115C4A915}"/>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98BAB8-5BC4-3F43-B691-4B4F893B5ED8}"/>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691431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Side Content Alt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442" y="236939"/>
            <a:ext cx="10467116" cy="838028"/>
          </a:xfrm>
          <a:prstGeom prst="rect">
            <a:avLst/>
          </a:prstGeom>
        </p:spPr>
        <p:txBody>
          <a:bodyPr>
            <a:normAutofit/>
          </a:bodyPr>
          <a:lstStyle>
            <a:lvl1pPr>
              <a:defRPr sz="1800">
                <a:solidFill>
                  <a:schemeClr val="bg1"/>
                </a:solidFill>
                <a:latin typeface="Palatino" pitchFamily="2" charset="77"/>
                <a:ea typeface="Palatino" pitchFamily="2" charset="77"/>
                <a:cs typeface="Palatino" pitchFamily="2" charset="77"/>
              </a:defRPr>
            </a:lvl1pPr>
          </a:lstStyle>
          <a:p>
            <a:r>
              <a:rPr lang="en-US"/>
              <a:t>Click to edit Master title style</a:t>
            </a:r>
          </a:p>
        </p:txBody>
      </p:sp>
      <p:sp>
        <p:nvSpPr>
          <p:cNvPr id="3" name="Text Placeholder 2"/>
          <p:cNvSpPr>
            <a:spLocks noGrp="1"/>
          </p:cNvSpPr>
          <p:nvPr>
            <p:ph type="body" idx="1"/>
          </p:nvPr>
        </p:nvSpPr>
        <p:spPr>
          <a:xfrm>
            <a:off x="862441" y="1558868"/>
            <a:ext cx="5426075" cy="838028"/>
          </a:xfrm>
        </p:spPr>
        <p:txBody>
          <a:bodyPr anchor="b">
            <a:noAutofit/>
          </a:bodyPr>
          <a:lstStyle>
            <a:lvl1pPr marL="0" indent="0">
              <a:buNone/>
              <a:defRPr sz="2800" b="0">
                <a:solidFill>
                  <a:schemeClr val="bg1"/>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2442" y="2505075"/>
            <a:ext cx="5426075" cy="3627364"/>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he Peralta Community College District Logo. ">
            <a:extLst>
              <a:ext uri="{FF2B5EF4-FFF2-40B4-BE49-F238E27FC236}">
                <a16:creationId xmlns:a16="http://schemas.microsoft.com/office/drawing/2014/main" id="{6AAEAAAB-B291-5F44-BB75-DC26B9B91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670E8834-ABD8-DC4A-9207-F3E3A629405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E3DF63EF-8736-7A4C-9325-966F14553870}"/>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A571F2C0-F1F9-764D-97A2-27B5FD64A91F}"/>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46EF57CB-3FA6-6649-92A7-166AB057A813}"/>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365BF4-B9A0-5742-9D11-8688E3D9105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1E621C-B9F2-0A46-9C1F-FAFC87C6B44B}"/>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5DAB13-4414-BD4C-B877-50406A6C9EEB}"/>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62E6EECE-337D-B241-9C45-79584EC5EE4E}"/>
              </a:ext>
            </a:extLst>
          </p:cNvPr>
          <p:cNvCxnSpPr>
            <a:cxnSpLocks/>
          </p:cNvCxnSpPr>
          <p:nvPr userDrawn="1"/>
        </p:nvCxnSpPr>
        <p:spPr>
          <a:xfrm>
            <a:off x="533400" y="1128626"/>
            <a:ext cx="11079351"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39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ntent w/ Subheader - Light">
    <p:spTree>
      <p:nvGrpSpPr>
        <p:cNvPr id="1" name=""/>
        <p:cNvGrpSpPr/>
        <p:nvPr/>
      </p:nvGrpSpPr>
      <p:grpSpPr>
        <a:xfrm>
          <a:off x="0" y="0"/>
          <a:ext cx="0" cy="0"/>
          <a:chOff x="0" y="0"/>
          <a:chExt cx="0" cy="0"/>
        </a:xfrm>
      </p:grpSpPr>
      <p:sp>
        <p:nvSpPr>
          <p:cNvPr id="2" name="Title 1"/>
          <p:cNvSpPr>
            <a:spLocks noGrp="1"/>
          </p:cNvSpPr>
          <p:nvPr>
            <p:ph type="title"/>
          </p:nvPr>
        </p:nvSpPr>
        <p:spPr>
          <a:xfrm>
            <a:off x="862442" y="236939"/>
            <a:ext cx="10467116" cy="838028"/>
          </a:xfrm>
          <a:prstGeom prst="rect">
            <a:avLst/>
          </a:prstGeom>
        </p:spPr>
        <p:txBody>
          <a:bodyPr>
            <a:normAutofit/>
          </a:bodyPr>
          <a:lstStyle>
            <a:lvl1pPr>
              <a:defRPr sz="1800">
                <a:solidFill>
                  <a:schemeClr val="accent1"/>
                </a:solidFill>
                <a:latin typeface="Palatino" pitchFamily="2" charset="77"/>
                <a:ea typeface="Palatino" pitchFamily="2" charset="77"/>
                <a:cs typeface="Palatino" pitchFamily="2" charset="77"/>
              </a:defRPr>
            </a:lvl1pPr>
          </a:lstStyle>
          <a:p>
            <a:r>
              <a:rPr lang="en-US"/>
              <a:t>Click to edit Master title style</a:t>
            </a:r>
          </a:p>
        </p:txBody>
      </p:sp>
      <p:sp>
        <p:nvSpPr>
          <p:cNvPr id="3" name="Text Placeholder 2"/>
          <p:cNvSpPr>
            <a:spLocks noGrp="1"/>
          </p:cNvSpPr>
          <p:nvPr>
            <p:ph type="body" idx="1"/>
          </p:nvPr>
        </p:nvSpPr>
        <p:spPr>
          <a:xfrm>
            <a:off x="862441" y="1408038"/>
            <a:ext cx="5426075" cy="838028"/>
          </a:xfrm>
        </p:spPr>
        <p:txBody>
          <a:bodyPr anchor="b">
            <a:noAutofit/>
          </a:bodyPr>
          <a:lstStyle>
            <a:lvl1pPr marL="0" indent="0">
              <a:buNone/>
              <a:defRPr sz="2800" b="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2442" y="2505075"/>
            <a:ext cx="5426075" cy="3627364"/>
          </a:xfrm>
        </p:spPr>
        <p:txBody>
          <a:bodyPr>
            <a:normAutofit/>
          </a:bodyPr>
          <a:lstStyle>
            <a:lvl1pPr>
              <a:lnSpc>
                <a:spcPct val="150000"/>
              </a:lnSpc>
              <a:defRPr sz="1800">
                <a:latin typeface="Poppins" pitchFamily="2" charset="77"/>
                <a:cs typeface="Poppins" pitchFamily="2" charset="77"/>
              </a:defRPr>
            </a:lvl1pPr>
            <a:lvl2pPr>
              <a:lnSpc>
                <a:spcPct val="150000"/>
              </a:lnSpc>
              <a:defRPr sz="1800">
                <a:latin typeface="Poppins" pitchFamily="2" charset="77"/>
                <a:cs typeface="Poppins" pitchFamily="2" charset="77"/>
              </a:defRPr>
            </a:lvl2pPr>
            <a:lvl3pPr>
              <a:lnSpc>
                <a:spcPct val="150000"/>
              </a:lnSpc>
              <a:defRPr sz="1800">
                <a:latin typeface="Poppins" pitchFamily="2" charset="77"/>
                <a:cs typeface="Poppins" pitchFamily="2" charset="77"/>
              </a:defRPr>
            </a:lvl3pPr>
            <a:lvl4pPr>
              <a:lnSpc>
                <a:spcPct val="150000"/>
              </a:lnSpc>
              <a:defRPr sz="1800">
                <a:latin typeface="Poppins" pitchFamily="2" charset="77"/>
                <a:cs typeface="Poppins" pitchFamily="2" charset="77"/>
              </a:defRPr>
            </a:lvl4pPr>
            <a:lvl5pPr>
              <a:lnSpc>
                <a:spcPct val="150000"/>
              </a:lnSpc>
              <a:defRPr sz="1800">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he Peralta Community College District Logo. ">
            <a:extLst>
              <a:ext uri="{FF2B5EF4-FFF2-40B4-BE49-F238E27FC236}">
                <a16:creationId xmlns:a16="http://schemas.microsoft.com/office/drawing/2014/main" id="{6AAEAAAB-B291-5F44-BB75-DC26B9B91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670E8834-ABD8-DC4A-9207-F3E3A629405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E3DF63EF-8736-7A4C-9325-966F14553870}"/>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A571F2C0-F1F9-764D-97A2-27B5FD64A91F}"/>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46EF57CB-3FA6-6649-92A7-166AB057A813}"/>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365BF4-B9A0-5742-9D11-8688E3D9105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1E621C-B9F2-0A46-9C1F-FAFC87C6B44B}"/>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5DAB13-4414-BD4C-B877-50406A6C9EEB}"/>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62E6EECE-337D-B241-9C45-79584EC5EE4E}"/>
              </a:ext>
            </a:extLst>
          </p:cNvPr>
          <p:cNvCxnSpPr>
            <a:cxnSpLocks/>
          </p:cNvCxnSpPr>
          <p:nvPr userDrawn="1"/>
        </p:nvCxnSpPr>
        <p:spPr>
          <a:xfrm>
            <a:off x="533400" y="1128626"/>
            <a:ext cx="1107935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33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ntent w/ Subheader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442" y="236939"/>
            <a:ext cx="10467116" cy="838028"/>
          </a:xfrm>
          <a:prstGeom prst="rect">
            <a:avLst/>
          </a:prstGeom>
        </p:spPr>
        <p:txBody>
          <a:bodyPr>
            <a:normAutofit/>
          </a:bodyPr>
          <a:lstStyle>
            <a:lvl1pPr>
              <a:defRPr sz="1800">
                <a:solidFill>
                  <a:schemeClr val="bg1"/>
                </a:solidFill>
                <a:latin typeface="Palatino" pitchFamily="2" charset="77"/>
                <a:ea typeface="Palatino" pitchFamily="2" charset="77"/>
                <a:cs typeface="Palatino" pitchFamily="2" charset="77"/>
              </a:defRPr>
            </a:lvl1pPr>
          </a:lstStyle>
          <a:p>
            <a:r>
              <a:rPr lang="en-US"/>
              <a:t>Click to edit Master title style</a:t>
            </a:r>
          </a:p>
        </p:txBody>
      </p:sp>
      <p:sp>
        <p:nvSpPr>
          <p:cNvPr id="3" name="Text Placeholder 2"/>
          <p:cNvSpPr>
            <a:spLocks noGrp="1"/>
          </p:cNvSpPr>
          <p:nvPr>
            <p:ph type="body" idx="1"/>
          </p:nvPr>
        </p:nvSpPr>
        <p:spPr>
          <a:xfrm>
            <a:off x="862441" y="1373002"/>
            <a:ext cx="5426075" cy="838028"/>
          </a:xfrm>
        </p:spPr>
        <p:txBody>
          <a:bodyPr anchor="b">
            <a:noAutofit/>
          </a:bodyPr>
          <a:lstStyle>
            <a:lvl1pPr marL="0" indent="0">
              <a:buNone/>
              <a:defRPr sz="2800" b="0">
                <a:solidFill>
                  <a:schemeClr val="bg1"/>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2442" y="2505075"/>
            <a:ext cx="5426075" cy="3627364"/>
          </a:xfrm>
        </p:spPr>
        <p:txBody>
          <a:bodyPr>
            <a:normAutofit/>
          </a:bodyPr>
          <a:lstStyle>
            <a:lvl1pPr>
              <a:lnSpc>
                <a:spcPct val="150000"/>
              </a:lnSpc>
              <a:defRPr sz="1800">
                <a:solidFill>
                  <a:schemeClr val="bg1"/>
                </a:solidFill>
                <a:latin typeface="Poppins" pitchFamily="2" charset="77"/>
                <a:cs typeface="Poppins" pitchFamily="2" charset="77"/>
              </a:defRPr>
            </a:lvl1pPr>
            <a:lvl2pPr>
              <a:lnSpc>
                <a:spcPct val="150000"/>
              </a:lnSpc>
              <a:defRPr sz="1800">
                <a:solidFill>
                  <a:schemeClr val="bg1"/>
                </a:solidFill>
                <a:latin typeface="Poppins" pitchFamily="2" charset="77"/>
                <a:cs typeface="Poppins" pitchFamily="2" charset="77"/>
              </a:defRPr>
            </a:lvl2pPr>
            <a:lvl3pPr>
              <a:lnSpc>
                <a:spcPct val="150000"/>
              </a:lnSpc>
              <a:defRPr sz="1800">
                <a:solidFill>
                  <a:schemeClr val="bg1"/>
                </a:solidFill>
                <a:latin typeface="Poppins" pitchFamily="2" charset="77"/>
                <a:cs typeface="Poppins" pitchFamily="2" charset="77"/>
              </a:defRPr>
            </a:lvl3pPr>
            <a:lvl4pPr>
              <a:lnSpc>
                <a:spcPct val="150000"/>
              </a:lnSpc>
              <a:defRPr sz="1800">
                <a:solidFill>
                  <a:schemeClr val="bg1"/>
                </a:solidFill>
                <a:latin typeface="Poppins" pitchFamily="2" charset="77"/>
                <a:cs typeface="Poppins" pitchFamily="2" charset="77"/>
              </a:defRPr>
            </a:lvl4pPr>
            <a:lvl5pPr>
              <a:lnSpc>
                <a:spcPct val="150000"/>
              </a:lnSpc>
              <a:defRPr sz="1800">
                <a:solidFill>
                  <a:schemeClr val="bg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he Peralta Community College District Logo. ">
            <a:extLst>
              <a:ext uri="{FF2B5EF4-FFF2-40B4-BE49-F238E27FC236}">
                <a16:creationId xmlns:a16="http://schemas.microsoft.com/office/drawing/2014/main" id="{6AAEAAAB-B291-5F44-BB75-DC26B9B91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670E8834-ABD8-DC4A-9207-F3E3A629405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E3DF63EF-8736-7A4C-9325-966F14553870}"/>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A571F2C0-F1F9-764D-97A2-27B5FD64A91F}"/>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46EF57CB-3FA6-6649-92A7-166AB057A813}"/>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365BF4-B9A0-5742-9D11-8688E3D9105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1E621C-B9F2-0A46-9C1F-FAFC87C6B44B}"/>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5DAB13-4414-BD4C-B877-50406A6C9EEB}"/>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62E6EECE-337D-B241-9C45-79584EC5EE4E}"/>
              </a:ext>
            </a:extLst>
          </p:cNvPr>
          <p:cNvCxnSpPr>
            <a:cxnSpLocks/>
          </p:cNvCxnSpPr>
          <p:nvPr userDrawn="1"/>
        </p:nvCxnSpPr>
        <p:spPr>
          <a:xfrm>
            <a:off x="533400" y="1128626"/>
            <a:ext cx="1107935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911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 Light">
    <p:spTree>
      <p:nvGrpSpPr>
        <p:cNvPr id="1" name=""/>
        <p:cNvGrpSpPr/>
        <p:nvPr/>
      </p:nvGrpSpPr>
      <p:grpSpPr>
        <a:xfrm>
          <a:off x="0" y="0"/>
          <a:ext cx="0" cy="0"/>
          <a:chOff x="0" y="0"/>
          <a:chExt cx="0" cy="0"/>
        </a:xfrm>
      </p:grpSpPr>
      <p:sp>
        <p:nvSpPr>
          <p:cNvPr id="2" name="Title 1"/>
          <p:cNvSpPr>
            <a:spLocks noGrp="1"/>
          </p:cNvSpPr>
          <p:nvPr>
            <p:ph type="title"/>
          </p:nvPr>
        </p:nvSpPr>
        <p:spPr>
          <a:xfrm>
            <a:off x="836612" y="852660"/>
            <a:ext cx="4162425" cy="1204740"/>
          </a:xfrm>
          <a:prstGeom prst="rect">
            <a:avLst/>
          </a:prstGeom>
        </p:spPr>
        <p:txBody>
          <a:bodyPr anchor="b">
            <a:normAutofit/>
          </a:bodyPr>
          <a:lstStyle>
            <a:lvl1pPr>
              <a:defRPr sz="28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5183188" y="852661"/>
            <a:ext cx="6172200" cy="5008390"/>
          </a:xfrm>
        </p:spPr>
        <p:txBody>
          <a:bodyPr>
            <a:normAutofit/>
          </a:bodyPr>
          <a:lstStyle>
            <a:lvl1pPr>
              <a:defRPr sz="2800">
                <a:latin typeface="Poppins" pitchFamily="2" charset="77"/>
                <a:cs typeface="Poppins" pitchFamily="2" charset="77"/>
              </a:defRPr>
            </a:lvl1pPr>
            <a:lvl2pPr>
              <a:defRPr sz="2800">
                <a:latin typeface="Poppins" pitchFamily="2" charset="77"/>
                <a:cs typeface="Poppins" pitchFamily="2" charset="77"/>
              </a:defRPr>
            </a:lvl2pPr>
            <a:lvl3pPr>
              <a:defRPr sz="2800">
                <a:latin typeface="Poppins" pitchFamily="2" charset="77"/>
                <a:cs typeface="Poppins" pitchFamily="2" charset="77"/>
              </a:defRPr>
            </a:lvl3pPr>
            <a:lvl4pPr>
              <a:defRPr sz="2800">
                <a:latin typeface="Poppins" pitchFamily="2" charset="77"/>
                <a:cs typeface="Poppins" pitchFamily="2" charset="77"/>
              </a:defRPr>
            </a:lvl4pPr>
            <a:lvl5pPr>
              <a:defRPr sz="2800">
                <a:latin typeface="Poppins" pitchFamily="2" charset="77"/>
                <a:cs typeface="Poppins"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6612" y="2057400"/>
            <a:ext cx="4162425" cy="3811588"/>
          </a:xfrm>
        </p:spPr>
        <p:txBody>
          <a:bodyPr>
            <a:normAutofit/>
          </a:bodyPr>
          <a:lstStyle>
            <a:lvl1pPr marL="0" indent="0">
              <a:lnSpc>
                <a:spcPct val="150000"/>
              </a:lnSpc>
              <a:buNone/>
              <a:defRPr sz="18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5" name="Picture 14" descr="A picture containing the Peralta Community College District Logo. ">
            <a:extLst>
              <a:ext uri="{FF2B5EF4-FFF2-40B4-BE49-F238E27FC236}">
                <a16:creationId xmlns:a16="http://schemas.microsoft.com/office/drawing/2014/main" id="{751B8C3D-D6E9-3D46-8401-A282533DD9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6" name="TextBox 15">
            <a:extLst>
              <a:ext uri="{FF2B5EF4-FFF2-40B4-BE49-F238E27FC236}">
                <a16:creationId xmlns:a16="http://schemas.microsoft.com/office/drawing/2014/main" id="{E3FF038B-309E-8946-8241-4203E69A5879}"/>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7" name="TextBox 16">
            <a:extLst>
              <a:ext uri="{FF2B5EF4-FFF2-40B4-BE49-F238E27FC236}">
                <a16:creationId xmlns:a16="http://schemas.microsoft.com/office/drawing/2014/main" id="{16CF8C7A-623B-C34A-AB81-BFA64E4B033B}"/>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8" name="Group 17">
            <a:extLst>
              <a:ext uri="{FF2B5EF4-FFF2-40B4-BE49-F238E27FC236}">
                <a16:creationId xmlns:a16="http://schemas.microsoft.com/office/drawing/2014/main" id="{3280C866-FE5C-1D46-B3BB-EFFF365A130D}"/>
              </a:ext>
            </a:extLst>
          </p:cNvPr>
          <p:cNvGrpSpPr/>
          <p:nvPr userDrawn="1"/>
        </p:nvGrpSpPr>
        <p:grpSpPr>
          <a:xfrm rot="10800000">
            <a:off x="546232" y="5986603"/>
            <a:ext cx="11074267" cy="215443"/>
            <a:chOff x="789214" y="5878286"/>
            <a:chExt cx="8795660" cy="0"/>
          </a:xfrm>
        </p:grpSpPr>
        <p:cxnSp>
          <p:nvCxnSpPr>
            <p:cNvPr id="19" name="Straight Connector 18">
              <a:extLst>
                <a:ext uri="{FF2B5EF4-FFF2-40B4-BE49-F238E27FC236}">
                  <a16:creationId xmlns:a16="http://schemas.microsoft.com/office/drawing/2014/main" id="{2456CEA4-C15C-B844-B008-59D28C75575F}"/>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933E3C-AB48-2349-959E-E8A8A8759A5B}"/>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F3B8CD-5EB5-BC41-8C22-5DD03C276E79}"/>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69B26E7-EAC0-AE42-A593-548582DBECC1}"/>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184145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110" y="852660"/>
            <a:ext cx="4229400" cy="1224618"/>
          </a:xfrm>
          <a:prstGeom prst="rect">
            <a:avLst/>
          </a:prstGeom>
        </p:spPr>
        <p:txBody>
          <a:bodyPr anchor="b">
            <a:normAutofit/>
          </a:bodyPr>
          <a:lstStyle>
            <a:lvl1pPr>
              <a:defRPr sz="28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5183188" y="852660"/>
            <a:ext cx="6399212" cy="5079207"/>
          </a:xfrm>
        </p:spPr>
        <p:txBody>
          <a:bodyPr>
            <a:normAutofit/>
          </a:bodyPr>
          <a:lstStyle>
            <a:lvl1pPr>
              <a:defRPr sz="2800">
                <a:solidFill>
                  <a:schemeClr val="bg2"/>
                </a:solidFill>
                <a:latin typeface="Poppins" pitchFamily="2" charset="77"/>
                <a:cs typeface="Poppins" pitchFamily="2" charset="77"/>
              </a:defRPr>
            </a:lvl1pPr>
            <a:lvl2pPr>
              <a:defRPr sz="2800">
                <a:solidFill>
                  <a:schemeClr val="bg2"/>
                </a:solidFill>
                <a:latin typeface="Poppins" pitchFamily="2" charset="77"/>
                <a:cs typeface="Poppins" pitchFamily="2" charset="77"/>
              </a:defRPr>
            </a:lvl2pPr>
            <a:lvl3pPr>
              <a:defRPr sz="2800">
                <a:solidFill>
                  <a:schemeClr val="bg2"/>
                </a:solidFill>
                <a:latin typeface="Poppins" pitchFamily="2" charset="77"/>
                <a:cs typeface="Poppins" pitchFamily="2" charset="77"/>
              </a:defRPr>
            </a:lvl3pPr>
            <a:lvl4pPr>
              <a:defRPr sz="2800">
                <a:solidFill>
                  <a:schemeClr val="bg2"/>
                </a:solidFill>
                <a:latin typeface="Poppins" pitchFamily="2" charset="77"/>
                <a:cs typeface="Poppins" pitchFamily="2" charset="77"/>
              </a:defRPr>
            </a:lvl4pPr>
            <a:lvl5pPr>
              <a:defRPr sz="2800">
                <a:solidFill>
                  <a:schemeClr val="bg2"/>
                </a:solidFill>
                <a:latin typeface="Poppins" pitchFamily="2" charset="77"/>
                <a:cs typeface="Poppins"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9110" y="2057399"/>
            <a:ext cx="4229400" cy="3874479"/>
          </a:xfrm>
        </p:spPr>
        <p:txBody>
          <a:bodyPr>
            <a:normAutofit/>
          </a:bodyPr>
          <a:lstStyle>
            <a:lvl1pPr marL="0" indent="0">
              <a:lnSpc>
                <a:spcPct val="150000"/>
              </a:lnSpc>
              <a:buNone/>
              <a:defRPr sz="1800">
                <a:solidFill>
                  <a:schemeClr val="bg2"/>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descr="A picture containing the Peralta Community College District Logo. ">
            <a:extLst>
              <a:ext uri="{FF2B5EF4-FFF2-40B4-BE49-F238E27FC236}">
                <a16:creationId xmlns:a16="http://schemas.microsoft.com/office/drawing/2014/main" id="{9C37E9A7-4001-8140-A54E-B4A9E253E0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3" name="TextBox 12">
            <a:extLst>
              <a:ext uri="{FF2B5EF4-FFF2-40B4-BE49-F238E27FC236}">
                <a16:creationId xmlns:a16="http://schemas.microsoft.com/office/drawing/2014/main" id="{9B375727-80BA-F849-9ED7-35EE15B0B43A}"/>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E2DD8A1B-A63B-9841-9F28-F272A3C7432C}"/>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5242A0AC-3CAF-2643-A90F-52C958B62C1B}"/>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716C2EFD-0F09-1247-AF4D-C0BFED0C2080}"/>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816D06-62D0-7F41-BBC9-827CA04A0D3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58E94C3-A5B1-2E4D-9B55-2DA833CAD38F}"/>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CFBDFD-9D9F-144C-BAA1-C8F236DC850E}"/>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80968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Opening Slide - Light">
    <p:spTree>
      <p:nvGrpSpPr>
        <p:cNvPr id="1" name=""/>
        <p:cNvGrpSpPr/>
        <p:nvPr/>
      </p:nvGrpSpPr>
      <p:grpSpPr>
        <a:xfrm>
          <a:off x="0" y="0"/>
          <a:ext cx="0" cy="0"/>
          <a:chOff x="0" y="0"/>
          <a:chExt cx="0" cy="0"/>
        </a:xfrm>
      </p:grpSpPr>
      <p:sp>
        <p:nvSpPr>
          <p:cNvPr id="2" name="Title 1"/>
          <p:cNvSpPr>
            <a:spLocks noGrp="1"/>
          </p:cNvSpPr>
          <p:nvPr>
            <p:ph type="title"/>
          </p:nvPr>
        </p:nvSpPr>
        <p:spPr>
          <a:xfrm>
            <a:off x="571499" y="852660"/>
            <a:ext cx="11048999" cy="2871877"/>
          </a:xfrm>
          <a:prstGeom prst="rect">
            <a:avLst/>
          </a:prstGeom>
        </p:spPr>
        <p:txBody>
          <a:bodyPr anchor="b"/>
          <a:lstStyle>
            <a:lvl1pPr>
              <a:defRPr sz="6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Text Placeholder 2"/>
          <p:cNvSpPr>
            <a:spLocks noGrp="1"/>
          </p:cNvSpPr>
          <p:nvPr>
            <p:ph type="body" idx="1"/>
          </p:nvPr>
        </p:nvSpPr>
        <p:spPr>
          <a:xfrm>
            <a:off x="571499" y="3732385"/>
            <a:ext cx="11048999" cy="565295"/>
          </a:xfrm>
        </p:spPr>
        <p:txBody>
          <a:bodyPr>
            <a:normAutofit/>
          </a:bodyPr>
          <a:lstStyle>
            <a:lvl1pPr marL="0" indent="0">
              <a:buNone/>
              <a:defRPr sz="2800">
                <a:solidFill>
                  <a:schemeClr val="tx1">
                    <a:lumMod val="65000"/>
                    <a:lumOff val="3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Picture 15" descr="A picture containing the Peralta Community College District Logo. ">
            <a:extLst>
              <a:ext uri="{FF2B5EF4-FFF2-40B4-BE49-F238E27FC236}">
                <a16:creationId xmlns:a16="http://schemas.microsoft.com/office/drawing/2014/main" id="{34405819-943B-6E40-B3B1-A1A2B6DC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7" name="TextBox 16">
            <a:extLst>
              <a:ext uri="{FF2B5EF4-FFF2-40B4-BE49-F238E27FC236}">
                <a16:creationId xmlns:a16="http://schemas.microsoft.com/office/drawing/2014/main" id="{CB76D707-281D-2940-A55A-D07F07183918}"/>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8" name="TextBox 17">
            <a:extLst>
              <a:ext uri="{FF2B5EF4-FFF2-40B4-BE49-F238E27FC236}">
                <a16:creationId xmlns:a16="http://schemas.microsoft.com/office/drawing/2014/main" id="{032705C9-0BA2-7448-9366-D0E9CBEE58E1}"/>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34" name="Group 33">
            <a:extLst>
              <a:ext uri="{FF2B5EF4-FFF2-40B4-BE49-F238E27FC236}">
                <a16:creationId xmlns:a16="http://schemas.microsoft.com/office/drawing/2014/main" id="{25927411-39DD-9143-A465-7953521DC93E}"/>
              </a:ext>
            </a:extLst>
          </p:cNvPr>
          <p:cNvGrpSpPr/>
          <p:nvPr userDrawn="1"/>
        </p:nvGrpSpPr>
        <p:grpSpPr>
          <a:xfrm rot="10800000">
            <a:off x="546232" y="5986603"/>
            <a:ext cx="11074267" cy="215443"/>
            <a:chOff x="789214" y="5878286"/>
            <a:chExt cx="8795660" cy="0"/>
          </a:xfrm>
        </p:grpSpPr>
        <p:cxnSp>
          <p:nvCxnSpPr>
            <p:cNvPr id="35" name="Straight Connector 34">
              <a:extLst>
                <a:ext uri="{FF2B5EF4-FFF2-40B4-BE49-F238E27FC236}">
                  <a16:creationId xmlns:a16="http://schemas.microsoft.com/office/drawing/2014/main" id="{C8F7CA01-F113-9F4F-8F5E-8DA9E9294012}"/>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7DE5BAB-32E9-8C4E-B56C-0E42860B462F}"/>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1374637-3754-5A4D-AF45-16DDFC3384E6}"/>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C68B85-E62E-2C40-BE34-CEE9C5E7CBB6}"/>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Text Placeholder 2">
            <a:extLst>
              <a:ext uri="{FF2B5EF4-FFF2-40B4-BE49-F238E27FC236}">
                <a16:creationId xmlns:a16="http://schemas.microsoft.com/office/drawing/2014/main" id="{2A0CBDB1-5544-4D4D-8463-E6E8B70DA1D7}"/>
              </a:ext>
            </a:extLst>
          </p:cNvPr>
          <p:cNvSpPr>
            <a:spLocks noGrp="1"/>
          </p:cNvSpPr>
          <p:nvPr>
            <p:ph type="body" idx="10"/>
          </p:nvPr>
        </p:nvSpPr>
        <p:spPr>
          <a:xfrm>
            <a:off x="571499" y="4305528"/>
            <a:ext cx="11048999" cy="565295"/>
          </a:xfrm>
        </p:spPr>
        <p:txBody>
          <a:bodyPr>
            <a:normAutofit/>
          </a:bodyPr>
          <a:lstStyle>
            <a:lvl1pPr marL="0" indent="0">
              <a:buNone/>
              <a:defRPr sz="1800">
                <a:solidFill>
                  <a:schemeClr val="tx1">
                    <a:lumMod val="65000"/>
                    <a:lumOff val="3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152452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 Light">
    <p:spTree>
      <p:nvGrpSpPr>
        <p:cNvPr id="1" name=""/>
        <p:cNvGrpSpPr/>
        <p:nvPr/>
      </p:nvGrpSpPr>
      <p:grpSpPr>
        <a:xfrm>
          <a:off x="0" y="0"/>
          <a:ext cx="0" cy="0"/>
          <a:chOff x="0" y="0"/>
          <a:chExt cx="0" cy="0"/>
        </a:xfrm>
      </p:grpSpPr>
      <p:sp>
        <p:nvSpPr>
          <p:cNvPr id="2" name="Title 1"/>
          <p:cNvSpPr>
            <a:spLocks noGrp="1"/>
          </p:cNvSpPr>
          <p:nvPr>
            <p:ph type="title"/>
          </p:nvPr>
        </p:nvSpPr>
        <p:spPr>
          <a:xfrm>
            <a:off x="836612" y="852660"/>
            <a:ext cx="4200525" cy="1204740"/>
          </a:xfrm>
          <a:prstGeom prst="rect">
            <a:avLst/>
          </a:prstGeom>
        </p:spPr>
        <p:txBody>
          <a:bodyPr anchor="b"/>
          <a:lstStyle>
            <a:lvl1pPr>
              <a:defRPr sz="320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5183188" y="852661"/>
            <a:ext cx="6172200" cy="500839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6612" y="2057400"/>
            <a:ext cx="4200525" cy="3811588"/>
          </a:xfrm>
        </p:spPr>
        <p:txBody>
          <a:bodyPr>
            <a:normAutofit/>
          </a:bodyPr>
          <a:lstStyle>
            <a:lvl1pPr marL="0" indent="0">
              <a:lnSpc>
                <a:spcPct val="15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0" name="Picture 19" descr="A picture containing the Peralta Community College District Logo. ">
            <a:extLst>
              <a:ext uri="{FF2B5EF4-FFF2-40B4-BE49-F238E27FC236}">
                <a16:creationId xmlns:a16="http://schemas.microsoft.com/office/drawing/2014/main" id="{6DC43C85-509A-814D-A401-71B1A15373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21" name="TextBox 20">
            <a:extLst>
              <a:ext uri="{FF2B5EF4-FFF2-40B4-BE49-F238E27FC236}">
                <a16:creationId xmlns:a16="http://schemas.microsoft.com/office/drawing/2014/main" id="{6863C46B-EBC5-B640-BB27-162F0DBEBE53}"/>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22" name="TextBox 21">
            <a:extLst>
              <a:ext uri="{FF2B5EF4-FFF2-40B4-BE49-F238E27FC236}">
                <a16:creationId xmlns:a16="http://schemas.microsoft.com/office/drawing/2014/main" id="{C95F5198-68AC-BB41-9267-87226E76826D}"/>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23" name="Group 22">
            <a:extLst>
              <a:ext uri="{FF2B5EF4-FFF2-40B4-BE49-F238E27FC236}">
                <a16:creationId xmlns:a16="http://schemas.microsoft.com/office/drawing/2014/main" id="{5B002EDD-3CBC-2747-BC59-3B6E6FB3421E}"/>
              </a:ext>
            </a:extLst>
          </p:cNvPr>
          <p:cNvGrpSpPr/>
          <p:nvPr userDrawn="1"/>
        </p:nvGrpSpPr>
        <p:grpSpPr>
          <a:xfrm rot="10800000">
            <a:off x="546232" y="5986603"/>
            <a:ext cx="11074267" cy="215443"/>
            <a:chOff x="789214" y="5878286"/>
            <a:chExt cx="8795660" cy="0"/>
          </a:xfrm>
        </p:grpSpPr>
        <p:cxnSp>
          <p:nvCxnSpPr>
            <p:cNvPr id="24" name="Straight Connector 23">
              <a:extLst>
                <a:ext uri="{FF2B5EF4-FFF2-40B4-BE49-F238E27FC236}">
                  <a16:creationId xmlns:a16="http://schemas.microsoft.com/office/drawing/2014/main" id="{D93056A4-858F-8741-8791-57C7AC5C005B}"/>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F7425A7-F4ED-764E-8AD0-E2DBAF40D0B4}"/>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A04675-05DC-864D-9B16-33C262B2C761}"/>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958CDF-9C16-D64D-899F-AC4230BC6AAF}"/>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985" y="852660"/>
            <a:ext cx="4200525" cy="1204740"/>
          </a:xfrm>
          <a:prstGeom prst="rect">
            <a:avLst/>
          </a:prstGeom>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5183188" y="852661"/>
            <a:ext cx="6437312" cy="5008390"/>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7985" y="2057400"/>
            <a:ext cx="4200525" cy="3811588"/>
          </a:xfrm>
        </p:spPr>
        <p:txBody>
          <a:bodyPr>
            <a:normAutofit/>
          </a:bodyPr>
          <a:lstStyle>
            <a:lvl1pPr marL="0" indent="0">
              <a:lnSpc>
                <a:spcPct val="15000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4" name="Picture 13" descr="A picture containing the Peralta Community College District Logo. ">
            <a:extLst>
              <a:ext uri="{FF2B5EF4-FFF2-40B4-BE49-F238E27FC236}">
                <a16:creationId xmlns:a16="http://schemas.microsoft.com/office/drawing/2014/main" id="{E798D067-A9DF-B549-A6B4-75A185D4CF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0" name="TextBox 9">
            <a:extLst>
              <a:ext uri="{FF2B5EF4-FFF2-40B4-BE49-F238E27FC236}">
                <a16:creationId xmlns:a16="http://schemas.microsoft.com/office/drawing/2014/main" id="{D65A072A-0D55-5048-A7F6-EF4D16BADF29}"/>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1" name="TextBox 10">
            <a:extLst>
              <a:ext uri="{FF2B5EF4-FFF2-40B4-BE49-F238E27FC236}">
                <a16:creationId xmlns:a16="http://schemas.microsoft.com/office/drawing/2014/main" id="{9E014B59-52A9-4842-8228-762B6BC214AE}"/>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2" name="Group 11">
            <a:extLst>
              <a:ext uri="{FF2B5EF4-FFF2-40B4-BE49-F238E27FC236}">
                <a16:creationId xmlns:a16="http://schemas.microsoft.com/office/drawing/2014/main" id="{5464BDD9-AEF9-EE40-BFF0-74D6D43CE4F9}"/>
              </a:ext>
            </a:extLst>
          </p:cNvPr>
          <p:cNvGrpSpPr/>
          <p:nvPr userDrawn="1"/>
        </p:nvGrpSpPr>
        <p:grpSpPr>
          <a:xfrm rot="10800000">
            <a:off x="605866" y="5986603"/>
            <a:ext cx="11074267" cy="215443"/>
            <a:chOff x="789214" y="5878286"/>
            <a:chExt cx="8795660" cy="0"/>
          </a:xfrm>
        </p:grpSpPr>
        <p:cxnSp>
          <p:nvCxnSpPr>
            <p:cNvPr id="13" name="Straight Connector 12">
              <a:extLst>
                <a:ext uri="{FF2B5EF4-FFF2-40B4-BE49-F238E27FC236}">
                  <a16:creationId xmlns:a16="http://schemas.microsoft.com/office/drawing/2014/main" id="{BC7C8D5A-B3AC-0E4E-B37D-55C12C82D66E}"/>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68D2EA-D8B7-E745-8083-66834C9DD53E}"/>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EC1F05-5C85-E44B-99BA-2E2635BE555C}"/>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4D93D8-C47E-7844-A555-878985EE3E0E}"/>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892389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2" name="Title 1"/>
          <p:cNvSpPr>
            <a:spLocks noGrp="1"/>
          </p:cNvSpPr>
          <p:nvPr>
            <p:ph type="title"/>
          </p:nvPr>
        </p:nvSpPr>
        <p:spPr>
          <a:xfrm>
            <a:off x="533400" y="2077282"/>
            <a:ext cx="5562600" cy="838028"/>
          </a:xfrm>
          <a:prstGeom prst="rect">
            <a:avLst/>
          </a:prstGeom>
        </p:spPr>
        <p:txBody>
          <a:bodyPr>
            <a:normAutofit/>
          </a:bodyPr>
          <a:lstStyle>
            <a:lvl1pPr>
              <a:defRPr sz="28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4" name="Content Placeholder 3"/>
          <p:cNvSpPr>
            <a:spLocks noGrp="1"/>
          </p:cNvSpPr>
          <p:nvPr>
            <p:ph sz="half" idx="2"/>
          </p:nvPr>
        </p:nvSpPr>
        <p:spPr>
          <a:xfrm>
            <a:off x="541149" y="2998921"/>
            <a:ext cx="11079351" cy="3133519"/>
          </a:xfrm>
        </p:spPr>
        <p:txBody>
          <a:bodyPr>
            <a:noAutofit/>
          </a:bodyPr>
          <a:lstStyle>
            <a:lvl1pPr algn="r">
              <a:lnSpc>
                <a:spcPct val="150000"/>
              </a:lnSpc>
              <a:defRPr sz="2800">
                <a:solidFill>
                  <a:schemeClr val="tx1">
                    <a:lumMod val="65000"/>
                    <a:lumOff val="35000"/>
                  </a:schemeClr>
                </a:solidFill>
                <a:latin typeface="Poppins" pitchFamily="2" charset="77"/>
                <a:cs typeface="Poppins" pitchFamily="2" charset="77"/>
              </a:defRPr>
            </a:lvl1pPr>
            <a:lvl2pPr algn="r">
              <a:lnSpc>
                <a:spcPct val="150000"/>
              </a:lnSpc>
              <a:defRPr sz="2800">
                <a:solidFill>
                  <a:schemeClr val="tx1">
                    <a:lumMod val="65000"/>
                    <a:lumOff val="35000"/>
                  </a:schemeClr>
                </a:solidFill>
                <a:latin typeface="Poppins" pitchFamily="2" charset="77"/>
                <a:cs typeface="Poppins" pitchFamily="2" charset="77"/>
              </a:defRPr>
            </a:lvl2pPr>
            <a:lvl3pPr algn="r">
              <a:lnSpc>
                <a:spcPct val="150000"/>
              </a:lnSpc>
              <a:defRPr sz="2800">
                <a:solidFill>
                  <a:schemeClr val="tx1">
                    <a:lumMod val="65000"/>
                    <a:lumOff val="35000"/>
                  </a:schemeClr>
                </a:solidFill>
                <a:latin typeface="Poppins" pitchFamily="2" charset="77"/>
                <a:cs typeface="Poppins" pitchFamily="2" charset="77"/>
              </a:defRPr>
            </a:lvl3pPr>
            <a:lvl4pPr algn="r">
              <a:lnSpc>
                <a:spcPct val="150000"/>
              </a:lnSpc>
              <a:defRPr sz="2800">
                <a:solidFill>
                  <a:schemeClr val="tx1">
                    <a:lumMod val="65000"/>
                    <a:lumOff val="35000"/>
                  </a:schemeClr>
                </a:solidFill>
                <a:latin typeface="Poppins" pitchFamily="2" charset="77"/>
                <a:cs typeface="Poppins" pitchFamily="2" charset="77"/>
              </a:defRPr>
            </a:lvl4pPr>
            <a:lvl5pPr algn="r">
              <a:lnSpc>
                <a:spcPct val="150000"/>
              </a:lnSpc>
              <a:defRPr sz="2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picture containing the Peralta Community College District Logo. ">
            <a:extLst>
              <a:ext uri="{FF2B5EF4-FFF2-40B4-BE49-F238E27FC236}">
                <a16:creationId xmlns:a16="http://schemas.microsoft.com/office/drawing/2014/main" id="{5E8E597B-3DE7-B044-8AAE-03493343BA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3" name="TextBox 12">
            <a:extLst>
              <a:ext uri="{FF2B5EF4-FFF2-40B4-BE49-F238E27FC236}">
                <a16:creationId xmlns:a16="http://schemas.microsoft.com/office/drawing/2014/main" id="{D3492D5E-722F-1D4D-B4E4-20C9CD2B3F30}"/>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4" name="TextBox 13">
            <a:extLst>
              <a:ext uri="{FF2B5EF4-FFF2-40B4-BE49-F238E27FC236}">
                <a16:creationId xmlns:a16="http://schemas.microsoft.com/office/drawing/2014/main" id="{3272F95E-4DD2-DB4F-9F25-391FFA53C48C}"/>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5" name="Group 14">
            <a:extLst>
              <a:ext uri="{FF2B5EF4-FFF2-40B4-BE49-F238E27FC236}">
                <a16:creationId xmlns:a16="http://schemas.microsoft.com/office/drawing/2014/main" id="{64066ED8-0C6D-EF41-9993-00F7A0974042}"/>
              </a:ext>
            </a:extLst>
          </p:cNvPr>
          <p:cNvGrpSpPr/>
          <p:nvPr userDrawn="1"/>
        </p:nvGrpSpPr>
        <p:grpSpPr>
          <a:xfrm rot="10800000">
            <a:off x="546232" y="5986603"/>
            <a:ext cx="11074267" cy="215443"/>
            <a:chOff x="789214" y="5878286"/>
            <a:chExt cx="8795660" cy="0"/>
          </a:xfrm>
        </p:grpSpPr>
        <p:cxnSp>
          <p:nvCxnSpPr>
            <p:cNvPr id="16" name="Straight Connector 15">
              <a:extLst>
                <a:ext uri="{FF2B5EF4-FFF2-40B4-BE49-F238E27FC236}">
                  <a16:creationId xmlns:a16="http://schemas.microsoft.com/office/drawing/2014/main" id="{E38B8826-A2A4-8D4E-9662-162D3B62D8E2}"/>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C44F2C-3594-7643-815F-5FB743535A88}"/>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8E3C00-9B6E-E442-9C02-D2BDC753CDB0}"/>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2E8D72-2466-A445-AA67-C73FA0A9513C}"/>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733B2F54-9BBE-4F4E-AF2D-5D6E6C7352B6}"/>
              </a:ext>
            </a:extLst>
          </p:cNvPr>
          <p:cNvCxnSpPr>
            <a:cxnSpLocks/>
          </p:cNvCxnSpPr>
          <p:nvPr userDrawn="1"/>
        </p:nvCxnSpPr>
        <p:spPr>
          <a:xfrm>
            <a:off x="533400" y="2957115"/>
            <a:ext cx="11079351" cy="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2">
            <a:extLst>
              <a:ext uri="{FF2B5EF4-FFF2-40B4-BE49-F238E27FC236}">
                <a16:creationId xmlns:a16="http://schemas.microsoft.com/office/drawing/2014/main" id="{A75AC67A-2F4F-954A-B959-0C45CD67A692}"/>
              </a:ext>
            </a:extLst>
          </p:cNvPr>
          <p:cNvSpPr>
            <a:spLocks noGrp="1"/>
          </p:cNvSpPr>
          <p:nvPr>
            <p:ph type="pic" sz="quarter" idx="16"/>
          </p:nvPr>
        </p:nvSpPr>
        <p:spPr>
          <a:xfrm>
            <a:off x="8276095" y="316588"/>
            <a:ext cx="2440983" cy="2440983"/>
          </a:xfrm>
          <a:prstGeom prst="ellipse">
            <a:avLst/>
          </a:prstGeom>
          <a:pattFill prst="pct10">
            <a:fgClr>
              <a:schemeClr val="accent1"/>
            </a:fgClr>
            <a:bgClr>
              <a:schemeClr val="bg1"/>
            </a:bgClr>
          </a:pattFill>
          <a:ln>
            <a:noFill/>
          </a:ln>
        </p:spPr>
        <p:txBody>
          <a:bodyPr/>
          <a:lstStyle/>
          <a:p>
            <a:endParaRPr lang="en-US"/>
          </a:p>
        </p:txBody>
      </p:sp>
    </p:spTree>
    <p:extLst>
      <p:ext uri="{BB962C8B-B14F-4D97-AF65-F5344CB8AC3E}">
        <p14:creationId xmlns:p14="http://schemas.microsoft.com/office/powerpoint/2010/main" val="47012488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250" y="1902725"/>
            <a:ext cx="5504116" cy="884655"/>
          </a:xfrm>
          <a:prstGeom prst="rect">
            <a:avLst/>
          </a:prstGeom>
        </p:spPr>
        <p:txBody>
          <a:bodyPr>
            <a:noAutofit/>
          </a:bodyPr>
          <a:lstStyle>
            <a:lvl1pPr>
              <a:defRPr sz="28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4" name="Content Placeholder 3"/>
          <p:cNvSpPr>
            <a:spLocks noGrp="1"/>
          </p:cNvSpPr>
          <p:nvPr>
            <p:ph sz="half" idx="2"/>
          </p:nvPr>
        </p:nvSpPr>
        <p:spPr>
          <a:xfrm>
            <a:off x="579250" y="2957115"/>
            <a:ext cx="11041250" cy="3136750"/>
          </a:xfrm>
        </p:spPr>
        <p:txBody>
          <a:bodyPr>
            <a:noAutofit/>
          </a:bodyPr>
          <a:lstStyle>
            <a:lvl1pPr>
              <a:lnSpc>
                <a:spcPct val="150000"/>
              </a:lnSpc>
              <a:defRPr sz="2800">
                <a:solidFill>
                  <a:schemeClr val="bg2"/>
                </a:solidFill>
                <a:latin typeface="Poppins" pitchFamily="2" charset="77"/>
                <a:cs typeface="Poppins" pitchFamily="2" charset="77"/>
              </a:defRPr>
            </a:lvl1pPr>
            <a:lvl2pPr>
              <a:lnSpc>
                <a:spcPct val="150000"/>
              </a:lnSpc>
              <a:defRPr sz="2800">
                <a:solidFill>
                  <a:schemeClr val="bg2"/>
                </a:solidFill>
                <a:latin typeface="Poppins" pitchFamily="2" charset="77"/>
                <a:cs typeface="Poppins" pitchFamily="2" charset="77"/>
              </a:defRPr>
            </a:lvl2pPr>
            <a:lvl3pPr>
              <a:lnSpc>
                <a:spcPct val="150000"/>
              </a:lnSpc>
              <a:defRPr sz="2800">
                <a:solidFill>
                  <a:schemeClr val="bg2"/>
                </a:solidFill>
                <a:latin typeface="Poppins" pitchFamily="2" charset="77"/>
                <a:cs typeface="Poppins" pitchFamily="2" charset="77"/>
              </a:defRPr>
            </a:lvl3pPr>
            <a:lvl4pPr>
              <a:lnSpc>
                <a:spcPct val="150000"/>
              </a:lnSpc>
              <a:defRPr sz="2800">
                <a:solidFill>
                  <a:schemeClr val="bg2"/>
                </a:solidFill>
                <a:latin typeface="Poppins" pitchFamily="2" charset="77"/>
                <a:cs typeface="Poppins" pitchFamily="2" charset="77"/>
              </a:defRPr>
            </a:lvl4pPr>
            <a:lvl5pPr>
              <a:lnSpc>
                <a:spcPct val="150000"/>
              </a:lnSpc>
              <a:defRPr sz="2800">
                <a:solidFill>
                  <a:schemeClr val="bg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the Peralta Community College District Logo. ">
            <a:extLst>
              <a:ext uri="{FF2B5EF4-FFF2-40B4-BE49-F238E27FC236}">
                <a16:creationId xmlns:a16="http://schemas.microsoft.com/office/drawing/2014/main" id="{CE0D4C3F-CDCD-AC4B-8F4C-003A6D043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C2A03373-D590-FC44-A6A6-DCDB1C5842B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B6514DDF-6F08-FA4A-BC7A-A00D0A9F4206}"/>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328A0595-D2F8-D249-B38A-71C7BE304321}"/>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14EDE755-3FB6-F245-94BD-F150DA2511C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5489CA-069A-534A-A45A-DFE285A7736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C5F372-1BC2-9C49-9DB6-E9D90CFEE001}"/>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EA03C3-9798-1940-B0F9-8D43E4FC12A6}"/>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5D092717-B108-DB41-B6DF-36C5B1E69A5E}"/>
              </a:ext>
            </a:extLst>
          </p:cNvPr>
          <p:cNvCxnSpPr>
            <a:cxnSpLocks/>
          </p:cNvCxnSpPr>
          <p:nvPr userDrawn="1"/>
        </p:nvCxnSpPr>
        <p:spPr>
          <a:xfrm>
            <a:off x="533400" y="2957115"/>
            <a:ext cx="11079351" cy="0"/>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22">
            <a:extLst>
              <a:ext uri="{FF2B5EF4-FFF2-40B4-BE49-F238E27FC236}">
                <a16:creationId xmlns:a16="http://schemas.microsoft.com/office/drawing/2014/main" id="{BEB6C156-4077-294E-BB92-920952B0BAAE}"/>
              </a:ext>
            </a:extLst>
          </p:cNvPr>
          <p:cNvSpPr>
            <a:spLocks noGrp="1"/>
          </p:cNvSpPr>
          <p:nvPr>
            <p:ph type="pic" sz="quarter" idx="16"/>
          </p:nvPr>
        </p:nvSpPr>
        <p:spPr>
          <a:xfrm>
            <a:off x="8276095" y="316588"/>
            <a:ext cx="2440983" cy="2440983"/>
          </a:xfrm>
          <a:prstGeom prst="ellipse">
            <a:avLst/>
          </a:prstGeom>
          <a:pattFill prst="pct10">
            <a:fgClr>
              <a:schemeClr val="bg1"/>
            </a:fgClr>
            <a:bgClr>
              <a:schemeClr val="accent1"/>
            </a:bgClr>
          </a:pattFill>
        </p:spPr>
        <p:txBody>
          <a:bodyPr/>
          <a:lstStyle/>
          <a:p>
            <a:endParaRPr lang="en-US"/>
          </a:p>
        </p:txBody>
      </p:sp>
    </p:spTree>
    <p:extLst>
      <p:ext uri="{BB962C8B-B14F-4D97-AF65-F5344CB8AC3E}">
        <p14:creationId xmlns:p14="http://schemas.microsoft.com/office/powerpoint/2010/main" val="23000432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 - Light">
    <p:spTree>
      <p:nvGrpSpPr>
        <p:cNvPr id="1" name=""/>
        <p:cNvGrpSpPr/>
        <p:nvPr/>
      </p:nvGrpSpPr>
      <p:grpSpPr>
        <a:xfrm>
          <a:off x="0" y="0"/>
          <a:ext cx="0" cy="0"/>
          <a:chOff x="0" y="0"/>
          <a:chExt cx="0" cy="0"/>
        </a:xfrm>
      </p:grpSpPr>
      <p:sp>
        <p:nvSpPr>
          <p:cNvPr id="9" name="Punched Tape 2">
            <a:extLst>
              <a:ext uri="{FF2B5EF4-FFF2-40B4-BE49-F238E27FC236}">
                <a16:creationId xmlns:a16="http://schemas.microsoft.com/office/drawing/2014/main" id="{87F6CE9B-5C14-C144-A523-C8A6EF1E402B}"/>
              </a:ext>
            </a:extLst>
          </p:cNvPr>
          <p:cNvSpPr/>
          <p:nvPr userDrawn="1"/>
        </p:nvSpPr>
        <p:spPr>
          <a:xfrm rot="10800000">
            <a:off x="-56827" y="6059248"/>
            <a:ext cx="12305654" cy="840509"/>
          </a:xfrm>
          <a:prstGeom prst="flowChartInternal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500" y="2766218"/>
            <a:ext cx="11049000" cy="1325563"/>
          </a:xfrm>
          <a:prstGeom prst="rect">
            <a:avLst/>
          </a:prstGeom>
        </p:spPr>
        <p:txBody>
          <a:bodyPr>
            <a:normAutofit/>
          </a:bodyPr>
          <a:lstStyle>
            <a:lvl1pPr algn="ct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pic>
        <p:nvPicPr>
          <p:cNvPr id="11" name="Picture 10" descr="A picture containing the Peralta Community College District Logo. ">
            <a:extLst>
              <a:ext uri="{FF2B5EF4-FFF2-40B4-BE49-F238E27FC236}">
                <a16:creationId xmlns:a16="http://schemas.microsoft.com/office/drawing/2014/main" id="{8145ECE7-6C8D-BD47-9F62-92664BFD8D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2" name="TextBox 11">
            <a:extLst>
              <a:ext uri="{FF2B5EF4-FFF2-40B4-BE49-F238E27FC236}">
                <a16:creationId xmlns:a16="http://schemas.microsoft.com/office/drawing/2014/main" id="{E92FD04F-1F7E-5145-812E-EB82A90C01B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3" name="TextBox 12">
            <a:extLst>
              <a:ext uri="{FF2B5EF4-FFF2-40B4-BE49-F238E27FC236}">
                <a16:creationId xmlns:a16="http://schemas.microsoft.com/office/drawing/2014/main" id="{8EDB5F29-DAE4-AB43-ADC2-FD31C91B3EB6}"/>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spTree>
    <p:extLst>
      <p:ext uri="{BB962C8B-B14F-4D97-AF65-F5344CB8AC3E}">
        <p14:creationId xmlns:p14="http://schemas.microsoft.com/office/powerpoint/2010/main" val="89425798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 Dark">
    <p:bg>
      <p:bgPr>
        <a:solidFill>
          <a:schemeClr val="accent1"/>
        </a:solidFill>
        <a:effectLst/>
      </p:bgPr>
    </p:bg>
    <p:spTree>
      <p:nvGrpSpPr>
        <p:cNvPr id="1" name=""/>
        <p:cNvGrpSpPr/>
        <p:nvPr/>
      </p:nvGrpSpPr>
      <p:grpSpPr>
        <a:xfrm>
          <a:off x="0" y="0"/>
          <a:ext cx="0" cy="0"/>
          <a:chOff x="0" y="0"/>
          <a:chExt cx="0" cy="0"/>
        </a:xfrm>
      </p:grpSpPr>
      <p:sp>
        <p:nvSpPr>
          <p:cNvPr id="3" name="Punched Tape 2">
            <a:extLst>
              <a:ext uri="{FF2B5EF4-FFF2-40B4-BE49-F238E27FC236}">
                <a16:creationId xmlns:a16="http://schemas.microsoft.com/office/drawing/2014/main" id="{EA3C06AD-D3BE-E148-9A1F-8D84F01C94EE}"/>
              </a:ext>
            </a:extLst>
          </p:cNvPr>
          <p:cNvSpPr/>
          <p:nvPr userDrawn="1"/>
        </p:nvSpPr>
        <p:spPr>
          <a:xfrm rot="10800000">
            <a:off x="-56827" y="6059248"/>
            <a:ext cx="12305654" cy="840509"/>
          </a:xfrm>
          <a:prstGeom prst="flowChartInternal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2766218"/>
            <a:ext cx="11087100" cy="1325563"/>
          </a:xfrm>
          <a:prstGeom prst="rect">
            <a:avLst/>
          </a:prstGeom>
        </p:spPr>
        <p:txBody>
          <a:bodyPr>
            <a:normAutofit/>
          </a:bodyPr>
          <a:lstStyle>
            <a:lvl1pPr algn="ct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pic>
        <p:nvPicPr>
          <p:cNvPr id="8" name="Picture 7" descr="A picture containing the Peralta Community College District Logo. ">
            <a:extLst>
              <a:ext uri="{FF2B5EF4-FFF2-40B4-BE49-F238E27FC236}">
                <a16:creationId xmlns:a16="http://schemas.microsoft.com/office/drawing/2014/main" id="{E631F421-947C-D44D-A054-32FF75774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9" name="TextBox 8">
            <a:extLst>
              <a:ext uri="{FF2B5EF4-FFF2-40B4-BE49-F238E27FC236}">
                <a16:creationId xmlns:a16="http://schemas.microsoft.com/office/drawing/2014/main" id="{DE5095AC-680F-2F49-BB2C-2FF4B05362F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1" name="TextBox 10">
            <a:extLst>
              <a:ext uri="{FF2B5EF4-FFF2-40B4-BE49-F238E27FC236}">
                <a16:creationId xmlns:a16="http://schemas.microsoft.com/office/drawing/2014/main" id="{AAF26842-9AC1-794F-ACF0-F990012889EE}"/>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spTree>
    <p:extLst>
      <p:ext uri="{BB962C8B-B14F-4D97-AF65-F5344CB8AC3E}">
        <p14:creationId xmlns:p14="http://schemas.microsoft.com/office/powerpoint/2010/main" val="1408795503"/>
      </p:ext>
    </p:extLst>
  </p:cSld>
  <p:clrMapOvr>
    <a:masterClrMapping/>
  </p:clrMapOvr>
  <p:extLst>
    <p:ext uri="{DCECCB84-F9BA-43D5-87BE-67443E8EF086}">
      <p15:sldGuideLst xmlns:p15="http://schemas.microsoft.com/office/powerpoint/2012/main">
        <p15:guide id="1" pos="336" userDrawn="1">
          <p15:clr>
            <a:srgbClr val="FBAE40"/>
          </p15:clr>
        </p15:guide>
        <p15:guide id="2" pos="73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 Light">
    <p:spTree>
      <p:nvGrpSpPr>
        <p:cNvPr id="1" name=""/>
        <p:cNvGrpSpPr/>
        <p:nvPr/>
      </p:nvGrpSpPr>
      <p:grpSpPr>
        <a:xfrm>
          <a:off x="0" y="0"/>
          <a:ext cx="0" cy="0"/>
          <a:chOff x="0" y="0"/>
          <a:chExt cx="0" cy="0"/>
        </a:xfrm>
      </p:grpSpPr>
      <p:sp>
        <p:nvSpPr>
          <p:cNvPr id="2" name="Title 1"/>
          <p:cNvSpPr>
            <a:spLocks noGrp="1"/>
          </p:cNvSpPr>
          <p:nvPr>
            <p:ph type="title"/>
          </p:nvPr>
        </p:nvSpPr>
        <p:spPr>
          <a:xfrm>
            <a:off x="571500" y="852660"/>
            <a:ext cx="10782300" cy="838028"/>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pic>
        <p:nvPicPr>
          <p:cNvPr id="11" name="Picture 10" descr="A picture containing the Peralta Community College District Logo. ">
            <a:extLst>
              <a:ext uri="{FF2B5EF4-FFF2-40B4-BE49-F238E27FC236}">
                <a16:creationId xmlns:a16="http://schemas.microsoft.com/office/drawing/2014/main" id="{1E42881A-C55A-5849-808B-73D930CED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2" name="TextBox 11">
            <a:extLst>
              <a:ext uri="{FF2B5EF4-FFF2-40B4-BE49-F238E27FC236}">
                <a16:creationId xmlns:a16="http://schemas.microsoft.com/office/drawing/2014/main" id="{2611FEE2-7CEF-B445-AF21-05950946DA35}"/>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3" name="TextBox 12">
            <a:extLst>
              <a:ext uri="{FF2B5EF4-FFF2-40B4-BE49-F238E27FC236}">
                <a16:creationId xmlns:a16="http://schemas.microsoft.com/office/drawing/2014/main" id="{E1B9C71F-2561-7145-93FD-A1DCDFB4C051}"/>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4" name="Group 13">
            <a:extLst>
              <a:ext uri="{FF2B5EF4-FFF2-40B4-BE49-F238E27FC236}">
                <a16:creationId xmlns:a16="http://schemas.microsoft.com/office/drawing/2014/main" id="{681F2CE0-4C03-AB47-91E0-0E6EAC553CFD}"/>
              </a:ext>
            </a:extLst>
          </p:cNvPr>
          <p:cNvGrpSpPr/>
          <p:nvPr userDrawn="1"/>
        </p:nvGrpSpPr>
        <p:grpSpPr>
          <a:xfrm rot="10800000">
            <a:off x="546232" y="5986603"/>
            <a:ext cx="11074267" cy="215443"/>
            <a:chOff x="789214" y="5878286"/>
            <a:chExt cx="8795660" cy="0"/>
          </a:xfrm>
        </p:grpSpPr>
        <p:cxnSp>
          <p:nvCxnSpPr>
            <p:cNvPr id="15" name="Straight Connector 14">
              <a:extLst>
                <a:ext uri="{FF2B5EF4-FFF2-40B4-BE49-F238E27FC236}">
                  <a16:creationId xmlns:a16="http://schemas.microsoft.com/office/drawing/2014/main" id="{8F5D1336-5FA9-7742-A019-B121083BBB1E}"/>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F3697C-EB35-8C4C-AD1A-A35228951C94}"/>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82FFF0-D656-C543-89E4-11F674B91A5C}"/>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C7C469A-3E9D-B24D-9DE2-0E45732645E7}"/>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0312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 y="852660"/>
            <a:ext cx="10782300" cy="83802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pic>
        <p:nvPicPr>
          <p:cNvPr id="8" name="Picture 7" descr="A picture containing the Peralta Community College District Logo. ">
            <a:extLst>
              <a:ext uri="{FF2B5EF4-FFF2-40B4-BE49-F238E27FC236}">
                <a16:creationId xmlns:a16="http://schemas.microsoft.com/office/drawing/2014/main" id="{9054E5E7-2611-9E4D-88AD-2C9DE7A252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9" name="TextBox 8">
            <a:extLst>
              <a:ext uri="{FF2B5EF4-FFF2-40B4-BE49-F238E27FC236}">
                <a16:creationId xmlns:a16="http://schemas.microsoft.com/office/drawing/2014/main" id="{41313F77-AD2E-DD42-A8B2-12F10371AE38}"/>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1" name="TextBox 10">
            <a:extLst>
              <a:ext uri="{FF2B5EF4-FFF2-40B4-BE49-F238E27FC236}">
                <a16:creationId xmlns:a16="http://schemas.microsoft.com/office/drawing/2014/main" id="{A2FA5061-06A5-714A-BE59-D1523431886C}"/>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2" name="Group 11">
            <a:extLst>
              <a:ext uri="{FF2B5EF4-FFF2-40B4-BE49-F238E27FC236}">
                <a16:creationId xmlns:a16="http://schemas.microsoft.com/office/drawing/2014/main" id="{34C77E75-BEE1-4A4F-928E-AA46A6A5A12E}"/>
              </a:ext>
            </a:extLst>
          </p:cNvPr>
          <p:cNvGrpSpPr/>
          <p:nvPr userDrawn="1"/>
        </p:nvGrpSpPr>
        <p:grpSpPr>
          <a:xfrm rot="10800000">
            <a:off x="546232" y="5986603"/>
            <a:ext cx="11074267" cy="215443"/>
            <a:chOff x="789214" y="5878286"/>
            <a:chExt cx="8795660" cy="0"/>
          </a:xfrm>
        </p:grpSpPr>
        <p:cxnSp>
          <p:nvCxnSpPr>
            <p:cNvPr id="13" name="Straight Connector 12">
              <a:extLst>
                <a:ext uri="{FF2B5EF4-FFF2-40B4-BE49-F238E27FC236}">
                  <a16:creationId xmlns:a16="http://schemas.microsoft.com/office/drawing/2014/main" id="{7F2D5878-3EA1-AC4D-BEA2-A771F30FF788}"/>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E5278-F5F4-B747-AABC-A011402FBFFE}"/>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B34C55-25BD-3B4B-ABB6-938BC73E7658}"/>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A2E5E-9CF5-794F-A85D-1BDAF41187E2}"/>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7557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 Light">
    <p:spTree>
      <p:nvGrpSpPr>
        <p:cNvPr id="1" name=""/>
        <p:cNvGrpSpPr/>
        <p:nvPr/>
      </p:nvGrpSpPr>
      <p:grpSpPr>
        <a:xfrm>
          <a:off x="0" y="0"/>
          <a:ext cx="0" cy="0"/>
          <a:chOff x="0" y="0"/>
          <a:chExt cx="0" cy="0"/>
        </a:xfrm>
      </p:grpSpPr>
      <p:pic>
        <p:nvPicPr>
          <p:cNvPr id="13" name="Picture 12" descr="A picture containing the Peralta Community College District Logo. ">
            <a:extLst>
              <a:ext uri="{FF2B5EF4-FFF2-40B4-BE49-F238E27FC236}">
                <a16:creationId xmlns:a16="http://schemas.microsoft.com/office/drawing/2014/main" id="{BB24BEC0-320C-4449-B428-70C9F70BCF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396A4F63-7C6E-0A43-B8DB-635985A42AB7}"/>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E8754E2C-B0AE-054D-AD67-13D55A11AA1C}"/>
              </a:ext>
            </a:extLst>
          </p:cNvPr>
          <p:cNvSpPr txBox="1"/>
          <p:nvPr userDrawn="1"/>
        </p:nvSpPr>
        <p:spPr>
          <a:xfrm>
            <a:off x="546232"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BB86B1C4-20C2-BA47-970C-7A8C00943125}"/>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A7F3A076-A7B1-9942-928C-9A5604969D3C}"/>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6EF4E3-92B0-474C-8AF5-B33B328287D4}"/>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AF163-E651-5F43-976C-20874E957CAC}"/>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47988F-8502-C940-9A18-374AADAE834F}"/>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5119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57373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9493E0-3BCC-BA4E-9858-C8D4E13A5731}"/>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2" name="Title 1"/>
          <p:cNvSpPr>
            <a:spLocks noGrp="1"/>
          </p:cNvSpPr>
          <p:nvPr>
            <p:ph type="title"/>
          </p:nvPr>
        </p:nvSpPr>
        <p:spPr>
          <a:xfrm>
            <a:off x="862442" y="852660"/>
            <a:ext cx="10758058" cy="841386"/>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862440" y="1825625"/>
            <a:ext cx="10758059" cy="4268237"/>
          </a:xfrm>
        </p:spPr>
        <p:txBody>
          <a:bodyPr>
            <a:normAutofit/>
          </a:bodyPr>
          <a:lstStyle>
            <a:lvl1pPr>
              <a:lnSpc>
                <a:spcPct val="150000"/>
              </a:lnSpc>
              <a:defRPr sz="2800">
                <a:solidFill>
                  <a:schemeClr val="tx1">
                    <a:lumMod val="65000"/>
                    <a:lumOff val="35000"/>
                  </a:schemeClr>
                </a:solidFill>
                <a:latin typeface="Poppins" pitchFamily="2" charset="77"/>
                <a:cs typeface="Poppins" pitchFamily="2" charset="77"/>
              </a:defRPr>
            </a:lvl1pPr>
            <a:lvl2pPr>
              <a:lnSpc>
                <a:spcPct val="150000"/>
              </a:lnSpc>
              <a:defRPr sz="2800">
                <a:solidFill>
                  <a:schemeClr val="tx1">
                    <a:lumMod val="65000"/>
                    <a:lumOff val="35000"/>
                  </a:schemeClr>
                </a:solidFill>
                <a:latin typeface="Poppins" pitchFamily="2" charset="77"/>
                <a:cs typeface="Poppins" pitchFamily="2" charset="77"/>
              </a:defRPr>
            </a:lvl2pPr>
            <a:lvl3pPr>
              <a:lnSpc>
                <a:spcPct val="150000"/>
              </a:lnSpc>
              <a:defRPr sz="2800">
                <a:solidFill>
                  <a:schemeClr val="tx1">
                    <a:lumMod val="65000"/>
                    <a:lumOff val="35000"/>
                  </a:schemeClr>
                </a:solidFill>
                <a:latin typeface="Poppins" pitchFamily="2" charset="77"/>
                <a:cs typeface="Poppins" pitchFamily="2" charset="77"/>
              </a:defRPr>
            </a:lvl3pPr>
            <a:lvl4pPr>
              <a:lnSpc>
                <a:spcPct val="150000"/>
              </a:lnSpc>
              <a:defRPr sz="2800">
                <a:solidFill>
                  <a:schemeClr val="tx1">
                    <a:lumMod val="65000"/>
                    <a:lumOff val="35000"/>
                  </a:schemeClr>
                </a:solidFill>
                <a:latin typeface="Poppins" pitchFamily="2" charset="77"/>
                <a:cs typeface="Poppins" pitchFamily="2" charset="77"/>
              </a:defRPr>
            </a:lvl4pPr>
            <a:lvl5pPr>
              <a:lnSpc>
                <a:spcPct val="150000"/>
              </a:lnSpc>
              <a:defRPr sz="2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picture containing the Peralta Community College District Logo. ">
            <a:extLst>
              <a:ext uri="{FF2B5EF4-FFF2-40B4-BE49-F238E27FC236}">
                <a16:creationId xmlns:a16="http://schemas.microsoft.com/office/drawing/2014/main" id="{447657A1-A6D6-8741-A0DE-CF7D91EC4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BB0EC3C2-77C7-524E-BA45-605366CB63D2}"/>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5" name="Group 14">
            <a:extLst>
              <a:ext uri="{FF2B5EF4-FFF2-40B4-BE49-F238E27FC236}">
                <a16:creationId xmlns:a16="http://schemas.microsoft.com/office/drawing/2014/main" id="{6AF71AFD-63C0-8249-96DE-4814FBDB9151}"/>
              </a:ext>
            </a:extLst>
          </p:cNvPr>
          <p:cNvGrpSpPr/>
          <p:nvPr userDrawn="1"/>
        </p:nvGrpSpPr>
        <p:grpSpPr>
          <a:xfrm rot="10800000">
            <a:off x="546232" y="5986603"/>
            <a:ext cx="11074267" cy="215443"/>
            <a:chOff x="789214" y="5878286"/>
            <a:chExt cx="8795660" cy="0"/>
          </a:xfrm>
        </p:grpSpPr>
        <p:cxnSp>
          <p:nvCxnSpPr>
            <p:cNvPr id="16" name="Straight Connector 15">
              <a:extLst>
                <a:ext uri="{FF2B5EF4-FFF2-40B4-BE49-F238E27FC236}">
                  <a16:creationId xmlns:a16="http://schemas.microsoft.com/office/drawing/2014/main" id="{48CDAD92-8287-9045-A883-042BBD39BAA5}"/>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115321-B372-6645-9D1B-5C61211BEFDC}"/>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081578-727F-9C49-95F4-519A3EB131D5}"/>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CE0061-5A92-C745-8550-06F033FD657B}"/>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913845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285892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884453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3/20/2023</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53575A"/>
                </a:solidFill>
                <a:latin typeface="Source Sans Pro"/>
                <a:cs typeface="Source Sans Pro"/>
              </a:defRPr>
            </a:lvl1pPr>
          </a:lstStyle>
          <a:p>
            <a:pPr marL="114300">
              <a:lnSpc>
                <a:spcPct val="100000"/>
              </a:lnSpc>
              <a:spcBef>
                <a:spcPts val="200"/>
              </a:spcBef>
            </a:pPr>
            <a:fld id="{81D60167-4931-47E6-BA6A-407CBD079E47}" type="slidenum">
              <a:rPr dirty="0"/>
              <a:t>‹#›</a:t>
            </a:fld>
            <a:endParaRPr dirty="0"/>
          </a:p>
        </p:txBody>
      </p:sp>
    </p:spTree>
    <p:extLst>
      <p:ext uri="{BB962C8B-B14F-4D97-AF65-F5344CB8AC3E}">
        <p14:creationId xmlns:p14="http://schemas.microsoft.com/office/powerpoint/2010/main" val="298795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442" y="856980"/>
            <a:ext cx="10758058" cy="83370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p:nvPr>
        </p:nvSpPr>
        <p:spPr>
          <a:xfrm>
            <a:off x="533400" y="1848052"/>
            <a:ext cx="11087100" cy="4245816"/>
          </a:xfrm>
        </p:spPr>
        <p:txBody>
          <a:bodyPr>
            <a:normAutofit/>
          </a:bodyPr>
          <a:lstStyle>
            <a:lvl1pPr>
              <a:lnSpc>
                <a:spcPct val="150000"/>
              </a:lnSpc>
              <a:defRPr sz="2800">
                <a:solidFill>
                  <a:schemeClr val="bg2"/>
                </a:solidFill>
                <a:latin typeface="Poppins" pitchFamily="2" charset="77"/>
                <a:cs typeface="Poppins" pitchFamily="2" charset="77"/>
              </a:defRPr>
            </a:lvl1pPr>
            <a:lvl2pPr>
              <a:lnSpc>
                <a:spcPct val="150000"/>
              </a:lnSpc>
              <a:defRPr sz="2800">
                <a:solidFill>
                  <a:schemeClr val="bg2"/>
                </a:solidFill>
                <a:latin typeface="Poppins" pitchFamily="2" charset="77"/>
                <a:cs typeface="Poppins" pitchFamily="2" charset="77"/>
              </a:defRPr>
            </a:lvl2pPr>
            <a:lvl3pPr>
              <a:lnSpc>
                <a:spcPct val="150000"/>
              </a:lnSpc>
              <a:defRPr sz="2800">
                <a:solidFill>
                  <a:schemeClr val="bg2"/>
                </a:solidFill>
                <a:latin typeface="Poppins" pitchFamily="2" charset="77"/>
                <a:cs typeface="Poppins" pitchFamily="2" charset="77"/>
              </a:defRPr>
            </a:lvl3pPr>
            <a:lvl4pPr>
              <a:lnSpc>
                <a:spcPct val="150000"/>
              </a:lnSpc>
              <a:defRPr sz="2800">
                <a:solidFill>
                  <a:schemeClr val="bg2"/>
                </a:solidFill>
                <a:latin typeface="Poppins" pitchFamily="2" charset="77"/>
                <a:cs typeface="Poppins" pitchFamily="2" charset="77"/>
              </a:defRPr>
            </a:lvl4pPr>
            <a:lvl5pPr>
              <a:lnSpc>
                <a:spcPct val="150000"/>
              </a:lnSpc>
              <a:defRPr sz="2800">
                <a:solidFill>
                  <a:schemeClr val="bg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the Peralta Community College District Logo. ">
            <a:extLst>
              <a:ext uri="{FF2B5EF4-FFF2-40B4-BE49-F238E27FC236}">
                <a16:creationId xmlns:a16="http://schemas.microsoft.com/office/drawing/2014/main" id="{47054EA8-C013-4143-B501-6447AC1AE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426A01D7-0E58-2640-8A1A-114E2020FE4C}"/>
              </a:ext>
            </a:extLst>
          </p:cNvPr>
          <p:cNvSpPr txBox="1"/>
          <p:nvPr userDrawn="1"/>
        </p:nvSpPr>
        <p:spPr>
          <a:xfrm>
            <a:off x="771852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2098D441-FABC-634B-B174-1E17D685F3C4}"/>
              </a:ext>
            </a:extLst>
          </p:cNvPr>
          <p:cNvSpPr txBox="1"/>
          <p:nvPr userDrawn="1"/>
        </p:nvSpPr>
        <p:spPr>
          <a:xfrm>
            <a:off x="438645"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0028FF28-0BEF-5340-832E-66AE2737412A}"/>
              </a:ext>
            </a:extLst>
          </p:cNvPr>
          <p:cNvGrpSpPr/>
          <p:nvPr userDrawn="1"/>
        </p:nvGrpSpPr>
        <p:grpSpPr>
          <a:xfrm rot="10800000">
            <a:off x="525581" y="5986601"/>
            <a:ext cx="11125203" cy="215443"/>
            <a:chOff x="789214" y="5878286"/>
            <a:chExt cx="8795660" cy="0"/>
          </a:xfrm>
        </p:grpSpPr>
        <p:cxnSp>
          <p:nvCxnSpPr>
            <p:cNvPr id="17" name="Straight Connector 16">
              <a:extLst>
                <a:ext uri="{FF2B5EF4-FFF2-40B4-BE49-F238E27FC236}">
                  <a16:creationId xmlns:a16="http://schemas.microsoft.com/office/drawing/2014/main" id="{DC733E21-A13A-9243-95E6-D1A5DE6FF9D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EA4036-F3C2-7443-B88B-D4557A17A456}"/>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AAE8F9-6CD1-1642-B971-B4D7C0D30EDA}"/>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19F00A-CF29-7F44-888E-D6ECD32AB291}"/>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654963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Bio - Light">
    <p:bg>
      <p:bgPr>
        <a:solidFill>
          <a:schemeClr val="bg1"/>
        </a:solidFill>
        <a:effectLst/>
      </p:bgPr>
    </p:bg>
    <p:spTree>
      <p:nvGrpSpPr>
        <p:cNvPr id="1" name=""/>
        <p:cNvGrpSpPr/>
        <p:nvPr/>
      </p:nvGrpSpPr>
      <p:grpSpPr>
        <a:xfrm>
          <a:off x="0" y="0"/>
          <a:ext cx="0" cy="0"/>
          <a:chOff x="0" y="0"/>
          <a:chExt cx="0" cy="0"/>
        </a:xfrm>
      </p:grpSpPr>
      <p:sp>
        <p:nvSpPr>
          <p:cNvPr id="30" name="Content Placeholder 2">
            <a:extLst>
              <a:ext uri="{FF2B5EF4-FFF2-40B4-BE49-F238E27FC236}">
                <a16:creationId xmlns:a16="http://schemas.microsoft.com/office/drawing/2014/main" id="{D4C56BE8-9ABE-5345-A2BB-79122D4E76A0}"/>
              </a:ext>
            </a:extLst>
          </p:cNvPr>
          <p:cNvSpPr>
            <a:spLocks noGrp="1"/>
          </p:cNvSpPr>
          <p:nvPr>
            <p:ph idx="20" hasCustomPrompt="1"/>
          </p:nvPr>
        </p:nvSpPr>
        <p:spPr>
          <a:xfrm>
            <a:off x="7973960" y="3608439"/>
            <a:ext cx="3676824" cy="589909"/>
          </a:xfrm>
        </p:spPr>
        <p:txBody>
          <a:bodyPr>
            <a:noAutofit/>
          </a:bodyPr>
          <a:lstStyle>
            <a:lvl1pPr>
              <a:lnSpc>
                <a:spcPct val="150000"/>
              </a:lnSpc>
              <a:defRPr sz="1200">
                <a:solidFill>
                  <a:schemeClr val="tx1"/>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endParaRPr lang="en-US"/>
          </a:p>
        </p:txBody>
      </p:sp>
      <p:sp>
        <p:nvSpPr>
          <p:cNvPr id="2" name="Title 1"/>
          <p:cNvSpPr>
            <a:spLocks noGrp="1"/>
          </p:cNvSpPr>
          <p:nvPr>
            <p:ph type="title"/>
          </p:nvPr>
        </p:nvSpPr>
        <p:spPr>
          <a:xfrm>
            <a:off x="1032386" y="239101"/>
            <a:ext cx="10618397" cy="833708"/>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hasCustomPrompt="1"/>
          </p:nvPr>
        </p:nvSpPr>
        <p:spPr>
          <a:xfrm>
            <a:off x="690444" y="4714228"/>
            <a:ext cx="3527595" cy="1108995"/>
          </a:xfrm>
        </p:spPr>
        <p:txBody>
          <a:bodyPr>
            <a:noAutofit/>
          </a:bodyPr>
          <a:lstStyle>
            <a:lvl1pPr>
              <a:lnSpc>
                <a:spcPct val="150000"/>
              </a:lnSpc>
              <a:defRPr sz="1200">
                <a:solidFill>
                  <a:schemeClr val="tx1"/>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p:txBody>
      </p:sp>
      <p:pic>
        <p:nvPicPr>
          <p:cNvPr id="13" name="Picture 12" descr="A picture containing the Peralta Community College District Logo. ">
            <a:extLst>
              <a:ext uri="{FF2B5EF4-FFF2-40B4-BE49-F238E27FC236}">
                <a16:creationId xmlns:a16="http://schemas.microsoft.com/office/drawing/2014/main" id="{47054EA8-C013-4143-B501-6447AC1AE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426A01D7-0E58-2640-8A1A-114E2020FE4C}"/>
              </a:ext>
            </a:extLst>
          </p:cNvPr>
          <p:cNvSpPr txBox="1"/>
          <p:nvPr userDrawn="1"/>
        </p:nvSpPr>
        <p:spPr>
          <a:xfrm>
            <a:off x="771852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2098D441-FABC-634B-B174-1E17D685F3C4}"/>
              </a:ext>
            </a:extLst>
          </p:cNvPr>
          <p:cNvSpPr txBox="1"/>
          <p:nvPr userDrawn="1"/>
        </p:nvSpPr>
        <p:spPr>
          <a:xfrm>
            <a:off x="438645"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0028FF28-0BEF-5340-832E-66AE2737412A}"/>
              </a:ext>
            </a:extLst>
          </p:cNvPr>
          <p:cNvGrpSpPr/>
          <p:nvPr userDrawn="1"/>
        </p:nvGrpSpPr>
        <p:grpSpPr>
          <a:xfrm rot="10800000">
            <a:off x="525581" y="5986601"/>
            <a:ext cx="11125203" cy="215443"/>
            <a:chOff x="789214" y="5878286"/>
            <a:chExt cx="8795660" cy="0"/>
          </a:xfrm>
        </p:grpSpPr>
        <p:cxnSp>
          <p:nvCxnSpPr>
            <p:cNvPr id="17" name="Straight Connector 16">
              <a:extLst>
                <a:ext uri="{FF2B5EF4-FFF2-40B4-BE49-F238E27FC236}">
                  <a16:creationId xmlns:a16="http://schemas.microsoft.com/office/drawing/2014/main" id="{DC733E21-A13A-9243-95E6-D1A5DE6FF9D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EA4036-F3C2-7443-B88B-D4557A17A456}"/>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AAE8F9-6CD1-1642-B971-B4D7C0D30EDA}"/>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19F00A-CF29-7F44-888E-D6ECD32AB291}"/>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Content Placeholder 2">
            <a:extLst>
              <a:ext uri="{FF2B5EF4-FFF2-40B4-BE49-F238E27FC236}">
                <a16:creationId xmlns:a16="http://schemas.microsoft.com/office/drawing/2014/main" id="{E0A974ED-3A60-5540-812D-3011E5D27747}"/>
              </a:ext>
            </a:extLst>
          </p:cNvPr>
          <p:cNvSpPr>
            <a:spLocks noGrp="1"/>
          </p:cNvSpPr>
          <p:nvPr>
            <p:ph idx="10" hasCustomPrompt="1"/>
          </p:nvPr>
        </p:nvSpPr>
        <p:spPr>
          <a:xfrm>
            <a:off x="4332202" y="4714227"/>
            <a:ext cx="3527595" cy="1108995"/>
          </a:xfrm>
        </p:spPr>
        <p:txBody>
          <a:bodyPr>
            <a:noAutofit/>
          </a:bodyPr>
          <a:lstStyle>
            <a:lvl1pPr>
              <a:lnSpc>
                <a:spcPct val="150000"/>
              </a:lnSpc>
              <a:defRPr sz="1200">
                <a:solidFill>
                  <a:schemeClr val="tx1"/>
                </a:solidFill>
                <a:latin typeface="Poppins" pitchFamily="2" charset="77"/>
                <a:cs typeface="Poppins" pitchFamily="2" charset="77"/>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p:txBody>
      </p:sp>
      <p:sp>
        <p:nvSpPr>
          <p:cNvPr id="21" name="Content Placeholder 2">
            <a:extLst>
              <a:ext uri="{FF2B5EF4-FFF2-40B4-BE49-F238E27FC236}">
                <a16:creationId xmlns:a16="http://schemas.microsoft.com/office/drawing/2014/main" id="{F88127A5-F3D1-4B43-BD6B-57E503E21008}"/>
              </a:ext>
            </a:extLst>
          </p:cNvPr>
          <p:cNvSpPr>
            <a:spLocks noGrp="1"/>
          </p:cNvSpPr>
          <p:nvPr>
            <p:ph idx="11" hasCustomPrompt="1"/>
          </p:nvPr>
        </p:nvSpPr>
        <p:spPr>
          <a:xfrm>
            <a:off x="7973960" y="4714227"/>
            <a:ext cx="3676824" cy="1108995"/>
          </a:xfrm>
        </p:spPr>
        <p:txBody>
          <a:bodyPr>
            <a:noAutofit/>
          </a:bodyPr>
          <a:lstStyle>
            <a:lvl1pPr marL="228600" marR="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sz="1200">
                <a:solidFill>
                  <a:schemeClr val="tx1"/>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a:p>
            <a:pPr lvl="0"/>
            <a:endParaRPr lang="en-US"/>
          </a:p>
        </p:txBody>
      </p:sp>
      <p:sp>
        <p:nvSpPr>
          <p:cNvPr id="24" name="Picture Placeholder 22">
            <a:extLst>
              <a:ext uri="{FF2B5EF4-FFF2-40B4-BE49-F238E27FC236}">
                <a16:creationId xmlns:a16="http://schemas.microsoft.com/office/drawing/2014/main" id="{928AF27C-B5E6-3042-924B-F23E65D58CEC}"/>
              </a:ext>
            </a:extLst>
          </p:cNvPr>
          <p:cNvSpPr>
            <a:spLocks noGrp="1"/>
          </p:cNvSpPr>
          <p:nvPr>
            <p:ph type="pic" sz="quarter" idx="15"/>
          </p:nvPr>
        </p:nvSpPr>
        <p:spPr>
          <a:xfrm>
            <a:off x="5226917" y="1430904"/>
            <a:ext cx="1661653" cy="1661653"/>
          </a:xfrm>
          <a:prstGeom prst="ellipse">
            <a:avLst/>
          </a:prstGeom>
          <a:pattFill prst="pct20">
            <a:fgClr>
              <a:schemeClr val="accent1"/>
            </a:fgClr>
            <a:bgClr>
              <a:schemeClr val="bg1"/>
            </a:bgClr>
          </a:pattFill>
        </p:spPr>
        <p:txBody>
          <a:bodyPr/>
          <a:lstStyle/>
          <a:p>
            <a:endParaRPr lang="en-US"/>
          </a:p>
        </p:txBody>
      </p:sp>
      <p:sp>
        <p:nvSpPr>
          <p:cNvPr id="26" name="Picture Placeholder 22">
            <a:extLst>
              <a:ext uri="{FF2B5EF4-FFF2-40B4-BE49-F238E27FC236}">
                <a16:creationId xmlns:a16="http://schemas.microsoft.com/office/drawing/2014/main" id="{6C0F4504-C3C7-D248-8B2E-770A37E867C4}"/>
              </a:ext>
            </a:extLst>
          </p:cNvPr>
          <p:cNvSpPr>
            <a:spLocks noGrp="1"/>
          </p:cNvSpPr>
          <p:nvPr>
            <p:ph type="pic" sz="quarter" idx="16"/>
          </p:nvPr>
        </p:nvSpPr>
        <p:spPr>
          <a:xfrm>
            <a:off x="1645228" y="1429539"/>
            <a:ext cx="1661653" cy="1661653"/>
          </a:xfrm>
          <a:prstGeom prst="ellipse">
            <a:avLst/>
          </a:prstGeom>
          <a:pattFill prst="pct20">
            <a:fgClr>
              <a:schemeClr val="accent1"/>
            </a:fgClr>
            <a:bgClr>
              <a:schemeClr val="bg1"/>
            </a:bgClr>
          </a:pattFill>
        </p:spPr>
        <p:txBody>
          <a:bodyPr/>
          <a:lstStyle/>
          <a:p>
            <a:endParaRPr lang="en-US"/>
          </a:p>
        </p:txBody>
      </p:sp>
      <p:sp>
        <p:nvSpPr>
          <p:cNvPr id="27" name="Picture Placeholder 22">
            <a:extLst>
              <a:ext uri="{FF2B5EF4-FFF2-40B4-BE49-F238E27FC236}">
                <a16:creationId xmlns:a16="http://schemas.microsoft.com/office/drawing/2014/main" id="{DE1CD81E-AB72-DC48-9BDC-1223EDA7634E}"/>
              </a:ext>
            </a:extLst>
          </p:cNvPr>
          <p:cNvSpPr>
            <a:spLocks noGrp="1"/>
          </p:cNvSpPr>
          <p:nvPr>
            <p:ph type="pic" sz="quarter" idx="17"/>
          </p:nvPr>
        </p:nvSpPr>
        <p:spPr>
          <a:xfrm>
            <a:off x="8906930" y="1429539"/>
            <a:ext cx="1661653" cy="1661653"/>
          </a:xfrm>
          <a:prstGeom prst="ellipse">
            <a:avLst/>
          </a:prstGeom>
          <a:pattFill prst="pct20">
            <a:fgClr>
              <a:schemeClr val="accent1"/>
            </a:fgClr>
            <a:bgClr>
              <a:schemeClr val="bg1"/>
            </a:bgClr>
          </a:pattFill>
        </p:spPr>
        <p:txBody>
          <a:bodyPr/>
          <a:lstStyle/>
          <a:p>
            <a:endParaRPr lang="en-US"/>
          </a:p>
        </p:txBody>
      </p:sp>
      <p:sp>
        <p:nvSpPr>
          <p:cNvPr id="28" name="Content Placeholder 2">
            <a:extLst>
              <a:ext uri="{FF2B5EF4-FFF2-40B4-BE49-F238E27FC236}">
                <a16:creationId xmlns:a16="http://schemas.microsoft.com/office/drawing/2014/main" id="{5E2A8C56-EEC3-344D-8931-72E411796B9B}"/>
              </a:ext>
            </a:extLst>
          </p:cNvPr>
          <p:cNvSpPr>
            <a:spLocks noGrp="1"/>
          </p:cNvSpPr>
          <p:nvPr>
            <p:ph idx="18" hasCustomPrompt="1"/>
          </p:nvPr>
        </p:nvSpPr>
        <p:spPr>
          <a:xfrm>
            <a:off x="690443" y="3608438"/>
            <a:ext cx="3527595" cy="589909"/>
          </a:xfrm>
        </p:spPr>
        <p:txBody>
          <a:bodyPr>
            <a:noAutofit/>
          </a:bodyPr>
          <a:lstStyle>
            <a:lvl1pPr marL="0" indent="0">
              <a:lnSpc>
                <a:spcPct val="150000"/>
              </a:lnSpc>
              <a:buNone/>
              <a:defRPr sz="1200">
                <a:solidFill>
                  <a:schemeClr val="tx1"/>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Lorem ipsum dolor sit amet, consectetuer adipiscing elit. Maecenas </a:t>
            </a:r>
            <a:r>
              <a:rPr lang="en-US" err="1"/>
              <a:t>porttitor</a:t>
            </a:r>
            <a:r>
              <a:rPr lang="en-US"/>
              <a:t> </a:t>
            </a:r>
            <a:r>
              <a:rPr lang="en-US" err="1"/>
              <a:t>congue</a:t>
            </a:r>
            <a:endParaRPr lang="en-US"/>
          </a:p>
        </p:txBody>
      </p:sp>
      <p:sp>
        <p:nvSpPr>
          <p:cNvPr id="29" name="Content Placeholder 2">
            <a:extLst>
              <a:ext uri="{FF2B5EF4-FFF2-40B4-BE49-F238E27FC236}">
                <a16:creationId xmlns:a16="http://schemas.microsoft.com/office/drawing/2014/main" id="{C463F319-FCC3-304F-872F-3FAA9DB7A5C1}"/>
              </a:ext>
            </a:extLst>
          </p:cNvPr>
          <p:cNvSpPr>
            <a:spLocks noGrp="1"/>
          </p:cNvSpPr>
          <p:nvPr>
            <p:ph idx="19" hasCustomPrompt="1"/>
          </p:nvPr>
        </p:nvSpPr>
        <p:spPr>
          <a:xfrm>
            <a:off x="4332202" y="3608439"/>
            <a:ext cx="3527595" cy="589909"/>
          </a:xfrm>
        </p:spPr>
        <p:txBody>
          <a:bodyP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200">
                <a:solidFill>
                  <a:schemeClr val="tx1"/>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endParaRPr lang="en-US"/>
          </a:p>
          <a:p>
            <a:pPr lvl="0"/>
            <a:endParaRPr lang="en-US"/>
          </a:p>
        </p:txBody>
      </p:sp>
      <p:cxnSp>
        <p:nvCxnSpPr>
          <p:cNvPr id="32" name="Straight Connector 31">
            <a:extLst>
              <a:ext uri="{FF2B5EF4-FFF2-40B4-BE49-F238E27FC236}">
                <a16:creationId xmlns:a16="http://schemas.microsoft.com/office/drawing/2014/main" id="{EF381302-D839-4E44-8470-BAB397CB3AAC}"/>
              </a:ext>
            </a:extLst>
          </p:cNvPr>
          <p:cNvCxnSpPr/>
          <p:nvPr userDrawn="1"/>
        </p:nvCxnSpPr>
        <p:spPr>
          <a:xfrm>
            <a:off x="710107" y="3429000"/>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4D9E4E-932C-F24E-B11D-54B0C9461ADF}"/>
              </a:ext>
            </a:extLst>
          </p:cNvPr>
          <p:cNvCxnSpPr/>
          <p:nvPr userDrawn="1"/>
        </p:nvCxnSpPr>
        <p:spPr>
          <a:xfrm>
            <a:off x="710107" y="4402394"/>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792F53-56E4-F849-BD50-05E4684A85EA}"/>
              </a:ext>
            </a:extLst>
          </p:cNvPr>
          <p:cNvCxnSpPr/>
          <p:nvPr userDrawn="1"/>
        </p:nvCxnSpPr>
        <p:spPr>
          <a:xfrm>
            <a:off x="4357873" y="3429000"/>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54457D-19DB-174D-8C1B-1CB240E4E781}"/>
              </a:ext>
            </a:extLst>
          </p:cNvPr>
          <p:cNvCxnSpPr/>
          <p:nvPr userDrawn="1"/>
        </p:nvCxnSpPr>
        <p:spPr>
          <a:xfrm>
            <a:off x="4357873" y="4402394"/>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1DA393-6E80-484E-95BF-297A26520E6F}"/>
              </a:ext>
            </a:extLst>
          </p:cNvPr>
          <p:cNvCxnSpPr/>
          <p:nvPr userDrawn="1"/>
        </p:nvCxnSpPr>
        <p:spPr>
          <a:xfrm>
            <a:off x="8044531" y="3429000"/>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0A2428-CBE6-1743-99A6-A40F220E53B0}"/>
              </a:ext>
            </a:extLst>
          </p:cNvPr>
          <p:cNvCxnSpPr/>
          <p:nvPr userDrawn="1"/>
        </p:nvCxnSpPr>
        <p:spPr>
          <a:xfrm>
            <a:off x="8044531" y="4402394"/>
            <a:ext cx="352759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703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Bio - Dark">
    <p:bg>
      <p:bgPr>
        <a:solidFill>
          <a:schemeClr val="accent1"/>
        </a:solidFill>
        <a:effectLst/>
      </p:bgPr>
    </p:bg>
    <p:spTree>
      <p:nvGrpSpPr>
        <p:cNvPr id="1" name=""/>
        <p:cNvGrpSpPr/>
        <p:nvPr/>
      </p:nvGrpSpPr>
      <p:grpSpPr>
        <a:xfrm>
          <a:off x="0" y="0"/>
          <a:ext cx="0" cy="0"/>
          <a:chOff x="0" y="0"/>
          <a:chExt cx="0" cy="0"/>
        </a:xfrm>
      </p:grpSpPr>
      <p:sp>
        <p:nvSpPr>
          <p:cNvPr id="30" name="Content Placeholder 2">
            <a:extLst>
              <a:ext uri="{FF2B5EF4-FFF2-40B4-BE49-F238E27FC236}">
                <a16:creationId xmlns:a16="http://schemas.microsoft.com/office/drawing/2014/main" id="{D4C56BE8-9ABE-5345-A2BB-79122D4E76A0}"/>
              </a:ext>
            </a:extLst>
          </p:cNvPr>
          <p:cNvSpPr>
            <a:spLocks noGrp="1"/>
          </p:cNvSpPr>
          <p:nvPr>
            <p:ph idx="20" hasCustomPrompt="1"/>
          </p:nvPr>
        </p:nvSpPr>
        <p:spPr>
          <a:xfrm>
            <a:off x="7973960" y="3608439"/>
            <a:ext cx="3676824" cy="589909"/>
          </a:xfrm>
        </p:spPr>
        <p:txBody>
          <a:bodyPr>
            <a:noAutofit/>
          </a:bodyPr>
          <a:lstStyle>
            <a:lvl1pPr>
              <a:lnSpc>
                <a:spcPct val="150000"/>
              </a:lnSpc>
              <a:defRPr sz="1200">
                <a:solidFill>
                  <a:schemeClr val="bg2"/>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endParaRPr lang="en-US"/>
          </a:p>
        </p:txBody>
      </p:sp>
      <p:sp>
        <p:nvSpPr>
          <p:cNvPr id="2" name="Title 1"/>
          <p:cNvSpPr>
            <a:spLocks noGrp="1"/>
          </p:cNvSpPr>
          <p:nvPr>
            <p:ph type="title"/>
          </p:nvPr>
        </p:nvSpPr>
        <p:spPr>
          <a:xfrm>
            <a:off x="1032386" y="239101"/>
            <a:ext cx="10618397" cy="83370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idx="1" hasCustomPrompt="1"/>
          </p:nvPr>
        </p:nvSpPr>
        <p:spPr>
          <a:xfrm>
            <a:off x="690444" y="4714228"/>
            <a:ext cx="3527595" cy="1108995"/>
          </a:xfrm>
        </p:spPr>
        <p:txBody>
          <a:bodyPr>
            <a:noAutofit/>
          </a:bodyPr>
          <a:lstStyle>
            <a:lvl1pPr>
              <a:lnSpc>
                <a:spcPct val="150000"/>
              </a:lnSpc>
              <a:defRPr sz="1200">
                <a:solidFill>
                  <a:schemeClr val="bg2"/>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p:txBody>
      </p:sp>
      <p:pic>
        <p:nvPicPr>
          <p:cNvPr id="13" name="Picture 12" descr="A picture containing the Peralta Community College District Logo. ">
            <a:extLst>
              <a:ext uri="{FF2B5EF4-FFF2-40B4-BE49-F238E27FC236}">
                <a16:creationId xmlns:a16="http://schemas.microsoft.com/office/drawing/2014/main" id="{47054EA8-C013-4143-B501-6447AC1AE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426A01D7-0E58-2640-8A1A-114E2020FE4C}"/>
              </a:ext>
            </a:extLst>
          </p:cNvPr>
          <p:cNvSpPr txBox="1"/>
          <p:nvPr userDrawn="1"/>
        </p:nvSpPr>
        <p:spPr>
          <a:xfrm>
            <a:off x="771852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2098D441-FABC-634B-B174-1E17D685F3C4}"/>
              </a:ext>
            </a:extLst>
          </p:cNvPr>
          <p:cNvSpPr txBox="1"/>
          <p:nvPr userDrawn="1"/>
        </p:nvSpPr>
        <p:spPr>
          <a:xfrm>
            <a:off x="438645"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0028FF28-0BEF-5340-832E-66AE2737412A}"/>
              </a:ext>
            </a:extLst>
          </p:cNvPr>
          <p:cNvGrpSpPr/>
          <p:nvPr userDrawn="1"/>
        </p:nvGrpSpPr>
        <p:grpSpPr>
          <a:xfrm rot="10800000">
            <a:off x="525581" y="5986601"/>
            <a:ext cx="11125203" cy="215443"/>
            <a:chOff x="789214" y="5878286"/>
            <a:chExt cx="8795660" cy="0"/>
          </a:xfrm>
        </p:grpSpPr>
        <p:cxnSp>
          <p:nvCxnSpPr>
            <p:cNvPr id="17" name="Straight Connector 16">
              <a:extLst>
                <a:ext uri="{FF2B5EF4-FFF2-40B4-BE49-F238E27FC236}">
                  <a16:creationId xmlns:a16="http://schemas.microsoft.com/office/drawing/2014/main" id="{DC733E21-A13A-9243-95E6-D1A5DE6FF9D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EA4036-F3C2-7443-B88B-D4557A17A456}"/>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AAE8F9-6CD1-1642-B971-B4D7C0D30EDA}"/>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19F00A-CF29-7F44-888E-D6ECD32AB291}"/>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Content Placeholder 2">
            <a:extLst>
              <a:ext uri="{FF2B5EF4-FFF2-40B4-BE49-F238E27FC236}">
                <a16:creationId xmlns:a16="http://schemas.microsoft.com/office/drawing/2014/main" id="{E0A974ED-3A60-5540-812D-3011E5D27747}"/>
              </a:ext>
            </a:extLst>
          </p:cNvPr>
          <p:cNvSpPr>
            <a:spLocks noGrp="1"/>
          </p:cNvSpPr>
          <p:nvPr>
            <p:ph idx="10" hasCustomPrompt="1"/>
          </p:nvPr>
        </p:nvSpPr>
        <p:spPr>
          <a:xfrm>
            <a:off x="4332202" y="4714227"/>
            <a:ext cx="3527595" cy="1108995"/>
          </a:xfrm>
        </p:spPr>
        <p:txBody>
          <a:bodyPr>
            <a:noAutofit/>
          </a:bodyPr>
          <a:lstStyle>
            <a:lvl1pPr>
              <a:lnSpc>
                <a:spcPct val="150000"/>
              </a:lnSpc>
              <a:defRPr sz="1200">
                <a:solidFill>
                  <a:schemeClr val="bg2"/>
                </a:solidFill>
                <a:latin typeface="Poppins" pitchFamily="2" charset="77"/>
                <a:cs typeface="Poppins" pitchFamily="2" charset="77"/>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p:txBody>
      </p:sp>
      <p:sp>
        <p:nvSpPr>
          <p:cNvPr id="21" name="Content Placeholder 2">
            <a:extLst>
              <a:ext uri="{FF2B5EF4-FFF2-40B4-BE49-F238E27FC236}">
                <a16:creationId xmlns:a16="http://schemas.microsoft.com/office/drawing/2014/main" id="{F88127A5-F3D1-4B43-BD6B-57E503E21008}"/>
              </a:ext>
            </a:extLst>
          </p:cNvPr>
          <p:cNvSpPr>
            <a:spLocks noGrp="1"/>
          </p:cNvSpPr>
          <p:nvPr>
            <p:ph idx="11" hasCustomPrompt="1"/>
          </p:nvPr>
        </p:nvSpPr>
        <p:spPr>
          <a:xfrm>
            <a:off x="7973960" y="4714227"/>
            <a:ext cx="3676824" cy="1108995"/>
          </a:xfrm>
        </p:spPr>
        <p:txBody>
          <a:bodyPr>
            <a:noAutofit/>
          </a:bodyPr>
          <a:lstStyle>
            <a:lvl1pPr marL="228600" marR="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sz="1200">
                <a:solidFill>
                  <a:schemeClr val="bg2"/>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a:t>Blurb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endParaRPr lang="en-US"/>
          </a:p>
          <a:p>
            <a:pPr lvl="0"/>
            <a:endParaRPr lang="en-US"/>
          </a:p>
        </p:txBody>
      </p:sp>
      <p:sp>
        <p:nvSpPr>
          <p:cNvPr id="24" name="Picture Placeholder 22">
            <a:extLst>
              <a:ext uri="{FF2B5EF4-FFF2-40B4-BE49-F238E27FC236}">
                <a16:creationId xmlns:a16="http://schemas.microsoft.com/office/drawing/2014/main" id="{928AF27C-B5E6-3042-924B-F23E65D58CEC}"/>
              </a:ext>
            </a:extLst>
          </p:cNvPr>
          <p:cNvSpPr>
            <a:spLocks noGrp="1"/>
          </p:cNvSpPr>
          <p:nvPr>
            <p:ph type="pic" sz="quarter" idx="15"/>
          </p:nvPr>
        </p:nvSpPr>
        <p:spPr>
          <a:xfrm>
            <a:off x="5226917" y="1430904"/>
            <a:ext cx="1661653" cy="1661653"/>
          </a:xfrm>
          <a:prstGeom prst="ellipse">
            <a:avLst/>
          </a:prstGeom>
          <a:pattFill prst="pct10">
            <a:fgClr>
              <a:schemeClr val="bg1"/>
            </a:fgClr>
            <a:bgClr>
              <a:schemeClr val="accent1"/>
            </a:bgClr>
          </a:pattFill>
        </p:spPr>
        <p:txBody>
          <a:bodyPr/>
          <a:lstStyle/>
          <a:p>
            <a:endParaRPr lang="en-US"/>
          </a:p>
        </p:txBody>
      </p:sp>
      <p:sp>
        <p:nvSpPr>
          <p:cNvPr id="26" name="Picture Placeholder 22">
            <a:extLst>
              <a:ext uri="{FF2B5EF4-FFF2-40B4-BE49-F238E27FC236}">
                <a16:creationId xmlns:a16="http://schemas.microsoft.com/office/drawing/2014/main" id="{6C0F4504-C3C7-D248-8B2E-770A37E867C4}"/>
              </a:ext>
            </a:extLst>
          </p:cNvPr>
          <p:cNvSpPr>
            <a:spLocks noGrp="1"/>
          </p:cNvSpPr>
          <p:nvPr>
            <p:ph type="pic" sz="quarter" idx="16"/>
          </p:nvPr>
        </p:nvSpPr>
        <p:spPr>
          <a:xfrm>
            <a:off x="1645228" y="1429539"/>
            <a:ext cx="1661653" cy="1661653"/>
          </a:xfrm>
          <a:prstGeom prst="ellipse">
            <a:avLst/>
          </a:prstGeom>
          <a:pattFill prst="pct10">
            <a:fgClr>
              <a:schemeClr val="bg1"/>
            </a:fgClr>
            <a:bgClr>
              <a:schemeClr val="accent1"/>
            </a:bgClr>
          </a:pattFill>
        </p:spPr>
        <p:txBody>
          <a:bodyPr/>
          <a:lstStyle/>
          <a:p>
            <a:endParaRPr lang="en-US"/>
          </a:p>
        </p:txBody>
      </p:sp>
      <p:sp>
        <p:nvSpPr>
          <p:cNvPr id="27" name="Picture Placeholder 22">
            <a:extLst>
              <a:ext uri="{FF2B5EF4-FFF2-40B4-BE49-F238E27FC236}">
                <a16:creationId xmlns:a16="http://schemas.microsoft.com/office/drawing/2014/main" id="{DE1CD81E-AB72-DC48-9BDC-1223EDA7634E}"/>
              </a:ext>
            </a:extLst>
          </p:cNvPr>
          <p:cNvSpPr>
            <a:spLocks noGrp="1"/>
          </p:cNvSpPr>
          <p:nvPr>
            <p:ph type="pic" sz="quarter" idx="17"/>
          </p:nvPr>
        </p:nvSpPr>
        <p:spPr>
          <a:xfrm>
            <a:off x="8906930" y="1429539"/>
            <a:ext cx="1661653" cy="1661653"/>
          </a:xfrm>
          <a:prstGeom prst="ellipse">
            <a:avLst/>
          </a:prstGeom>
          <a:pattFill prst="pct10">
            <a:fgClr>
              <a:schemeClr val="bg1"/>
            </a:fgClr>
            <a:bgClr>
              <a:schemeClr val="accent1"/>
            </a:bgClr>
          </a:pattFill>
        </p:spPr>
        <p:txBody>
          <a:bodyPr/>
          <a:lstStyle/>
          <a:p>
            <a:endParaRPr lang="en-US"/>
          </a:p>
        </p:txBody>
      </p:sp>
      <p:sp>
        <p:nvSpPr>
          <p:cNvPr id="28" name="Content Placeholder 2">
            <a:extLst>
              <a:ext uri="{FF2B5EF4-FFF2-40B4-BE49-F238E27FC236}">
                <a16:creationId xmlns:a16="http://schemas.microsoft.com/office/drawing/2014/main" id="{5E2A8C56-EEC3-344D-8931-72E411796B9B}"/>
              </a:ext>
            </a:extLst>
          </p:cNvPr>
          <p:cNvSpPr>
            <a:spLocks noGrp="1"/>
          </p:cNvSpPr>
          <p:nvPr>
            <p:ph idx="18" hasCustomPrompt="1"/>
          </p:nvPr>
        </p:nvSpPr>
        <p:spPr>
          <a:xfrm>
            <a:off x="690443" y="3608438"/>
            <a:ext cx="3527595" cy="589909"/>
          </a:xfrm>
        </p:spPr>
        <p:txBody>
          <a:bodyPr>
            <a:noAutofit/>
          </a:bodyPr>
          <a:lstStyle>
            <a:lvl1pPr marL="0" indent="0">
              <a:lnSpc>
                <a:spcPct val="150000"/>
              </a:lnSpc>
              <a:buNone/>
              <a:defRPr sz="1200">
                <a:solidFill>
                  <a:schemeClr val="bg2"/>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lvl="0"/>
            <a:r>
              <a:rPr lang="en-US"/>
              <a:t>Lorem ipsum dolor sit amet, consectetuer adipiscing elit. Maecenas </a:t>
            </a:r>
            <a:r>
              <a:rPr lang="en-US" err="1"/>
              <a:t>porttitor</a:t>
            </a:r>
            <a:r>
              <a:rPr lang="en-US"/>
              <a:t> </a:t>
            </a:r>
            <a:r>
              <a:rPr lang="en-US" err="1"/>
              <a:t>congue</a:t>
            </a:r>
            <a:endParaRPr lang="en-US"/>
          </a:p>
        </p:txBody>
      </p:sp>
      <p:sp>
        <p:nvSpPr>
          <p:cNvPr id="29" name="Content Placeholder 2">
            <a:extLst>
              <a:ext uri="{FF2B5EF4-FFF2-40B4-BE49-F238E27FC236}">
                <a16:creationId xmlns:a16="http://schemas.microsoft.com/office/drawing/2014/main" id="{C463F319-FCC3-304F-872F-3FAA9DB7A5C1}"/>
              </a:ext>
            </a:extLst>
          </p:cNvPr>
          <p:cNvSpPr>
            <a:spLocks noGrp="1"/>
          </p:cNvSpPr>
          <p:nvPr>
            <p:ph idx="19" hasCustomPrompt="1"/>
          </p:nvPr>
        </p:nvSpPr>
        <p:spPr>
          <a:xfrm>
            <a:off x="4332202" y="3608439"/>
            <a:ext cx="3527595" cy="589909"/>
          </a:xfrm>
        </p:spPr>
        <p:txBody>
          <a:bodyPr>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200">
                <a:solidFill>
                  <a:schemeClr val="bg2"/>
                </a:solidFill>
                <a:latin typeface="Poppins" pitchFamily="2" charset="77"/>
                <a:cs typeface="Poppins" pitchFamily="2" charset="77"/>
              </a:defRPr>
            </a:lvl1pPr>
            <a:lvl2pPr>
              <a:lnSpc>
                <a:spcPct val="150000"/>
              </a:lnSpc>
              <a:defRPr sz="1200">
                <a:solidFill>
                  <a:schemeClr val="bg2"/>
                </a:solidFill>
                <a:latin typeface="Poppins" pitchFamily="2" charset="77"/>
                <a:cs typeface="Poppins" pitchFamily="2" charset="77"/>
              </a:defRPr>
            </a:lvl2pPr>
            <a:lvl3pPr>
              <a:lnSpc>
                <a:spcPct val="150000"/>
              </a:lnSpc>
              <a:defRPr sz="1200">
                <a:solidFill>
                  <a:schemeClr val="bg2"/>
                </a:solidFill>
                <a:latin typeface="Poppins" pitchFamily="2" charset="77"/>
                <a:cs typeface="Poppins" pitchFamily="2" charset="77"/>
              </a:defRPr>
            </a:lvl3pPr>
            <a:lvl4pPr>
              <a:lnSpc>
                <a:spcPct val="150000"/>
              </a:lnSpc>
              <a:defRPr sz="1200">
                <a:solidFill>
                  <a:schemeClr val="bg2"/>
                </a:solidFill>
                <a:latin typeface="Poppins" pitchFamily="2" charset="77"/>
                <a:cs typeface="Poppins" pitchFamily="2" charset="77"/>
              </a:defRPr>
            </a:lvl4pPr>
            <a:lvl5pPr>
              <a:lnSpc>
                <a:spcPct val="150000"/>
              </a:lnSpc>
              <a:defRPr sz="1200">
                <a:solidFill>
                  <a:schemeClr val="bg2"/>
                </a:solidFill>
                <a:latin typeface="Poppins" pitchFamily="2" charset="77"/>
                <a:cs typeface="Poppins" pitchFamily="2" charset="77"/>
              </a:defRPr>
            </a:lvl5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endParaRPr lang="en-US"/>
          </a:p>
          <a:p>
            <a:pPr lvl="0"/>
            <a:endParaRPr lang="en-US"/>
          </a:p>
        </p:txBody>
      </p:sp>
      <p:cxnSp>
        <p:nvCxnSpPr>
          <p:cNvPr id="32" name="Straight Connector 31">
            <a:extLst>
              <a:ext uri="{FF2B5EF4-FFF2-40B4-BE49-F238E27FC236}">
                <a16:creationId xmlns:a16="http://schemas.microsoft.com/office/drawing/2014/main" id="{EF381302-D839-4E44-8470-BAB397CB3AAC}"/>
              </a:ext>
            </a:extLst>
          </p:cNvPr>
          <p:cNvCxnSpPr/>
          <p:nvPr userDrawn="1"/>
        </p:nvCxnSpPr>
        <p:spPr>
          <a:xfrm>
            <a:off x="710107" y="3429000"/>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4D9E4E-932C-F24E-B11D-54B0C9461ADF}"/>
              </a:ext>
            </a:extLst>
          </p:cNvPr>
          <p:cNvCxnSpPr/>
          <p:nvPr userDrawn="1"/>
        </p:nvCxnSpPr>
        <p:spPr>
          <a:xfrm>
            <a:off x="710107" y="4402394"/>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792F53-56E4-F849-BD50-05E4684A85EA}"/>
              </a:ext>
            </a:extLst>
          </p:cNvPr>
          <p:cNvCxnSpPr/>
          <p:nvPr userDrawn="1"/>
        </p:nvCxnSpPr>
        <p:spPr>
          <a:xfrm>
            <a:off x="4357873" y="3429000"/>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54457D-19DB-174D-8C1B-1CB240E4E781}"/>
              </a:ext>
            </a:extLst>
          </p:cNvPr>
          <p:cNvCxnSpPr/>
          <p:nvPr userDrawn="1"/>
        </p:nvCxnSpPr>
        <p:spPr>
          <a:xfrm>
            <a:off x="4357873" y="4402394"/>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1DA393-6E80-484E-95BF-297A26520E6F}"/>
              </a:ext>
            </a:extLst>
          </p:cNvPr>
          <p:cNvCxnSpPr/>
          <p:nvPr userDrawn="1"/>
        </p:nvCxnSpPr>
        <p:spPr>
          <a:xfrm>
            <a:off x="8044531" y="3429000"/>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0A2428-CBE6-1743-99A6-A40F220E53B0}"/>
              </a:ext>
            </a:extLst>
          </p:cNvPr>
          <p:cNvCxnSpPr/>
          <p:nvPr userDrawn="1"/>
        </p:nvCxnSpPr>
        <p:spPr>
          <a:xfrm>
            <a:off x="8044531" y="4402394"/>
            <a:ext cx="352759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92922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Light">
    <p:spTree>
      <p:nvGrpSpPr>
        <p:cNvPr id="1" name=""/>
        <p:cNvGrpSpPr/>
        <p:nvPr/>
      </p:nvGrpSpPr>
      <p:grpSpPr>
        <a:xfrm>
          <a:off x="0" y="0"/>
          <a:ext cx="0" cy="0"/>
          <a:chOff x="0" y="0"/>
          <a:chExt cx="0" cy="0"/>
        </a:xfrm>
      </p:grpSpPr>
      <p:sp>
        <p:nvSpPr>
          <p:cNvPr id="2" name="Title 1"/>
          <p:cNvSpPr>
            <a:spLocks noGrp="1"/>
          </p:cNvSpPr>
          <p:nvPr>
            <p:ph type="title"/>
          </p:nvPr>
        </p:nvSpPr>
        <p:spPr>
          <a:xfrm>
            <a:off x="862442" y="852660"/>
            <a:ext cx="10758058" cy="838028"/>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571500" y="1825625"/>
            <a:ext cx="5448300" cy="4306816"/>
          </a:xfrm>
        </p:spPr>
        <p:txBody>
          <a:bodyPr>
            <a:normAutofit/>
          </a:bodyPr>
          <a:lstStyle>
            <a:lvl1pPr>
              <a:lnSpc>
                <a:spcPct val="150000"/>
              </a:lnSpc>
              <a:defRPr sz="1800">
                <a:solidFill>
                  <a:schemeClr val="tx1">
                    <a:lumMod val="65000"/>
                    <a:lumOff val="35000"/>
                  </a:schemeClr>
                </a:solidFill>
                <a:latin typeface="Poppins" pitchFamily="2" charset="77"/>
                <a:cs typeface="Poppins" pitchFamily="2" charset="77"/>
              </a:defRPr>
            </a:lvl1pPr>
            <a:lvl2pPr>
              <a:lnSpc>
                <a:spcPct val="150000"/>
              </a:lnSpc>
              <a:defRPr sz="1800">
                <a:solidFill>
                  <a:schemeClr val="tx1">
                    <a:lumMod val="65000"/>
                    <a:lumOff val="35000"/>
                  </a:schemeClr>
                </a:solidFill>
                <a:latin typeface="Poppins" pitchFamily="2" charset="77"/>
                <a:cs typeface="Poppins" pitchFamily="2" charset="77"/>
              </a:defRPr>
            </a:lvl2pPr>
            <a:lvl3pPr>
              <a:lnSpc>
                <a:spcPct val="150000"/>
              </a:lnSpc>
              <a:defRPr sz="1800">
                <a:solidFill>
                  <a:schemeClr val="tx1">
                    <a:lumMod val="65000"/>
                    <a:lumOff val="35000"/>
                  </a:schemeClr>
                </a:solidFill>
                <a:latin typeface="Poppins" pitchFamily="2" charset="77"/>
                <a:cs typeface="Poppins" pitchFamily="2" charset="77"/>
              </a:defRPr>
            </a:lvl3pPr>
            <a:lvl4pPr>
              <a:lnSpc>
                <a:spcPct val="150000"/>
              </a:lnSpc>
              <a:defRPr sz="1800">
                <a:solidFill>
                  <a:schemeClr val="tx1">
                    <a:lumMod val="65000"/>
                    <a:lumOff val="35000"/>
                  </a:schemeClr>
                </a:solidFill>
                <a:latin typeface="Poppins" pitchFamily="2" charset="77"/>
                <a:cs typeface="Poppins" pitchFamily="2" charset="77"/>
              </a:defRPr>
            </a:lvl4pPr>
            <a:lvl5pPr>
              <a:lnSpc>
                <a:spcPct val="150000"/>
              </a:lnSpc>
              <a:defRPr sz="1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448300" cy="4306816"/>
          </a:xfrm>
        </p:spPr>
        <p:txBody>
          <a:bodyPr>
            <a:normAutofit/>
          </a:bodyPr>
          <a:lstStyle>
            <a:lvl1pPr>
              <a:lnSpc>
                <a:spcPct val="150000"/>
              </a:lnSpc>
              <a:defRPr sz="1800">
                <a:solidFill>
                  <a:schemeClr val="tx1">
                    <a:lumMod val="65000"/>
                    <a:lumOff val="35000"/>
                  </a:schemeClr>
                </a:solidFill>
                <a:latin typeface="Poppins" pitchFamily="2" charset="77"/>
                <a:cs typeface="Poppins" pitchFamily="2" charset="77"/>
              </a:defRPr>
            </a:lvl1pPr>
            <a:lvl2pPr>
              <a:lnSpc>
                <a:spcPct val="150000"/>
              </a:lnSpc>
              <a:defRPr sz="1800">
                <a:solidFill>
                  <a:schemeClr val="tx1">
                    <a:lumMod val="65000"/>
                    <a:lumOff val="35000"/>
                  </a:schemeClr>
                </a:solidFill>
                <a:latin typeface="Poppins" pitchFamily="2" charset="77"/>
                <a:cs typeface="Poppins" pitchFamily="2" charset="77"/>
              </a:defRPr>
            </a:lvl2pPr>
            <a:lvl3pPr>
              <a:lnSpc>
                <a:spcPct val="150000"/>
              </a:lnSpc>
              <a:defRPr sz="1800">
                <a:solidFill>
                  <a:schemeClr val="tx1">
                    <a:lumMod val="65000"/>
                    <a:lumOff val="35000"/>
                  </a:schemeClr>
                </a:solidFill>
                <a:latin typeface="Poppins" pitchFamily="2" charset="77"/>
                <a:cs typeface="Poppins" pitchFamily="2" charset="77"/>
              </a:defRPr>
            </a:lvl3pPr>
            <a:lvl4pPr>
              <a:lnSpc>
                <a:spcPct val="150000"/>
              </a:lnSpc>
              <a:defRPr sz="1800">
                <a:solidFill>
                  <a:schemeClr val="tx1">
                    <a:lumMod val="65000"/>
                    <a:lumOff val="35000"/>
                  </a:schemeClr>
                </a:solidFill>
                <a:latin typeface="Poppins" pitchFamily="2" charset="77"/>
                <a:cs typeface="Poppins" pitchFamily="2" charset="77"/>
              </a:defRPr>
            </a:lvl4pPr>
            <a:lvl5pPr>
              <a:lnSpc>
                <a:spcPct val="150000"/>
              </a:lnSpc>
              <a:defRPr sz="1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picture containing the Peralta Community College District Logo. ">
            <a:extLst>
              <a:ext uri="{FF2B5EF4-FFF2-40B4-BE49-F238E27FC236}">
                <a16:creationId xmlns:a16="http://schemas.microsoft.com/office/drawing/2014/main" id="{5E8E597B-3DE7-B044-8AAE-03493343BA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3" name="TextBox 12">
            <a:extLst>
              <a:ext uri="{FF2B5EF4-FFF2-40B4-BE49-F238E27FC236}">
                <a16:creationId xmlns:a16="http://schemas.microsoft.com/office/drawing/2014/main" id="{D3492D5E-722F-1D4D-B4E4-20C9CD2B3F30}"/>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4" name="TextBox 13">
            <a:extLst>
              <a:ext uri="{FF2B5EF4-FFF2-40B4-BE49-F238E27FC236}">
                <a16:creationId xmlns:a16="http://schemas.microsoft.com/office/drawing/2014/main" id="{3272F95E-4DD2-DB4F-9F25-391FFA53C48C}"/>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5" name="Group 14">
            <a:extLst>
              <a:ext uri="{FF2B5EF4-FFF2-40B4-BE49-F238E27FC236}">
                <a16:creationId xmlns:a16="http://schemas.microsoft.com/office/drawing/2014/main" id="{64066ED8-0C6D-EF41-9993-00F7A0974042}"/>
              </a:ext>
            </a:extLst>
          </p:cNvPr>
          <p:cNvGrpSpPr/>
          <p:nvPr userDrawn="1"/>
        </p:nvGrpSpPr>
        <p:grpSpPr>
          <a:xfrm rot="10800000">
            <a:off x="546232" y="5986603"/>
            <a:ext cx="11074267" cy="215443"/>
            <a:chOff x="789214" y="5878286"/>
            <a:chExt cx="8795660" cy="0"/>
          </a:xfrm>
        </p:grpSpPr>
        <p:cxnSp>
          <p:nvCxnSpPr>
            <p:cNvPr id="16" name="Straight Connector 15">
              <a:extLst>
                <a:ext uri="{FF2B5EF4-FFF2-40B4-BE49-F238E27FC236}">
                  <a16:creationId xmlns:a16="http://schemas.microsoft.com/office/drawing/2014/main" id="{E38B8826-A2A4-8D4E-9662-162D3B62D8E2}"/>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C44F2C-3594-7643-815F-5FB743535A88}"/>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8E3C00-9B6E-E442-9C02-D2BDC753CDB0}"/>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2E8D72-2466-A445-AA67-C73FA0A9513C}"/>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90498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2442" y="236939"/>
            <a:ext cx="10758058" cy="838028"/>
          </a:xfrm>
          <a:prstGeom prst="rect">
            <a:avLst/>
          </a:prstGeom>
        </p:spPr>
        <p:txBody>
          <a:bodyPr>
            <a:normAutofit/>
          </a:bodyPr>
          <a:lstStyle>
            <a:lvl1pPr>
              <a:defRPr sz="4000">
                <a:solidFill>
                  <a:schemeClr val="bg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925726" y="1432565"/>
            <a:ext cx="5157640" cy="4661300"/>
          </a:xfrm>
        </p:spPr>
        <p:txBody>
          <a:bodyPr>
            <a:normAutofit/>
          </a:bodyPr>
          <a:lstStyle>
            <a:lvl1pPr>
              <a:lnSpc>
                <a:spcPct val="150000"/>
              </a:lnSpc>
              <a:defRPr sz="1800">
                <a:solidFill>
                  <a:schemeClr val="bg2"/>
                </a:solidFill>
                <a:latin typeface="Poppins" pitchFamily="2" charset="77"/>
                <a:cs typeface="Poppins" pitchFamily="2" charset="77"/>
              </a:defRPr>
            </a:lvl1pPr>
            <a:lvl2pPr>
              <a:lnSpc>
                <a:spcPct val="150000"/>
              </a:lnSpc>
              <a:defRPr sz="1800">
                <a:solidFill>
                  <a:schemeClr val="bg2"/>
                </a:solidFill>
                <a:latin typeface="Poppins" pitchFamily="2" charset="77"/>
                <a:cs typeface="Poppins" pitchFamily="2" charset="77"/>
              </a:defRPr>
            </a:lvl2pPr>
            <a:lvl3pPr>
              <a:lnSpc>
                <a:spcPct val="150000"/>
              </a:lnSpc>
              <a:defRPr sz="1800">
                <a:solidFill>
                  <a:schemeClr val="bg2"/>
                </a:solidFill>
                <a:latin typeface="Poppins" pitchFamily="2" charset="77"/>
                <a:cs typeface="Poppins" pitchFamily="2" charset="77"/>
              </a:defRPr>
            </a:lvl3pPr>
            <a:lvl4pPr>
              <a:lnSpc>
                <a:spcPct val="150000"/>
              </a:lnSpc>
              <a:defRPr sz="1800">
                <a:solidFill>
                  <a:schemeClr val="bg2"/>
                </a:solidFill>
                <a:latin typeface="Poppins" pitchFamily="2" charset="77"/>
                <a:cs typeface="Poppins" pitchFamily="2" charset="77"/>
              </a:defRPr>
            </a:lvl4pPr>
            <a:lvl5pPr>
              <a:lnSpc>
                <a:spcPct val="150000"/>
              </a:lnSpc>
              <a:defRPr sz="1800">
                <a:solidFill>
                  <a:schemeClr val="bg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8240" y="1432565"/>
            <a:ext cx="5382259" cy="4661300"/>
          </a:xfrm>
        </p:spPr>
        <p:txBody>
          <a:bodyPr>
            <a:normAutofit/>
          </a:bodyPr>
          <a:lstStyle>
            <a:lvl1pPr>
              <a:lnSpc>
                <a:spcPct val="150000"/>
              </a:lnSpc>
              <a:defRPr sz="1800">
                <a:solidFill>
                  <a:schemeClr val="bg2"/>
                </a:solidFill>
                <a:latin typeface="Poppins" pitchFamily="2" charset="77"/>
                <a:cs typeface="Poppins" pitchFamily="2" charset="77"/>
              </a:defRPr>
            </a:lvl1pPr>
            <a:lvl2pPr>
              <a:lnSpc>
                <a:spcPct val="150000"/>
              </a:lnSpc>
              <a:defRPr sz="1800">
                <a:solidFill>
                  <a:schemeClr val="bg2"/>
                </a:solidFill>
                <a:latin typeface="Poppins" pitchFamily="2" charset="77"/>
                <a:cs typeface="Poppins" pitchFamily="2" charset="77"/>
              </a:defRPr>
            </a:lvl2pPr>
            <a:lvl3pPr>
              <a:lnSpc>
                <a:spcPct val="150000"/>
              </a:lnSpc>
              <a:defRPr sz="1800">
                <a:solidFill>
                  <a:schemeClr val="bg2"/>
                </a:solidFill>
                <a:latin typeface="Poppins" pitchFamily="2" charset="77"/>
                <a:cs typeface="Poppins" pitchFamily="2" charset="77"/>
              </a:defRPr>
            </a:lvl3pPr>
            <a:lvl4pPr>
              <a:lnSpc>
                <a:spcPct val="150000"/>
              </a:lnSpc>
              <a:defRPr sz="1800">
                <a:solidFill>
                  <a:schemeClr val="bg2"/>
                </a:solidFill>
                <a:latin typeface="Poppins" pitchFamily="2" charset="77"/>
                <a:cs typeface="Poppins" pitchFamily="2" charset="77"/>
              </a:defRPr>
            </a:lvl4pPr>
            <a:lvl5pPr>
              <a:lnSpc>
                <a:spcPct val="150000"/>
              </a:lnSpc>
              <a:defRPr sz="1800">
                <a:solidFill>
                  <a:schemeClr val="bg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the Peralta Community College District Logo. ">
            <a:extLst>
              <a:ext uri="{FF2B5EF4-FFF2-40B4-BE49-F238E27FC236}">
                <a16:creationId xmlns:a16="http://schemas.microsoft.com/office/drawing/2014/main" id="{CE0D4C3F-CDCD-AC4B-8F4C-003A6D043A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4" name="TextBox 13">
            <a:extLst>
              <a:ext uri="{FF2B5EF4-FFF2-40B4-BE49-F238E27FC236}">
                <a16:creationId xmlns:a16="http://schemas.microsoft.com/office/drawing/2014/main" id="{C2A03373-D590-FC44-A6A6-DCDB1C5842BC}"/>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Palatino" pitchFamily="2" charset="77"/>
                <a:ea typeface="Palatino" pitchFamily="2" charset="77"/>
              </a:rPr>
              <a:t>Peralta Community College District</a:t>
            </a:r>
          </a:p>
        </p:txBody>
      </p:sp>
      <p:sp>
        <p:nvSpPr>
          <p:cNvPr id="15" name="TextBox 14">
            <a:extLst>
              <a:ext uri="{FF2B5EF4-FFF2-40B4-BE49-F238E27FC236}">
                <a16:creationId xmlns:a16="http://schemas.microsoft.com/office/drawing/2014/main" id="{B6514DDF-6F08-FA4A-BC7A-A00D0A9F4206}"/>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Poppins" pitchFamily="2" charset="77"/>
                <a:ea typeface="Palatino" pitchFamily="2" charset="77"/>
                <a:cs typeface="Poppins" pitchFamily="2" charset="77"/>
              </a:rPr>
              <a:t>Copyright © 2020 Peralta Community College District. All Rights Reserved.</a:t>
            </a:r>
          </a:p>
        </p:txBody>
      </p:sp>
      <p:grpSp>
        <p:nvGrpSpPr>
          <p:cNvPr id="16" name="Group 15">
            <a:extLst>
              <a:ext uri="{FF2B5EF4-FFF2-40B4-BE49-F238E27FC236}">
                <a16:creationId xmlns:a16="http://schemas.microsoft.com/office/drawing/2014/main" id="{328A0595-D2F8-D249-B38A-71C7BE304321}"/>
              </a:ext>
            </a:extLst>
          </p:cNvPr>
          <p:cNvGrpSpPr/>
          <p:nvPr userDrawn="1"/>
        </p:nvGrpSpPr>
        <p:grpSpPr>
          <a:xfrm rot="10800000">
            <a:off x="546232" y="5986603"/>
            <a:ext cx="11074267" cy="215443"/>
            <a:chOff x="789214" y="5878286"/>
            <a:chExt cx="8795660" cy="0"/>
          </a:xfrm>
        </p:grpSpPr>
        <p:cxnSp>
          <p:nvCxnSpPr>
            <p:cNvPr id="17" name="Straight Connector 16">
              <a:extLst>
                <a:ext uri="{FF2B5EF4-FFF2-40B4-BE49-F238E27FC236}">
                  <a16:creationId xmlns:a16="http://schemas.microsoft.com/office/drawing/2014/main" id="{14EDE755-3FB6-F245-94BD-F150DA2511C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5489CA-069A-534A-A45A-DFE285A77363}"/>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C5F372-1BC2-9C49-9DB6-E9D90CFEE001}"/>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EA03C3-9798-1940-B0F9-8D43E4FC12A6}"/>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20576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Side Content - Light">
    <p:spTree>
      <p:nvGrpSpPr>
        <p:cNvPr id="1" name=""/>
        <p:cNvGrpSpPr/>
        <p:nvPr/>
      </p:nvGrpSpPr>
      <p:grpSpPr>
        <a:xfrm>
          <a:off x="0" y="0"/>
          <a:ext cx="0" cy="0"/>
          <a:chOff x="0" y="0"/>
          <a:chExt cx="0" cy="0"/>
        </a:xfrm>
      </p:grpSpPr>
      <p:sp>
        <p:nvSpPr>
          <p:cNvPr id="2" name="Title 1"/>
          <p:cNvSpPr>
            <a:spLocks noGrp="1"/>
          </p:cNvSpPr>
          <p:nvPr>
            <p:ph type="title"/>
          </p:nvPr>
        </p:nvSpPr>
        <p:spPr>
          <a:xfrm>
            <a:off x="931713" y="236939"/>
            <a:ext cx="10758057" cy="838028"/>
          </a:xfrm>
          <a:prstGeom prst="rect">
            <a:avLst/>
          </a:prstGeom>
        </p:spPr>
        <p:txBody>
          <a:bodyPr>
            <a:normAutofit/>
          </a:bodyPr>
          <a:lstStyle>
            <a:lvl1pPr>
              <a:defRPr sz="4000">
                <a:solidFill>
                  <a:schemeClr val="accent1"/>
                </a:solidFill>
                <a:latin typeface="Palatino" pitchFamily="2" charset="77"/>
                <a:ea typeface="Palatino" pitchFamily="2" charset="77"/>
                <a:cs typeface="Poppins" pitchFamily="2" charset="77"/>
              </a:defRPr>
            </a:lvl1pPr>
          </a:lstStyle>
          <a:p>
            <a:r>
              <a:rPr lang="en-US"/>
              <a:t>Click to edit Master title style</a:t>
            </a:r>
          </a:p>
        </p:txBody>
      </p:sp>
      <p:sp>
        <p:nvSpPr>
          <p:cNvPr id="3" name="Content Placeholder 2"/>
          <p:cNvSpPr>
            <a:spLocks noGrp="1"/>
          </p:cNvSpPr>
          <p:nvPr>
            <p:ph sz="half" idx="1"/>
          </p:nvPr>
        </p:nvSpPr>
        <p:spPr>
          <a:xfrm>
            <a:off x="931713" y="1351280"/>
            <a:ext cx="5448300" cy="4765899"/>
          </a:xfrm>
        </p:spPr>
        <p:txBody>
          <a:bodyPr>
            <a:normAutofit/>
          </a:bodyPr>
          <a:lstStyle>
            <a:lvl1pPr>
              <a:lnSpc>
                <a:spcPct val="150000"/>
              </a:lnSpc>
              <a:defRPr sz="1800">
                <a:solidFill>
                  <a:schemeClr val="tx1">
                    <a:lumMod val="65000"/>
                    <a:lumOff val="35000"/>
                  </a:schemeClr>
                </a:solidFill>
                <a:latin typeface="Poppins" pitchFamily="2" charset="77"/>
                <a:cs typeface="Poppins" pitchFamily="2" charset="77"/>
              </a:defRPr>
            </a:lvl1pPr>
            <a:lvl2pPr>
              <a:lnSpc>
                <a:spcPct val="150000"/>
              </a:lnSpc>
              <a:defRPr sz="1800">
                <a:solidFill>
                  <a:schemeClr val="tx1">
                    <a:lumMod val="65000"/>
                    <a:lumOff val="35000"/>
                  </a:schemeClr>
                </a:solidFill>
                <a:latin typeface="Poppins" pitchFamily="2" charset="77"/>
                <a:cs typeface="Poppins" pitchFamily="2" charset="77"/>
              </a:defRPr>
            </a:lvl2pPr>
            <a:lvl3pPr>
              <a:lnSpc>
                <a:spcPct val="150000"/>
              </a:lnSpc>
              <a:defRPr sz="1800">
                <a:solidFill>
                  <a:schemeClr val="tx1">
                    <a:lumMod val="65000"/>
                    <a:lumOff val="35000"/>
                  </a:schemeClr>
                </a:solidFill>
                <a:latin typeface="Poppins" pitchFamily="2" charset="77"/>
                <a:cs typeface="Poppins" pitchFamily="2" charset="77"/>
              </a:defRPr>
            </a:lvl3pPr>
            <a:lvl4pPr>
              <a:lnSpc>
                <a:spcPct val="150000"/>
              </a:lnSpc>
              <a:defRPr sz="1800">
                <a:solidFill>
                  <a:schemeClr val="tx1">
                    <a:lumMod val="65000"/>
                    <a:lumOff val="35000"/>
                  </a:schemeClr>
                </a:solidFill>
                <a:latin typeface="Poppins" pitchFamily="2" charset="77"/>
                <a:cs typeface="Poppins" pitchFamily="2" charset="77"/>
              </a:defRPr>
            </a:lvl4pPr>
            <a:lvl5pPr>
              <a:lnSpc>
                <a:spcPct val="150000"/>
              </a:lnSpc>
              <a:defRPr sz="1800">
                <a:solidFill>
                  <a:schemeClr val="tx1">
                    <a:lumMod val="65000"/>
                    <a:lumOff val="35000"/>
                  </a:schemeClr>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he Peralta Community College District Logo. ">
            <a:extLst>
              <a:ext uri="{FF2B5EF4-FFF2-40B4-BE49-F238E27FC236}">
                <a16:creationId xmlns:a16="http://schemas.microsoft.com/office/drawing/2014/main" id="{5118AF33-C8B4-EA4F-8690-1C3E990AB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557" y="270775"/>
            <a:ext cx="581885" cy="581885"/>
          </a:xfrm>
          <a:prstGeom prst="rect">
            <a:avLst/>
          </a:prstGeom>
        </p:spPr>
      </p:pic>
      <p:sp>
        <p:nvSpPr>
          <p:cNvPr id="12" name="TextBox 11">
            <a:extLst>
              <a:ext uri="{FF2B5EF4-FFF2-40B4-BE49-F238E27FC236}">
                <a16:creationId xmlns:a16="http://schemas.microsoft.com/office/drawing/2014/main" id="{BA121AC6-2F5E-C64B-8B9E-E48F51EEFA10}"/>
              </a:ext>
            </a:extLst>
          </p:cNvPr>
          <p:cNvSpPr txBox="1"/>
          <p:nvPr userDrawn="1"/>
        </p:nvSpPr>
        <p:spPr>
          <a:xfrm>
            <a:off x="7609113" y="6310226"/>
            <a:ext cx="40113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schemeClr val="accent1"/>
                </a:solidFill>
                <a:latin typeface="Palatino" pitchFamily="2" charset="77"/>
                <a:ea typeface="Palatino" pitchFamily="2" charset="77"/>
              </a:rPr>
              <a:t>Peralta Community College District</a:t>
            </a:r>
          </a:p>
        </p:txBody>
      </p:sp>
      <p:sp>
        <p:nvSpPr>
          <p:cNvPr id="13" name="TextBox 12">
            <a:extLst>
              <a:ext uri="{FF2B5EF4-FFF2-40B4-BE49-F238E27FC236}">
                <a16:creationId xmlns:a16="http://schemas.microsoft.com/office/drawing/2014/main" id="{93D19310-6F5D-E640-AB03-1D9D8060D399}"/>
              </a:ext>
            </a:extLst>
          </p:cNvPr>
          <p:cNvSpPr txBox="1"/>
          <p:nvPr userDrawn="1"/>
        </p:nvSpPr>
        <p:spPr>
          <a:xfrm>
            <a:off x="571500" y="6371781"/>
            <a:ext cx="44870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Poppins" pitchFamily="2" charset="77"/>
                <a:ea typeface="Palatino" pitchFamily="2" charset="77"/>
                <a:cs typeface="Poppins" pitchFamily="2" charset="77"/>
              </a:rPr>
              <a:t>Copyright © 2020 Peralta Community College District. All Rights Reserved.</a:t>
            </a:r>
          </a:p>
        </p:txBody>
      </p:sp>
      <p:grpSp>
        <p:nvGrpSpPr>
          <p:cNvPr id="14" name="Group 13">
            <a:extLst>
              <a:ext uri="{FF2B5EF4-FFF2-40B4-BE49-F238E27FC236}">
                <a16:creationId xmlns:a16="http://schemas.microsoft.com/office/drawing/2014/main" id="{B9345E7F-78DB-5946-8BFF-23C8E4933195}"/>
              </a:ext>
            </a:extLst>
          </p:cNvPr>
          <p:cNvGrpSpPr/>
          <p:nvPr userDrawn="1"/>
        </p:nvGrpSpPr>
        <p:grpSpPr>
          <a:xfrm rot="10800000">
            <a:off x="546232" y="5986603"/>
            <a:ext cx="11074267" cy="215443"/>
            <a:chOff x="789214" y="5878286"/>
            <a:chExt cx="8795660" cy="0"/>
          </a:xfrm>
        </p:grpSpPr>
        <p:cxnSp>
          <p:nvCxnSpPr>
            <p:cNvPr id="15" name="Straight Connector 14">
              <a:extLst>
                <a:ext uri="{FF2B5EF4-FFF2-40B4-BE49-F238E27FC236}">
                  <a16:creationId xmlns:a16="http://schemas.microsoft.com/office/drawing/2014/main" id="{C723F195-BB84-FE4A-9CE6-1FA2EE81AE47}"/>
                </a:ext>
              </a:extLst>
            </p:cNvPr>
            <p:cNvCxnSpPr>
              <a:cxnSpLocks/>
            </p:cNvCxnSpPr>
            <p:nvPr userDrawn="1"/>
          </p:nvCxnSpPr>
          <p:spPr>
            <a:xfrm>
              <a:off x="789214" y="5878286"/>
              <a:ext cx="219891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B585AF-D0A0-2840-B7AB-94AE707919D0}"/>
                </a:ext>
              </a:extLst>
            </p:cNvPr>
            <p:cNvCxnSpPr>
              <a:cxnSpLocks/>
            </p:cNvCxnSpPr>
            <p:nvPr userDrawn="1"/>
          </p:nvCxnSpPr>
          <p:spPr>
            <a:xfrm>
              <a:off x="2988129" y="5878286"/>
              <a:ext cx="219891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99FFF2-12E4-1A42-9C80-8E3D2FA8EE63}"/>
                </a:ext>
              </a:extLst>
            </p:cNvPr>
            <p:cNvCxnSpPr>
              <a:cxnSpLocks/>
            </p:cNvCxnSpPr>
            <p:nvPr userDrawn="1"/>
          </p:nvCxnSpPr>
          <p:spPr>
            <a:xfrm>
              <a:off x="5187044" y="5878286"/>
              <a:ext cx="219891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A68C7A-9C29-DE47-859D-5BC96F3F3904}"/>
                </a:ext>
              </a:extLst>
            </p:cNvPr>
            <p:cNvCxnSpPr>
              <a:cxnSpLocks/>
            </p:cNvCxnSpPr>
            <p:nvPr userDrawn="1"/>
          </p:nvCxnSpPr>
          <p:spPr>
            <a:xfrm>
              <a:off x="7385959" y="5878286"/>
              <a:ext cx="219891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769713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7">
            <a:extLst>
              <a:ext uri="{FF2B5EF4-FFF2-40B4-BE49-F238E27FC236}">
                <a16:creationId xmlns:a16="http://schemas.microsoft.com/office/drawing/2014/main" id="{E50416B6-5ACF-BD44-94CE-E3A513ECC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E049D91C-0172-864D-A9CC-E06DF0A33A5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6" r:id="rId4"/>
    <p:sldLayoutId id="2147483688" r:id="rId5"/>
    <p:sldLayoutId id="2147483687" r:id="rId6"/>
    <p:sldLayoutId id="2147483672" r:id="rId7"/>
    <p:sldLayoutId id="2147483677" r:id="rId8"/>
    <p:sldLayoutId id="2147483673" r:id="rId9"/>
    <p:sldLayoutId id="2147483678" r:id="rId10"/>
    <p:sldLayoutId id="2147483696" r:id="rId11"/>
    <p:sldLayoutId id="2147483695" r:id="rId12"/>
    <p:sldLayoutId id="2147483665" r:id="rId13"/>
    <p:sldLayoutId id="2147483679" r:id="rId14"/>
    <p:sldLayoutId id="2147483692" r:id="rId15"/>
    <p:sldLayoutId id="2147483693" r:id="rId16"/>
    <p:sldLayoutId id="2147483694" r:id="rId17"/>
    <p:sldLayoutId id="2147483668" r:id="rId18"/>
    <p:sldLayoutId id="2147483683" r:id="rId19"/>
    <p:sldLayoutId id="2147483669" r:id="rId20"/>
    <p:sldLayoutId id="2147483684" r:id="rId21"/>
    <p:sldLayoutId id="2147483691" r:id="rId22"/>
    <p:sldLayoutId id="2147483690" r:id="rId23"/>
    <p:sldLayoutId id="2147483685" r:id="rId24"/>
    <p:sldLayoutId id="2147483686" r:id="rId25"/>
    <p:sldLayoutId id="2147483666" r:id="rId26"/>
    <p:sldLayoutId id="2147483681" r:id="rId27"/>
    <p:sldLayoutId id="2147483682" r:id="rId28"/>
    <p:sldLayoutId id="2147483697" r:id="rId29"/>
    <p:sldLayoutId id="2147483698" r:id="rId30"/>
    <p:sldLayoutId id="2147483699" r:id="rId31"/>
    <p:sldLayoutId id="2147483700" r:id="rId32"/>
  </p:sldLayoutIdLst>
  <p:hf sldNum="0" hdr="0" ftr="0"/>
  <p:txStyles>
    <p:titleStyle>
      <a:lvl1pPr algn="l" defTabSz="914400" rtl="0" eaLnBrk="1" latinLnBrk="0" hangingPunct="1">
        <a:lnSpc>
          <a:spcPct val="90000"/>
        </a:lnSpc>
        <a:spcBef>
          <a:spcPct val="0"/>
        </a:spcBef>
        <a:buNone/>
        <a:defRPr sz="4400" kern="1200">
          <a:solidFill>
            <a:schemeClr val="accent1"/>
          </a:solidFill>
          <a:latin typeface="Palatino" pitchFamily="2" charset="77"/>
          <a:ea typeface="Palatino" pitchFamily="2" charset="77"/>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m.peralta.edu/"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misweb02.cccco.edu/enrollmentfee/prod/logon.cfm"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de.ca.gov/fg/ac/gl/"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5.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4209812"/>
          </a:xfrm>
        </p:spPr>
        <p:txBody>
          <a:bodyPr>
            <a:normAutofit/>
          </a:bodyPr>
          <a:lstStyle/>
          <a:p>
            <a:r>
              <a:rPr lang="en-US" sz="7200" dirty="0">
                <a:latin typeface="Palatino"/>
                <a:cs typeface="Poppins"/>
              </a:rPr>
              <a:t>District Finance Training </a:t>
            </a:r>
            <a:br>
              <a:rPr lang="en-US" sz="6600" dirty="0">
                <a:latin typeface="Palatino"/>
                <a:cs typeface="Poppins"/>
              </a:rPr>
            </a:br>
            <a:br>
              <a:rPr lang="en-US" sz="6600" dirty="0">
                <a:latin typeface="Palatino"/>
                <a:cs typeface="Poppins"/>
              </a:rPr>
            </a:br>
            <a:r>
              <a:rPr lang="en-US" sz="4000" dirty="0">
                <a:latin typeface="Palatino"/>
                <a:cs typeface="Poppins"/>
              </a:rPr>
              <a:t>Session No. 2</a:t>
            </a:r>
            <a:br>
              <a:rPr lang="en-US" sz="4000" dirty="0">
                <a:latin typeface="Palatino"/>
                <a:cs typeface="Poppins"/>
              </a:rPr>
            </a:br>
            <a:r>
              <a:rPr lang="en-US" sz="4000" dirty="0">
                <a:latin typeface="Palatino"/>
                <a:cs typeface="Poppins"/>
              </a:rPr>
              <a:t>March 17, 2023</a:t>
            </a:r>
            <a:endParaRPr lang="en-US" sz="3200" dirty="0"/>
          </a:p>
        </p:txBody>
      </p:sp>
    </p:spTree>
    <p:extLst>
      <p:ext uri="{BB962C8B-B14F-4D97-AF65-F5344CB8AC3E}">
        <p14:creationId xmlns:p14="http://schemas.microsoft.com/office/powerpoint/2010/main" val="422527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4400" dirty="0">
                <a:latin typeface="Palatino"/>
                <a:cs typeface="Poppins"/>
              </a:rPr>
              <a:t>Quarterly Reporting Categorical</a:t>
            </a:r>
            <a:endParaRPr lang="en-US" sz="3600"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5" name="TextBox 4">
            <a:extLst>
              <a:ext uri="{FF2B5EF4-FFF2-40B4-BE49-F238E27FC236}">
                <a16:creationId xmlns:a16="http://schemas.microsoft.com/office/drawing/2014/main" id="{F1AF3CC2-7D23-3BE8-0D27-25B5E0D5704D}"/>
              </a:ext>
            </a:extLst>
          </p:cNvPr>
          <p:cNvSpPr txBox="1"/>
          <p:nvPr/>
        </p:nvSpPr>
        <p:spPr>
          <a:xfrm>
            <a:off x="377806" y="1384050"/>
            <a:ext cx="11071357" cy="4401205"/>
          </a:xfrm>
          <a:prstGeom prst="rect">
            <a:avLst/>
          </a:prstGeom>
          <a:noFill/>
        </p:spPr>
        <p:txBody>
          <a:bodyPr wrap="square">
            <a:spAutoFit/>
          </a:bodyPr>
          <a:lstStyle/>
          <a:p>
            <a:pPr algn="ctr"/>
            <a:r>
              <a:rPr lang="en-US" sz="6000" b="1">
                <a:latin typeface="Palatino"/>
                <a:cs typeface="Arial"/>
              </a:rPr>
              <a:t>Demo</a:t>
            </a:r>
          </a:p>
          <a:p>
            <a:pPr algn="ctr"/>
            <a:endParaRPr lang="en-US" sz="6000" b="1" dirty="0">
              <a:latin typeface="Palatino"/>
              <a:cs typeface="Arial"/>
            </a:endParaRPr>
          </a:p>
          <a:p>
            <a:pPr algn="ctr"/>
            <a:r>
              <a:rPr lang="en-US" sz="4000" b="1" dirty="0">
                <a:latin typeface="Palatino"/>
                <a:cs typeface="Arial"/>
              </a:rPr>
              <a:t>Login In: </a:t>
            </a:r>
            <a:r>
              <a:rPr lang="en-US" sz="4000" dirty="0">
                <a:ea typeface="+mn-lt"/>
                <a:cs typeface="+mn-lt"/>
                <a:hlinkClick r:id="rId2"/>
              </a:rPr>
              <a:t>https://fm.peralta.edu/</a:t>
            </a:r>
            <a:r>
              <a:rPr lang="en-US" sz="4000" dirty="0">
                <a:ea typeface="+mn-lt"/>
                <a:cs typeface="+mn-lt"/>
              </a:rPr>
              <a:t>  </a:t>
            </a:r>
          </a:p>
          <a:p>
            <a:pPr algn="ctr"/>
            <a:endParaRPr lang="en-US" sz="4000" b="1" dirty="0">
              <a:latin typeface="Palatino"/>
              <a:ea typeface="+mn-lt"/>
              <a:cs typeface="+mn-lt"/>
            </a:endParaRPr>
          </a:p>
          <a:p>
            <a:pPr algn="ctr"/>
            <a:r>
              <a:rPr lang="en-US" sz="4000" b="1" dirty="0">
                <a:latin typeface="Palatino"/>
                <a:ea typeface="+mn-lt"/>
                <a:cs typeface="+mn-lt"/>
              </a:rPr>
              <a:t>How to run a report.</a:t>
            </a:r>
          </a:p>
          <a:p>
            <a:pPr algn="ctr"/>
            <a:endParaRPr lang="en-US" sz="4000" b="1" dirty="0">
              <a:latin typeface="Palatino"/>
              <a:ea typeface="+mn-lt"/>
              <a:cs typeface="+mn-lt"/>
            </a:endParaRPr>
          </a:p>
        </p:txBody>
      </p:sp>
    </p:spTree>
    <p:extLst>
      <p:ext uri="{BB962C8B-B14F-4D97-AF65-F5344CB8AC3E}">
        <p14:creationId xmlns:p14="http://schemas.microsoft.com/office/powerpoint/2010/main" val="411430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4400" dirty="0">
                <a:latin typeface="Palatino"/>
              </a:rPr>
              <a:t>Fund 11 Project - Budget vs Actuals</a:t>
            </a:r>
            <a:endParaRPr lang="en-US" sz="3600"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pic>
        <p:nvPicPr>
          <p:cNvPr id="3" name="Picture 2">
            <a:extLst>
              <a:ext uri="{FF2B5EF4-FFF2-40B4-BE49-F238E27FC236}">
                <a16:creationId xmlns:a16="http://schemas.microsoft.com/office/drawing/2014/main" id="{F2BD2BB6-453E-D35F-B57E-6FC9B688F7EA}"/>
              </a:ext>
            </a:extLst>
          </p:cNvPr>
          <p:cNvPicPr>
            <a:picLocks noChangeAspect="1"/>
          </p:cNvPicPr>
          <p:nvPr/>
        </p:nvPicPr>
        <p:blipFill>
          <a:blip r:embed="rId2"/>
          <a:stretch>
            <a:fillRect/>
          </a:stretch>
        </p:blipFill>
        <p:spPr>
          <a:xfrm>
            <a:off x="893890" y="1427183"/>
            <a:ext cx="10686757" cy="4214665"/>
          </a:xfrm>
          <a:prstGeom prst="rect">
            <a:avLst/>
          </a:prstGeom>
        </p:spPr>
      </p:pic>
    </p:spTree>
    <p:extLst>
      <p:ext uri="{BB962C8B-B14F-4D97-AF65-F5344CB8AC3E}">
        <p14:creationId xmlns:p14="http://schemas.microsoft.com/office/powerpoint/2010/main" val="263016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a:t>Questions?</a:t>
            </a:r>
          </a:p>
        </p:txBody>
      </p:sp>
    </p:spTree>
    <p:extLst>
      <p:ext uri="{BB962C8B-B14F-4D97-AF65-F5344CB8AC3E}">
        <p14:creationId xmlns:p14="http://schemas.microsoft.com/office/powerpoint/2010/main" val="142474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2071396"/>
            <a:ext cx="11087100" cy="3350229"/>
          </a:xfrm>
        </p:spPr>
        <p:txBody>
          <a:bodyPr>
            <a:normAutofit/>
          </a:bodyPr>
          <a:lstStyle/>
          <a:p>
            <a:r>
              <a:rPr lang="en-US" dirty="0">
                <a:latin typeface="Palatino"/>
                <a:cs typeface="Poppins"/>
              </a:rPr>
              <a:t>Leave Banking</a:t>
            </a:r>
            <a:br>
              <a:rPr lang="en-US" dirty="0">
                <a:latin typeface="Palatino"/>
                <a:cs typeface="Poppins"/>
              </a:rPr>
            </a:br>
            <a:br>
              <a:rPr lang="en-US" dirty="0">
                <a:latin typeface="Palatino"/>
                <a:cs typeface="Poppins"/>
              </a:rPr>
            </a:br>
            <a:br>
              <a:rPr lang="en-US" dirty="0">
                <a:latin typeface="Palatino"/>
                <a:cs typeface="Poppins"/>
              </a:rPr>
            </a:br>
            <a:r>
              <a:rPr lang="en-US" sz="2000" dirty="0">
                <a:latin typeface="Palatino"/>
                <a:cs typeface="Poppins"/>
              </a:rPr>
              <a:t>Presenter: </a:t>
            </a:r>
            <a:br>
              <a:rPr lang="en-US" sz="2000" dirty="0">
                <a:latin typeface="Palatino"/>
                <a:cs typeface="Poppins"/>
              </a:rPr>
            </a:br>
            <a:r>
              <a:rPr lang="en-US" sz="2000" dirty="0">
                <a:latin typeface="Palatino"/>
                <a:cs typeface="Poppins"/>
              </a:rPr>
              <a:t>Adil Ahmed, Associate Vice Chancellor of Finance and Administration</a:t>
            </a:r>
            <a:endParaRPr lang="en-US" sz="2000" dirty="0"/>
          </a:p>
        </p:txBody>
      </p:sp>
    </p:spTree>
    <p:extLst>
      <p:ext uri="{BB962C8B-B14F-4D97-AF65-F5344CB8AC3E}">
        <p14:creationId xmlns:p14="http://schemas.microsoft.com/office/powerpoint/2010/main" val="175699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4400" dirty="0">
                <a:latin typeface="Palatino"/>
              </a:rPr>
              <a:t> Leave Banking </a:t>
            </a:r>
            <a:endParaRPr lang="en-US" sz="4400" dirty="0"/>
          </a:p>
        </p:txBody>
      </p:sp>
      <p:sp>
        <p:nvSpPr>
          <p:cNvPr id="6" name="TextBox 5">
            <a:extLst>
              <a:ext uri="{FF2B5EF4-FFF2-40B4-BE49-F238E27FC236}">
                <a16:creationId xmlns:a16="http://schemas.microsoft.com/office/drawing/2014/main" id="{488E65CF-2B13-2C2F-7630-C9D21F947352}"/>
              </a:ext>
            </a:extLst>
          </p:cNvPr>
          <p:cNvSpPr txBox="1"/>
          <p:nvPr/>
        </p:nvSpPr>
        <p:spPr>
          <a:xfrm>
            <a:off x="6501319" y="4036978"/>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15D0E1F0-3FD0-EB09-EDCC-0AABF8CE8D03}"/>
              </a:ext>
            </a:extLst>
          </p:cNvPr>
          <p:cNvSpPr txBox="1"/>
          <p:nvPr/>
        </p:nvSpPr>
        <p:spPr>
          <a:xfrm>
            <a:off x="583722" y="1279289"/>
            <a:ext cx="11024556"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Palatino"/>
                <a:ea typeface="+mn-lt"/>
                <a:cs typeface="+mn-lt"/>
              </a:rPr>
              <a:t>Important Points:</a:t>
            </a:r>
          </a:p>
          <a:p>
            <a:endParaRPr lang="en-US" sz="2800" b="1" dirty="0">
              <a:latin typeface="Palatino"/>
              <a:cs typeface="Arial"/>
            </a:endParaRPr>
          </a:p>
          <a:p>
            <a:pPr marL="285750" indent="-285750">
              <a:buFont typeface="Arial"/>
              <a:buChar char="•"/>
            </a:pPr>
            <a:r>
              <a:rPr lang="en-US" sz="2400" dirty="0">
                <a:latin typeface="Palatino"/>
                <a:ea typeface="+mn-lt"/>
                <a:cs typeface="+mn-lt"/>
              </a:rPr>
              <a:t>Leave Banking is related to Full-Time Faculty positions.</a:t>
            </a:r>
            <a:endParaRPr lang="en-US" sz="2400" dirty="0">
              <a:latin typeface="Palatino"/>
              <a:cs typeface="Arial" panose="020B0604020202020204"/>
            </a:endParaRPr>
          </a:p>
          <a:p>
            <a:endParaRPr lang="en-US" sz="2400" dirty="0">
              <a:latin typeface="Palatino"/>
              <a:ea typeface="+mn-lt"/>
              <a:cs typeface="+mn-lt"/>
            </a:endParaRPr>
          </a:p>
          <a:p>
            <a:pPr marL="285750" indent="-285750">
              <a:buFont typeface="Arial"/>
              <a:buChar char="•"/>
            </a:pPr>
            <a:r>
              <a:rPr lang="en-US" sz="2400" dirty="0">
                <a:latin typeface="Palatino"/>
                <a:ea typeface="+mn-lt"/>
                <a:cs typeface="+mn-lt"/>
              </a:rPr>
              <a:t>Full-Time Faculty positions are allowed to work overload.</a:t>
            </a:r>
            <a:endParaRPr lang="en-US" sz="2400" dirty="0">
              <a:latin typeface="Palatino"/>
              <a:cs typeface="Arial" panose="020B0604020202020204"/>
            </a:endParaRPr>
          </a:p>
          <a:p>
            <a:pPr marL="285750" indent="-285750">
              <a:buFont typeface="Arial"/>
              <a:buChar char="•"/>
            </a:pPr>
            <a:endParaRPr lang="en-US" sz="2400" dirty="0">
              <a:latin typeface="Palatino"/>
              <a:ea typeface="+mn-lt"/>
              <a:cs typeface="+mn-lt"/>
            </a:endParaRPr>
          </a:p>
          <a:p>
            <a:pPr marL="285750" indent="-285750">
              <a:buFont typeface="Arial"/>
              <a:buChar char="•"/>
            </a:pPr>
            <a:r>
              <a:rPr lang="en-US" sz="2400" dirty="0">
                <a:latin typeface="Palatino"/>
                <a:ea typeface="+mn-lt"/>
                <a:cs typeface="+mn-lt"/>
              </a:rPr>
              <a:t>Overload teaching refers to faculty members teaching academic courses over and above their regular course assignments.</a:t>
            </a:r>
            <a:endParaRPr lang="en-US" sz="2400" dirty="0">
              <a:latin typeface="Palatino"/>
              <a:cs typeface="Arial" panose="020B0604020202020204"/>
            </a:endParaRPr>
          </a:p>
          <a:p>
            <a:endParaRPr lang="en-US" sz="2400" dirty="0">
              <a:latin typeface="Palatino"/>
              <a:ea typeface="+mn-lt"/>
              <a:cs typeface="+mn-lt"/>
            </a:endParaRPr>
          </a:p>
          <a:p>
            <a:pPr marL="285750" indent="-285750">
              <a:buFont typeface="Arial"/>
              <a:buChar char="•"/>
            </a:pPr>
            <a:r>
              <a:rPr lang="en-US" sz="2400" dirty="0">
                <a:latin typeface="Palatino"/>
                <a:ea typeface="+mn-lt"/>
                <a:cs typeface="+mn-lt"/>
              </a:rPr>
              <a:t>When a Faculty person is doing overload, they can bank the overload portion of their compensation for payment in the future. </a:t>
            </a:r>
            <a:endParaRPr lang="en-US" sz="2400" dirty="0">
              <a:latin typeface="Palatino"/>
              <a:cs typeface="Arial"/>
            </a:endParaRPr>
          </a:p>
          <a:p>
            <a:endParaRPr lang="en-US" sz="2800" dirty="0">
              <a:latin typeface="Palatino"/>
              <a:cs typeface="Arial"/>
            </a:endParaRPr>
          </a:p>
        </p:txBody>
      </p:sp>
    </p:spTree>
    <p:extLst>
      <p:ext uri="{BB962C8B-B14F-4D97-AF65-F5344CB8AC3E}">
        <p14:creationId xmlns:p14="http://schemas.microsoft.com/office/powerpoint/2010/main" val="336548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4400" dirty="0">
                <a:latin typeface="Palatino"/>
              </a:rPr>
              <a:t>Leave Banking</a:t>
            </a:r>
            <a:endParaRPr lang="en-US" dirty="0">
              <a:latin typeface="Palatino"/>
            </a:endParaRP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2" name="TextBox 1">
            <a:extLst>
              <a:ext uri="{FF2B5EF4-FFF2-40B4-BE49-F238E27FC236}">
                <a16:creationId xmlns:a16="http://schemas.microsoft.com/office/drawing/2014/main" id="{C5788E5F-3D5F-D4D0-1116-A1F9E9BDF095}"/>
              </a:ext>
            </a:extLst>
          </p:cNvPr>
          <p:cNvSpPr txBox="1"/>
          <p:nvPr/>
        </p:nvSpPr>
        <p:spPr>
          <a:xfrm>
            <a:off x="1162637" y="1663714"/>
            <a:ext cx="1014753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latin typeface="Palatino"/>
              <a:ea typeface="+mn-lt"/>
              <a:cs typeface="+mn-lt"/>
            </a:endParaRPr>
          </a:p>
          <a:p>
            <a:r>
              <a:rPr lang="en-US" sz="2800" dirty="0">
                <a:latin typeface="Palatino"/>
                <a:ea typeface="+mn-lt"/>
                <a:cs typeface="+mn-lt"/>
              </a:rPr>
              <a:t>To efficiently and properly manage the Leave Banking program, any overload the Faculty member wants to bank (not pay in the current fiscal year), the VPIS of each college needs to submit a report listing the faculty member(s) banking the hours.</a:t>
            </a:r>
            <a:endParaRPr lang="en-US" sz="2800" dirty="0">
              <a:latin typeface="Palatino"/>
            </a:endParaRPr>
          </a:p>
          <a:p>
            <a:pPr algn="l"/>
            <a:endParaRPr lang="en-US" sz="2800" dirty="0">
              <a:latin typeface="Palatino"/>
              <a:cs typeface="Arial"/>
            </a:endParaRPr>
          </a:p>
        </p:txBody>
      </p:sp>
    </p:spTree>
    <p:extLst>
      <p:ext uri="{BB962C8B-B14F-4D97-AF65-F5344CB8AC3E}">
        <p14:creationId xmlns:p14="http://schemas.microsoft.com/office/powerpoint/2010/main" val="1762264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4400" dirty="0">
                <a:latin typeface="Palatino"/>
              </a:rPr>
              <a:t>Leave Banking</a:t>
            </a:r>
            <a:endParaRPr lang="en-US" dirty="0">
              <a:latin typeface="Palatino"/>
            </a:endParaRP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2" name="TextBox 1">
            <a:extLst>
              <a:ext uri="{FF2B5EF4-FFF2-40B4-BE49-F238E27FC236}">
                <a16:creationId xmlns:a16="http://schemas.microsoft.com/office/drawing/2014/main" id="{662842CD-A3AD-185F-D09A-510B04292E14}"/>
              </a:ext>
            </a:extLst>
          </p:cNvPr>
          <p:cNvSpPr txBox="1"/>
          <p:nvPr/>
        </p:nvSpPr>
        <p:spPr>
          <a:xfrm>
            <a:off x="1423239" y="1708641"/>
            <a:ext cx="9126745"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Palatino"/>
                <a:ea typeface="+mn-lt"/>
                <a:cs typeface="+mn-lt"/>
              </a:rPr>
              <a:t>Procedure:</a:t>
            </a:r>
            <a:endParaRPr lang="en-US" sz="2800" b="1" dirty="0">
              <a:latin typeface="Palatino"/>
              <a:cs typeface="Arial"/>
            </a:endParaRPr>
          </a:p>
          <a:p>
            <a:endParaRPr lang="en-US" sz="2800" dirty="0">
              <a:latin typeface="Palatino"/>
              <a:ea typeface="+mn-lt"/>
              <a:cs typeface="+mn-lt"/>
            </a:endParaRPr>
          </a:p>
          <a:p>
            <a:pPr marL="285750" indent="-285750">
              <a:buFont typeface="Arial"/>
              <a:buChar char="•"/>
            </a:pPr>
            <a:r>
              <a:rPr lang="en-US" sz="2400" dirty="0">
                <a:latin typeface="Palatino"/>
                <a:ea typeface="+mn-lt"/>
                <a:cs typeface="+mn-lt"/>
              </a:rPr>
              <a:t>VPIS develops list of faculty members banking their leave.</a:t>
            </a:r>
          </a:p>
          <a:p>
            <a:pPr marL="285750" indent="-285750">
              <a:buFont typeface="Arial"/>
              <a:buChar char="•"/>
            </a:pPr>
            <a:endParaRPr lang="en-US" sz="2400" dirty="0">
              <a:latin typeface="Palatino"/>
            </a:endParaRPr>
          </a:p>
          <a:p>
            <a:pPr marL="285750" indent="-285750">
              <a:buFont typeface="Arial"/>
              <a:buChar char="•"/>
            </a:pPr>
            <a:r>
              <a:rPr lang="en-US" sz="2400" dirty="0">
                <a:latin typeface="Palatino"/>
                <a:ea typeface="+mn-lt"/>
                <a:cs typeface="+mn-lt"/>
              </a:rPr>
              <a:t>Use the list to calculate the amount of leave banking to record.</a:t>
            </a:r>
          </a:p>
          <a:p>
            <a:pPr marL="285750" indent="-285750">
              <a:buFont typeface="Arial"/>
              <a:buChar char="•"/>
            </a:pPr>
            <a:endParaRPr lang="en-US" sz="2400" dirty="0">
              <a:latin typeface="Palatino"/>
            </a:endParaRPr>
          </a:p>
          <a:p>
            <a:pPr marL="285750" indent="-285750">
              <a:buFont typeface="Arial"/>
              <a:buChar char="•"/>
            </a:pPr>
            <a:r>
              <a:rPr lang="en-US" sz="2400" dirty="0">
                <a:latin typeface="Palatino"/>
                <a:ea typeface="+mn-lt"/>
                <a:cs typeface="+mn-lt"/>
              </a:rPr>
              <a:t>VPAS records the general journal for the amount of the banked leave.</a:t>
            </a:r>
            <a:endParaRPr lang="en-US" sz="2400" dirty="0">
              <a:latin typeface="Palatino"/>
            </a:endParaRPr>
          </a:p>
          <a:p>
            <a:pPr algn="l"/>
            <a:endParaRPr lang="en-US" dirty="0">
              <a:cs typeface="Arial"/>
            </a:endParaRPr>
          </a:p>
        </p:txBody>
      </p:sp>
    </p:spTree>
    <p:extLst>
      <p:ext uri="{BB962C8B-B14F-4D97-AF65-F5344CB8AC3E}">
        <p14:creationId xmlns:p14="http://schemas.microsoft.com/office/powerpoint/2010/main" val="87965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4400" dirty="0">
                <a:latin typeface="Palatino"/>
              </a:rPr>
              <a:t>Leave Banking</a:t>
            </a:r>
            <a:endParaRPr lang="en-US" dirty="0">
              <a:latin typeface="Palatino"/>
            </a:endParaRP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2" name="TextBox 1">
            <a:extLst>
              <a:ext uri="{FF2B5EF4-FFF2-40B4-BE49-F238E27FC236}">
                <a16:creationId xmlns:a16="http://schemas.microsoft.com/office/drawing/2014/main" id="{762391ED-012A-9A7F-CDD4-8C2BCFD13C1B}"/>
              </a:ext>
            </a:extLst>
          </p:cNvPr>
          <p:cNvSpPr txBox="1"/>
          <p:nvPr/>
        </p:nvSpPr>
        <p:spPr>
          <a:xfrm>
            <a:off x="751590" y="2001064"/>
            <a:ext cx="10693878"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Palatino"/>
                <a:ea typeface="+mn-lt"/>
                <a:cs typeface="+mn-lt"/>
              </a:rPr>
              <a:t>Sample of general journal to record:</a:t>
            </a:r>
            <a:endParaRPr lang="en-US" sz="2800" b="1" dirty="0">
              <a:latin typeface="Palatino"/>
              <a:cs typeface="Arial"/>
            </a:endParaRPr>
          </a:p>
          <a:p>
            <a:endParaRPr lang="en-US" sz="2800" dirty="0">
              <a:latin typeface="Palatino"/>
              <a:ea typeface="+mn-lt"/>
              <a:cs typeface="+mn-lt"/>
            </a:endParaRPr>
          </a:p>
          <a:p>
            <a:pPr>
              <a:lnSpc>
                <a:spcPct val="150000"/>
              </a:lnSpc>
            </a:pPr>
            <a:r>
              <a:rPr lang="en-US" sz="2800" dirty="0">
                <a:latin typeface="Palatino"/>
                <a:ea typeface="+mn-lt"/>
                <a:cs typeface="+mn-lt"/>
              </a:rPr>
              <a:t> </a:t>
            </a:r>
            <a:r>
              <a:rPr lang="en-US" sz="2400" dirty="0">
                <a:latin typeface="Palatino"/>
                <a:ea typeface="+mn-lt"/>
                <a:cs typeface="+mn-lt"/>
              </a:rPr>
              <a:t>DR    Salary &amp; Benefit Expense                         </a:t>
            </a:r>
            <a:r>
              <a:rPr lang="en-US" sz="2800" dirty="0">
                <a:latin typeface="Palatino"/>
                <a:ea typeface="+mn-lt"/>
                <a:cs typeface="+mn-lt"/>
              </a:rPr>
              <a:t>		$ X,XXX.XX</a:t>
            </a:r>
            <a:endParaRPr lang="en-US" sz="2800" dirty="0">
              <a:latin typeface="Palatino"/>
            </a:endParaRPr>
          </a:p>
          <a:p>
            <a:pPr>
              <a:lnSpc>
                <a:spcPct val="150000"/>
              </a:lnSpc>
            </a:pPr>
            <a:r>
              <a:rPr lang="en-US" sz="2800" dirty="0">
                <a:latin typeface="Palatino"/>
                <a:ea typeface="+mn-lt"/>
                <a:cs typeface="+mn-lt"/>
              </a:rPr>
              <a:t> </a:t>
            </a:r>
            <a:r>
              <a:rPr lang="en-US" sz="2400" dirty="0">
                <a:latin typeface="Palatino"/>
                <a:ea typeface="+mn-lt"/>
                <a:cs typeface="+mn-lt"/>
              </a:rPr>
              <a:t>CR    Payroll Liability (Balance Sheet A/C 9518)      	$(</a:t>
            </a:r>
            <a:r>
              <a:rPr lang="en-US" sz="2800" dirty="0">
                <a:latin typeface="Palatino"/>
                <a:ea typeface="+mn-lt"/>
                <a:cs typeface="+mn-lt"/>
              </a:rPr>
              <a:t>X,XXX.XX)</a:t>
            </a:r>
            <a:endParaRPr lang="en-US" sz="2800" dirty="0">
              <a:latin typeface="Palatino"/>
            </a:endParaRPr>
          </a:p>
          <a:p>
            <a:pPr algn="l"/>
            <a:endParaRPr lang="en-US" dirty="0">
              <a:cs typeface="Arial"/>
            </a:endParaRPr>
          </a:p>
        </p:txBody>
      </p:sp>
    </p:spTree>
    <p:extLst>
      <p:ext uri="{BB962C8B-B14F-4D97-AF65-F5344CB8AC3E}">
        <p14:creationId xmlns:p14="http://schemas.microsoft.com/office/powerpoint/2010/main" val="51844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4400" dirty="0">
                <a:latin typeface="Palatino"/>
              </a:rPr>
              <a:t>Leave Banking</a:t>
            </a:r>
            <a:endParaRPr lang="en-US" dirty="0">
              <a:latin typeface="Palatino"/>
            </a:endParaRP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2" name="TextBox 1">
            <a:extLst>
              <a:ext uri="{FF2B5EF4-FFF2-40B4-BE49-F238E27FC236}">
                <a16:creationId xmlns:a16="http://schemas.microsoft.com/office/drawing/2014/main" id="{3A4A1300-DA3C-437E-9861-A628D12C7DAE}"/>
              </a:ext>
            </a:extLst>
          </p:cNvPr>
          <p:cNvSpPr txBox="1"/>
          <p:nvPr/>
        </p:nvSpPr>
        <p:spPr>
          <a:xfrm>
            <a:off x="1379830" y="2403133"/>
            <a:ext cx="944304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Palatino"/>
                <a:ea typeface="+mn-lt"/>
                <a:cs typeface="+mn-lt"/>
              </a:rPr>
              <a:t>By following this process, it helps Finance to accurately verify the requested amount for the Leave Banking Payout.</a:t>
            </a:r>
            <a:endParaRPr lang="en-US" sz="2800">
              <a:latin typeface="Palatino"/>
            </a:endParaRPr>
          </a:p>
          <a:p>
            <a:pPr algn="l"/>
            <a:endParaRPr lang="en-US" sz="2800" dirty="0">
              <a:latin typeface="Palatino"/>
              <a:cs typeface="Arial"/>
            </a:endParaRPr>
          </a:p>
        </p:txBody>
      </p:sp>
    </p:spTree>
    <p:extLst>
      <p:ext uri="{BB962C8B-B14F-4D97-AF65-F5344CB8AC3E}">
        <p14:creationId xmlns:p14="http://schemas.microsoft.com/office/powerpoint/2010/main" val="3570266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a:t>Questions?</a:t>
            </a:r>
          </a:p>
        </p:txBody>
      </p:sp>
    </p:spTree>
    <p:extLst>
      <p:ext uri="{BB962C8B-B14F-4D97-AF65-F5344CB8AC3E}">
        <p14:creationId xmlns:p14="http://schemas.microsoft.com/office/powerpoint/2010/main" val="4131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78DC-122D-1214-E834-845B0C09AEE4}"/>
              </a:ext>
            </a:extLst>
          </p:cNvPr>
          <p:cNvSpPr>
            <a:spLocks noGrp="1"/>
          </p:cNvSpPr>
          <p:nvPr>
            <p:ph type="title"/>
          </p:nvPr>
        </p:nvSpPr>
        <p:spPr>
          <a:xfrm>
            <a:off x="524741" y="620392"/>
            <a:ext cx="3808268" cy="5504688"/>
          </a:xfrm>
        </p:spPr>
        <p:txBody>
          <a:bodyPr>
            <a:normAutofit/>
          </a:bodyPr>
          <a:lstStyle/>
          <a:p>
            <a:pPr algn="ctr"/>
            <a:r>
              <a:rPr lang="en-US" sz="4700" dirty="0">
                <a:latin typeface="Palatino"/>
                <a:cs typeface="Poppins"/>
              </a:rPr>
              <a:t>Welcome </a:t>
            </a:r>
            <a:br>
              <a:rPr lang="en-US" sz="4700" dirty="0"/>
            </a:br>
            <a:r>
              <a:rPr lang="en-US" sz="4700" dirty="0">
                <a:latin typeface="Palatino"/>
                <a:cs typeface="Poppins"/>
              </a:rPr>
              <a:t>&amp; </a:t>
            </a:r>
            <a:br>
              <a:rPr lang="en-US" sz="4700" dirty="0"/>
            </a:br>
            <a:r>
              <a:rPr lang="en-US" sz="4700" dirty="0">
                <a:latin typeface="Palatino"/>
                <a:cs typeface="Poppins"/>
              </a:rPr>
              <a:t>Training Overview</a:t>
            </a:r>
          </a:p>
        </p:txBody>
      </p:sp>
      <p:graphicFrame>
        <p:nvGraphicFramePr>
          <p:cNvPr id="6" name="Content Placeholder 2">
            <a:extLst>
              <a:ext uri="{FF2B5EF4-FFF2-40B4-BE49-F238E27FC236}">
                <a16:creationId xmlns:a16="http://schemas.microsoft.com/office/drawing/2014/main" id="{E82EF959-1F12-838D-CCCD-D444CD60EFC1}"/>
              </a:ext>
            </a:extLst>
          </p:cNvPr>
          <p:cNvGraphicFramePr>
            <a:graphicFrameLocks noGrp="1"/>
          </p:cNvGraphicFramePr>
          <p:nvPr>
            <p:ph idx="1"/>
            <p:extLst>
              <p:ext uri="{D42A27DB-BD31-4B8C-83A1-F6EECF244321}">
                <p14:modId xmlns:p14="http://schemas.microsoft.com/office/powerpoint/2010/main" val="1551375622"/>
              </p:ext>
            </p:extLst>
          </p:nvPr>
        </p:nvGraphicFramePr>
        <p:xfrm>
          <a:off x="5310943" y="390278"/>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Clipboard Partially Checked outline">
            <a:extLst>
              <a:ext uri="{FF2B5EF4-FFF2-40B4-BE49-F238E27FC236}">
                <a16:creationId xmlns:a16="http://schemas.microsoft.com/office/drawing/2014/main" id="{BC34072D-1C78-6325-B990-30DA7F5396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398170" y="3794550"/>
            <a:ext cx="914400" cy="914400"/>
          </a:xfrm>
          <a:prstGeom prst="rect">
            <a:avLst/>
          </a:prstGeom>
        </p:spPr>
      </p:pic>
    </p:spTree>
    <p:extLst>
      <p:ext uri="{BB962C8B-B14F-4D97-AF65-F5344CB8AC3E}">
        <p14:creationId xmlns:p14="http://schemas.microsoft.com/office/powerpoint/2010/main" val="367014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4579387"/>
          </a:xfrm>
        </p:spPr>
        <p:txBody>
          <a:bodyPr>
            <a:normAutofit/>
          </a:bodyPr>
          <a:lstStyle/>
          <a:p>
            <a:r>
              <a:rPr lang="en-US" dirty="0">
                <a:latin typeface="Palatino"/>
                <a:cs typeface="Poppins"/>
              </a:rPr>
              <a:t>Enrollment Revenues</a:t>
            </a:r>
            <a:br>
              <a:rPr lang="en-US" dirty="0">
                <a:latin typeface="Palatino"/>
                <a:cs typeface="Poppins"/>
              </a:rPr>
            </a:br>
            <a:br>
              <a:rPr lang="en-US" dirty="0">
                <a:latin typeface="Palatino"/>
                <a:cs typeface="Poppins"/>
              </a:rPr>
            </a:br>
            <a:br>
              <a:rPr lang="en-US" dirty="0">
                <a:latin typeface="Palatino"/>
                <a:cs typeface="Poppins"/>
              </a:rPr>
            </a:br>
            <a:r>
              <a:rPr lang="en-US" sz="2200" b="0" i="0" u="none" strike="noStrike" dirty="0">
                <a:solidFill>
                  <a:srgbClr val="FFFFFF"/>
                </a:solidFill>
                <a:effectLst/>
                <a:latin typeface="Palatino"/>
              </a:rPr>
              <a:t>Presenters: </a:t>
            </a:r>
            <a:r>
              <a:rPr lang="en-US" sz="2200" dirty="0">
                <a:effectLst/>
                <a:latin typeface="Palatino"/>
              </a:rPr>
              <a:t>​</a:t>
            </a:r>
            <a:br>
              <a:rPr lang="en-US" sz="2200" dirty="0">
                <a:effectLst/>
                <a:latin typeface="Palatino"/>
              </a:rPr>
            </a:br>
            <a:r>
              <a:rPr lang="en-US" sz="2200" b="0" i="0" u="none" strike="noStrike" dirty="0">
                <a:solidFill>
                  <a:srgbClr val="FFFFFF"/>
                </a:solidFill>
                <a:effectLst/>
                <a:latin typeface="Palatino"/>
              </a:rPr>
              <a:t>Joyce Brown-Willis, </a:t>
            </a:r>
            <a:r>
              <a:rPr lang="en-US" sz="2200" dirty="0">
                <a:effectLst/>
                <a:latin typeface="Palatino"/>
                <a:ea typeface="Calibri" panose="020F0502020204030204" pitchFamily="34" charset="0"/>
                <a:cs typeface="Calibri" panose="020F0502020204030204" pitchFamily="34" charset="0"/>
              </a:rPr>
              <a:t>Systems Analyst – Student Financial Applications</a:t>
            </a:r>
            <a:r>
              <a:rPr lang="en-US" sz="2200" dirty="0">
                <a:effectLst/>
                <a:latin typeface="Palatino"/>
              </a:rPr>
              <a:t>​</a:t>
            </a:r>
            <a:br>
              <a:rPr lang="en-US" sz="2200" dirty="0">
                <a:effectLst/>
                <a:latin typeface="Palatino"/>
              </a:rPr>
            </a:br>
            <a:r>
              <a:rPr lang="en-US" sz="2200" b="0" i="0" u="none" strike="noStrike" dirty="0">
                <a:solidFill>
                  <a:srgbClr val="FFFFFF"/>
                </a:solidFill>
                <a:effectLst/>
                <a:latin typeface="Palatino"/>
              </a:rPr>
              <a:t>Adil Ahmed, Associate Vice Chancellor of Finance and Administration</a:t>
            </a:r>
            <a:endParaRPr lang="en-US" sz="2200" dirty="0"/>
          </a:p>
        </p:txBody>
      </p:sp>
    </p:spTree>
    <p:extLst>
      <p:ext uri="{BB962C8B-B14F-4D97-AF65-F5344CB8AC3E}">
        <p14:creationId xmlns:p14="http://schemas.microsoft.com/office/powerpoint/2010/main" val="373365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3" name="Rectangle 2"/>
          <p:cNvSpPr/>
          <p:nvPr/>
        </p:nvSpPr>
        <p:spPr>
          <a:xfrm>
            <a:off x="482137" y="1733264"/>
            <a:ext cx="5611046" cy="2941254"/>
          </a:xfrm>
          <a:prstGeom prst="rect">
            <a:avLst/>
          </a:prstGeom>
        </p:spPr>
        <p:txBody>
          <a:bodyPr wrap="square" lIns="91440" tIns="45720" rIns="91440" bIns="45720" anchor="t">
            <a:spAutoFit/>
          </a:bodyPr>
          <a:lstStyle/>
          <a:p>
            <a:pPr>
              <a:lnSpc>
                <a:spcPct val="107000"/>
              </a:lnSpc>
              <a:spcAft>
                <a:spcPts val="800"/>
              </a:spcAft>
            </a:pPr>
            <a:r>
              <a:rPr lang="en-US" sz="2400" dirty="0">
                <a:hlinkClick r:id="rId2"/>
              </a:rPr>
              <a:t>Enrollment Fee Revenue Report</a:t>
            </a:r>
            <a:r>
              <a:rPr lang="en-US" sz="2400" dirty="0"/>
              <a:t>: </a:t>
            </a:r>
          </a:p>
          <a:p>
            <a:pPr>
              <a:lnSpc>
                <a:spcPct val="107000"/>
              </a:lnSpc>
              <a:spcAft>
                <a:spcPts val="800"/>
              </a:spcAft>
            </a:pPr>
            <a:r>
              <a:rPr lang="en-US" sz="2400" dirty="0"/>
              <a:t>Enrollment fee revenue for fees charged.  Fee revenue includes fees paid and receivables for courses beginning after the close of the prior year spring term through the close of the current year spring term.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LEGO, toy&#10;&#10;Description automatically generated">
            <a:extLst>
              <a:ext uri="{FF2B5EF4-FFF2-40B4-BE49-F238E27FC236}">
                <a16:creationId xmlns:a16="http://schemas.microsoft.com/office/drawing/2014/main" id="{4C257AFC-AC54-D37E-6E1B-A195B0D89C51}"/>
              </a:ext>
            </a:extLst>
          </p:cNvPr>
          <p:cNvPicPr>
            <a:picLocks noChangeAspect="1"/>
          </p:cNvPicPr>
          <p:nvPr/>
        </p:nvPicPr>
        <p:blipFill rotWithShape="1">
          <a:blip r:embed="rId3">
            <a:extLst>
              <a:ext uri="{28A0092B-C50C-407E-A947-70E740481C1C}">
                <a14:useLocalDpi xmlns:a14="http://schemas.microsoft.com/office/drawing/2010/main" val="0"/>
              </a:ext>
            </a:extLst>
          </a:blip>
          <a:srcRect l="14301" r="16093" b="12800"/>
          <a:stretch/>
        </p:blipFill>
        <p:spPr>
          <a:xfrm>
            <a:off x="6093183" y="1134209"/>
            <a:ext cx="5011043" cy="4036772"/>
          </a:xfrm>
          <a:prstGeom prst="rect">
            <a:avLst/>
          </a:prstGeom>
        </p:spPr>
      </p:pic>
    </p:spTree>
    <p:extLst>
      <p:ext uri="{BB962C8B-B14F-4D97-AF65-F5344CB8AC3E}">
        <p14:creationId xmlns:p14="http://schemas.microsoft.com/office/powerpoint/2010/main" val="264352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sp>
        <p:nvSpPr>
          <p:cNvPr id="3" name="Rectangle 2"/>
          <p:cNvSpPr/>
          <p:nvPr/>
        </p:nvSpPr>
        <p:spPr>
          <a:xfrm>
            <a:off x="778178" y="1064188"/>
            <a:ext cx="9044339" cy="2153282"/>
          </a:xfrm>
          <a:prstGeom prst="rect">
            <a:avLst/>
          </a:prstGeom>
        </p:spPr>
        <p:txBody>
          <a:bodyPr wrap="square" lIns="91440" tIns="45720" rIns="91440" bIns="45720" anchor="t">
            <a:spAutoFit/>
          </a:bodyPr>
          <a:lstStyle/>
          <a:p>
            <a:pPr>
              <a:lnSpc>
                <a:spcPct val="107000"/>
              </a:lnSpc>
              <a:spcAft>
                <a:spcPts val="800"/>
              </a:spcAft>
            </a:pPr>
            <a:r>
              <a:rPr lang="en-US" sz="2400" dirty="0">
                <a:latin typeface="Calibri"/>
                <a:ea typeface="Calibri" panose="020F0502020204030204" pitchFamily="34" charset="0"/>
                <a:cs typeface="Times New Roman"/>
              </a:rPr>
              <a:t>This report is due three times a year :</a:t>
            </a:r>
          </a:p>
          <a:p>
            <a:pPr marL="342900" indent="-342900">
              <a:lnSpc>
                <a:spcPct val="107000"/>
              </a:lnSpc>
              <a:buFont typeface="Calibri" panose="020F0502020204030204" pitchFamily="34" charset="0"/>
              <a:buChar char="-"/>
            </a:pPr>
            <a:r>
              <a:rPr lang="en-US" sz="2400" dirty="0">
                <a:latin typeface="Calibri"/>
                <a:ea typeface="Calibri" panose="020F0502020204030204" pitchFamily="34" charset="0"/>
                <a:cs typeface="Times New Roman"/>
              </a:rPr>
              <a:t>January 15</a:t>
            </a:r>
            <a:r>
              <a:rPr lang="en-US" sz="2400" baseline="30000" dirty="0">
                <a:latin typeface="Calibri"/>
                <a:ea typeface="Calibri" panose="020F0502020204030204" pitchFamily="34" charset="0"/>
                <a:cs typeface="Times New Roman"/>
              </a:rPr>
              <a:t>th</a:t>
            </a:r>
            <a:r>
              <a:rPr lang="en-US" sz="2400" dirty="0">
                <a:latin typeface="Calibri"/>
                <a:ea typeface="Calibri" panose="020F0502020204030204" pitchFamily="34" charset="0"/>
                <a:cs typeface="Times New Roman"/>
              </a:rPr>
              <a:t> P1 (Estimate 1)</a:t>
            </a:r>
          </a:p>
          <a:p>
            <a:pPr marL="342900" indent="-342900">
              <a:lnSpc>
                <a:spcPct val="107000"/>
              </a:lnSpc>
              <a:buFont typeface="Calibri" panose="020F0502020204030204" pitchFamily="34" charset="0"/>
              <a:buChar char="-"/>
            </a:pPr>
            <a:r>
              <a:rPr lang="en-US" sz="2400" dirty="0">
                <a:latin typeface="Calibri"/>
                <a:ea typeface="Calibri" panose="020F0502020204030204" pitchFamily="34" charset="0"/>
                <a:cs typeface="Times New Roman"/>
              </a:rPr>
              <a:t>April 15</a:t>
            </a:r>
            <a:r>
              <a:rPr lang="en-US" sz="2400" baseline="30000" dirty="0">
                <a:latin typeface="Calibri"/>
                <a:ea typeface="Calibri" panose="020F0502020204030204" pitchFamily="34" charset="0"/>
                <a:cs typeface="Times New Roman"/>
              </a:rPr>
              <a:t>th</a:t>
            </a:r>
            <a:r>
              <a:rPr lang="en-US" sz="2400" dirty="0">
                <a:latin typeface="Calibri"/>
                <a:ea typeface="Calibri" panose="020F0502020204030204" pitchFamily="34" charset="0"/>
                <a:cs typeface="Times New Roman"/>
              </a:rPr>
              <a:t> P2 (Estimate 2)</a:t>
            </a:r>
          </a:p>
          <a:p>
            <a:pPr marL="342900" indent="-342900">
              <a:lnSpc>
                <a:spcPct val="107000"/>
              </a:lnSpc>
              <a:buFont typeface="Calibri" panose="020F0502020204030204" pitchFamily="34" charset="0"/>
              <a:buChar char="-"/>
            </a:pPr>
            <a:r>
              <a:rPr lang="en-US" sz="2400" dirty="0">
                <a:latin typeface="Calibri"/>
                <a:ea typeface="Calibri" panose="020F0502020204030204" pitchFamily="34" charset="0"/>
                <a:cs typeface="Times New Roman"/>
              </a:rPr>
              <a:t>September 15</a:t>
            </a:r>
            <a:r>
              <a:rPr lang="en-US" sz="2400" baseline="30000" dirty="0">
                <a:latin typeface="Calibri"/>
                <a:ea typeface="Calibri" panose="020F0502020204030204" pitchFamily="34" charset="0"/>
                <a:cs typeface="Times New Roman"/>
              </a:rPr>
              <a:t>th</a:t>
            </a:r>
            <a:r>
              <a:rPr lang="en-US" sz="2400" dirty="0">
                <a:latin typeface="Calibri"/>
                <a:ea typeface="Calibri" panose="020F0502020204030204" pitchFamily="34" charset="0"/>
                <a:cs typeface="Times New Roman"/>
              </a:rPr>
              <a:t> </a:t>
            </a:r>
            <a:r>
              <a:rPr lang="en-US" sz="2400" dirty="0" err="1">
                <a:latin typeface="Calibri"/>
                <a:ea typeface="Calibri" panose="020F0502020204030204" pitchFamily="34" charset="0"/>
                <a:cs typeface="Times New Roman"/>
              </a:rPr>
              <a:t>Recal</a:t>
            </a:r>
            <a:r>
              <a:rPr lang="en-US" sz="2400" dirty="0">
                <a:latin typeface="Calibri"/>
                <a:ea typeface="Calibri" panose="020F0502020204030204" pitchFamily="34" charset="0"/>
                <a:cs typeface="Times New Roman"/>
              </a:rPr>
              <a:t> (Final Report for the year)</a:t>
            </a:r>
          </a:p>
          <a:p>
            <a:pPr marL="342900" indent="-342900">
              <a:lnSpc>
                <a:spcPct val="107000"/>
              </a:lnSpc>
              <a:buFont typeface="Calibri" panose="020F050202020403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65C608A-5A72-0B72-88CB-38C70D5AB672}"/>
              </a:ext>
            </a:extLst>
          </p:cNvPr>
          <p:cNvPicPr>
            <a:picLocks noChangeAspect="1"/>
          </p:cNvPicPr>
          <p:nvPr/>
        </p:nvPicPr>
        <p:blipFill rotWithShape="1">
          <a:blip r:embed="rId2"/>
          <a:srcRect r="21741"/>
          <a:stretch/>
        </p:blipFill>
        <p:spPr>
          <a:xfrm>
            <a:off x="1801246" y="2975790"/>
            <a:ext cx="8589508" cy="3067402"/>
          </a:xfrm>
          <a:prstGeom prst="rect">
            <a:avLst/>
          </a:prstGeom>
        </p:spPr>
      </p:pic>
    </p:spTree>
    <p:extLst>
      <p:ext uri="{BB962C8B-B14F-4D97-AF65-F5344CB8AC3E}">
        <p14:creationId xmlns:p14="http://schemas.microsoft.com/office/powerpoint/2010/main" val="642188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sp>
        <p:nvSpPr>
          <p:cNvPr id="3" name="Rectangle 2"/>
          <p:cNvSpPr/>
          <p:nvPr/>
        </p:nvSpPr>
        <p:spPr>
          <a:xfrm>
            <a:off x="953192" y="2755084"/>
            <a:ext cx="3860324" cy="2153282"/>
          </a:xfrm>
          <a:prstGeom prst="rect">
            <a:avLst/>
          </a:prstGeom>
        </p:spPr>
        <p:txBody>
          <a:bodyPr wrap="square" lIns="91440" tIns="45720" rIns="91440" bIns="45720" anchor="t">
            <a:spAutoFit/>
          </a:bodyPr>
          <a:lstStyle/>
          <a:p>
            <a:pPr algn="ctr">
              <a:lnSpc>
                <a:spcPct val="107000"/>
              </a:lnSpc>
              <a:spcAft>
                <a:spcPts val="800"/>
              </a:spcAft>
            </a:pPr>
            <a:r>
              <a:rPr lang="en-US" sz="2400" dirty="0">
                <a:latin typeface="Calibri"/>
                <a:ea typeface="Calibri" panose="020F0502020204030204" pitchFamily="34" charset="0"/>
                <a:cs typeface="Times New Roman"/>
              </a:rPr>
              <a:t>Data for the report is retrieved from the Financial &amp; Supply Chain Management System (FCSM) in PeopleSoft.</a:t>
            </a:r>
          </a:p>
          <a:p>
            <a:pPr marL="342900" indent="-342900">
              <a:lnSpc>
                <a:spcPct val="107000"/>
              </a:lnSpc>
              <a:buFont typeface="Calibri" panose="020F050202020403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86243CE-3DF9-1130-79E7-C8F1618E3BA9}"/>
              </a:ext>
            </a:extLst>
          </p:cNvPr>
          <p:cNvPicPr>
            <a:picLocks noChangeAspect="1"/>
          </p:cNvPicPr>
          <p:nvPr/>
        </p:nvPicPr>
        <p:blipFill>
          <a:blip r:embed="rId2"/>
          <a:stretch>
            <a:fillRect/>
          </a:stretch>
        </p:blipFill>
        <p:spPr>
          <a:xfrm>
            <a:off x="4927766" y="1610346"/>
            <a:ext cx="6311042" cy="4442759"/>
          </a:xfrm>
          <a:prstGeom prst="rect">
            <a:avLst/>
          </a:prstGeom>
        </p:spPr>
      </p:pic>
    </p:spTree>
    <p:extLst>
      <p:ext uri="{BB962C8B-B14F-4D97-AF65-F5344CB8AC3E}">
        <p14:creationId xmlns:p14="http://schemas.microsoft.com/office/powerpoint/2010/main" val="4010713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sp>
        <p:nvSpPr>
          <p:cNvPr id="3" name="Rectangle 2"/>
          <p:cNvSpPr/>
          <p:nvPr/>
        </p:nvSpPr>
        <p:spPr>
          <a:xfrm>
            <a:off x="587432" y="2875729"/>
            <a:ext cx="2854037" cy="1260345"/>
          </a:xfrm>
          <a:prstGeom prst="rect">
            <a:avLst/>
          </a:prstGeom>
        </p:spPr>
        <p:txBody>
          <a:bodyPr wrap="square" lIns="91440" tIns="45720" rIns="91440" bIns="45720" anchor="t">
            <a:spAutoFit/>
          </a:bodyPr>
          <a:lstStyle/>
          <a:p>
            <a:pPr algn="ctr">
              <a:lnSpc>
                <a:spcPct val="107000"/>
              </a:lnSpc>
              <a:spcAft>
                <a:spcPts val="800"/>
              </a:spcAft>
            </a:pPr>
            <a:r>
              <a:rPr lang="en-US" sz="2400" dirty="0">
                <a:latin typeface="Calibri"/>
                <a:ea typeface="Calibri" panose="020F0502020204030204" pitchFamily="34" charset="0"/>
                <a:cs typeface="Times New Roman"/>
              </a:rPr>
              <a:t>The Trial Balance Report is ran to retrieve the data.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BE87C3B-49BF-50BF-6BE7-005FC23BD1E0}"/>
              </a:ext>
            </a:extLst>
          </p:cNvPr>
          <p:cNvPicPr>
            <a:picLocks noChangeAspect="1"/>
          </p:cNvPicPr>
          <p:nvPr/>
        </p:nvPicPr>
        <p:blipFill>
          <a:blip r:embed="rId2"/>
          <a:stretch>
            <a:fillRect/>
          </a:stretch>
        </p:blipFill>
        <p:spPr>
          <a:xfrm>
            <a:off x="3506109" y="994402"/>
            <a:ext cx="8098459" cy="5022999"/>
          </a:xfrm>
          <a:prstGeom prst="rect">
            <a:avLst/>
          </a:prstGeom>
        </p:spPr>
      </p:pic>
      <p:sp>
        <p:nvSpPr>
          <p:cNvPr id="7" name="TextBox 6">
            <a:extLst>
              <a:ext uri="{FF2B5EF4-FFF2-40B4-BE49-F238E27FC236}">
                <a16:creationId xmlns:a16="http://schemas.microsoft.com/office/drawing/2014/main" id="{7B8BA531-9210-720F-788B-A2404D8B133B}"/>
              </a:ext>
            </a:extLst>
          </p:cNvPr>
          <p:cNvSpPr txBox="1"/>
          <p:nvPr/>
        </p:nvSpPr>
        <p:spPr>
          <a:xfrm>
            <a:off x="8191500" y="5324475"/>
            <a:ext cx="3600450" cy="230832"/>
          </a:xfrm>
          <a:prstGeom prst="rect">
            <a:avLst/>
          </a:prstGeom>
          <a:noFill/>
        </p:spPr>
        <p:txBody>
          <a:bodyPr wrap="square" rtlCol="0">
            <a:spAutoFit/>
          </a:bodyPr>
          <a:lstStyle/>
          <a:p>
            <a:r>
              <a:rPr lang="en-US" sz="900" dirty="0"/>
              <a:t>8874	                8874</a:t>
            </a:r>
          </a:p>
        </p:txBody>
      </p:sp>
    </p:spTree>
    <p:extLst>
      <p:ext uri="{BB962C8B-B14F-4D97-AF65-F5344CB8AC3E}">
        <p14:creationId xmlns:p14="http://schemas.microsoft.com/office/powerpoint/2010/main" val="208807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sp>
        <p:nvSpPr>
          <p:cNvPr id="3" name="Rectangle 2"/>
          <p:cNvSpPr/>
          <p:nvPr/>
        </p:nvSpPr>
        <p:spPr>
          <a:xfrm>
            <a:off x="707897" y="1177262"/>
            <a:ext cx="10847410" cy="470000"/>
          </a:xfrm>
          <a:prstGeom prst="rect">
            <a:avLst/>
          </a:prstGeom>
        </p:spPr>
        <p:txBody>
          <a:bodyPr wrap="square" lIns="91440" tIns="45720" rIns="91440" bIns="45720" anchor="t">
            <a:spAutoFit/>
          </a:bodyPr>
          <a:lstStyle/>
          <a:p>
            <a:pPr>
              <a:lnSpc>
                <a:spcPct val="107000"/>
              </a:lnSpc>
              <a:spcAft>
                <a:spcPts val="800"/>
              </a:spcAft>
            </a:pPr>
            <a:r>
              <a:rPr lang="en-US" sz="2400" dirty="0">
                <a:latin typeface="Calibri"/>
                <a:ea typeface="Calibri" panose="020F0502020204030204" pitchFamily="34" charset="0"/>
                <a:cs typeface="Times New Roman"/>
              </a:rPr>
              <a:t>There are three “Periods” to be ran based on the time of year the report is generated.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1">
            <a:extLst>
              <a:ext uri="{FF2B5EF4-FFF2-40B4-BE49-F238E27FC236}">
                <a16:creationId xmlns:a16="http://schemas.microsoft.com/office/drawing/2014/main" id="{6EB2BFFB-AB53-9C4B-79A8-EF6F88574D4A}"/>
              </a:ext>
            </a:extLst>
          </p:cNvPr>
          <p:cNvGraphicFramePr>
            <a:graphicFrameLocks noGrp="1"/>
          </p:cNvGraphicFramePr>
          <p:nvPr/>
        </p:nvGraphicFramePr>
        <p:xfrm>
          <a:off x="8077510" y="3583578"/>
          <a:ext cx="3389744" cy="1483360"/>
        </p:xfrm>
        <a:graphic>
          <a:graphicData uri="http://schemas.openxmlformats.org/drawingml/2006/table">
            <a:tbl>
              <a:tblPr firstRow="1" bandRow="1">
                <a:tableStyleId>{5C22544A-7EE6-4342-B048-85BDC9FD1C3A}</a:tableStyleId>
              </a:tblPr>
              <a:tblGrid>
                <a:gridCol w="2014757">
                  <a:extLst>
                    <a:ext uri="{9D8B030D-6E8A-4147-A177-3AD203B41FA5}">
                      <a16:colId xmlns:a16="http://schemas.microsoft.com/office/drawing/2014/main" val="2473973469"/>
                    </a:ext>
                  </a:extLst>
                </a:gridCol>
                <a:gridCol w="1374987">
                  <a:extLst>
                    <a:ext uri="{9D8B030D-6E8A-4147-A177-3AD203B41FA5}">
                      <a16:colId xmlns:a16="http://schemas.microsoft.com/office/drawing/2014/main" val="70598673"/>
                    </a:ext>
                  </a:extLst>
                </a:gridCol>
              </a:tblGrid>
              <a:tr h="370840">
                <a:tc>
                  <a:txBody>
                    <a:bodyPr/>
                    <a:lstStyle/>
                    <a:p>
                      <a:r>
                        <a:rPr lang="en-US" dirty="0"/>
                        <a:t>DUE DATES</a:t>
                      </a:r>
                    </a:p>
                  </a:txBody>
                  <a:tcPr/>
                </a:tc>
                <a:tc>
                  <a:txBody>
                    <a:bodyPr/>
                    <a:lstStyle/>
                    <a:p>
                      <a:r>
                        <a:rPr lang="en-US" dirty="0"/>
                        <a:t>PERIOD</a:t>
                      </a:r>
                    </a:p>
                  </a:txBody>
                  <a:tcPr/>
                </a:tc>
                <a:extLst>
                  <a:ext uri="{0D108BD9-81ED-4DB2-BD59-A6C34878D82A}">
                    <a16:rowId xmlns:a16="http://schemas.microsoft.com/office/drawing/2014/main" val="1708410876"/>
                  </a:ext>
                </a:extLst>
              </a:tr>
              <a:tr h="370840">
                <a:tc>
                  <a:txBody>
                    <a:bodyPr/>
                    <a:lstStyle/>
                    <a:p>
                      <a:r>
                        <a:rPr lang="en-US" dirty="0"/>
                        <a:t>January 15</a:t>
                      </a:r>
                      <a:r>
                        <a:rPr lang="en-US" baseline="30000" dirty="0"/>
                        <a:t>th</a:t>
                      </a:r>
                      <a:endParaRPr lang="en-US" dirty="0"/>
                    </a:p>
                  </a:txBody>
                  <a:tcPr/>
                </a:tc>
                <a:tc>
                  <a:txBody>
                    <a:bodyPr/>
                    <a:lstStyle/>
                    <a:p>
                      <a:r>
                        <a:rPr lang="en-US" dirty="0"/>
                        <a:t>6</a:t>
                      </a:r>
                    </a:p>
                  </a:txBody>
                  <a:tcPr/>
                </a:tc>
                <a:extLst>
                  <a:ext uri="{0D108BD9-81ED-4DB2-BD59-A6C34878D82A}">
                    <a16:rowId xmlns:a16="http://schemas.microsoft.com/office/drawing/2014/main" val="677045778"/>
                  </a:ext>
                </a:extLst>
              </a:tr>
              <a:tr h="370840">
                <a:tc>
                  <a:txBody>
                    <a:bodyPr/>
                    <a:lstStyle/>
                    <a:p>
                      <a:r>
                        <a:rPr lang="en-US" dirty="0"/>
                        <a:t>April 15</a:t>
                      </a:r>
                      <a:r>
                        <a:rPr lang="en-US" baseline="30000" dirty="0"/>
                        <a:t>th</a:t>
                      </a:r>
                      <a:endParaRPr lang="en-US" dirty="0"/>
                    </a:p>
                  </a:txBody>
                  <a:tcPr/>
                </a:tc>
                <a:tc>
                  <a:txBody>
                    <a:bodyPr/>
                    <a:lstStyle/>
                    <a:p>
                      <a:r>
                        <a:rPr lang="en-US" dirty="0"/>
                        <a:t>9</a:t>
                      </a:r>
                    </a:p>
                  </a:txBody>
                  <a:tcPr/>
                </a:tc>
                <a:extLst>
                  <a:ext uri="{0D108BD9-81ED-4DB2-BD59-A6C34878D82A}">
                    <a16:rowId xmlns:a16="http://schemas.microsoft.com/office/drawing/2014/main" val="749565982"/>
                  </a:ext>
                </a:extLst>
              </a:tr>
              <a:tr h="370840">
                <a:tc>
                  <a:txBody>
                    <a:bodyPr/>
                    <a:lstStyle/>
                    <a:p>
                      <a:r>
                        <a:rPr lang="en-US" dirty="0"/>
                        <a:t>September 15</a:t>
                      </a:r>
                      <a:r>
                        <a:rPr lang="en-US" baseline="30000" dirty="0"/>
                        <a:t>th</a:t>
                      </a:r>
                      <a:r>
                        <a:rPr lang="en-US" dirty="0"/>
                        <a:t> </a:t>
                      </a:r>
                    </a:p>
                  </a:txBody>
                  <a:tcPr/>
                </a:tc>
                <a:tc>
                  <a:txBody>
                    <a:bodyPr/>
                    <a:lstStyle/>
                    <a:p>
                      <a:r>
                        <a:rPr lang="en-US" dirty="0"/>
                        <a:t>12</a:t>
                      </a:r>
                    </a:p>
                  </a:txBody>
                  <a:tcPr/>
                </a:tc>
                <a:extLst>
                  <a:ext uri="{0D108BD9-81ED-4DB2-BD59-A6C34878D82A}">
                    <a16:rowId xmlns:a16="http://schemas.microsoft.com/office/drawing/2014/main" val="2444871861"/>
                  </a:ext>
                </a:extLst>
              </a:tr>
            </a:tbl>
          </a:graphicData>
        </a:graphic>
      </p:graphicFrame>
      <p:grpSp>
        <p:nvGrpSpPr>
          <p:cNvPr id="14" name="Group 13">
            <a:extLst>
              <a:ext uri="{FF2B5EF4-FFF2-40B4-BE49-F238E27FC236}">
                <a16:creationId xmlns:a16="http://schemas.microsoft.com/office/drawing/2014/main" id="{872C3C89-D391-7B9B-223B-9E66C28849DD}"/>
              </a:ext>
            </a:extLst>
          </p:cNvPr>
          <p:cNvGrpSpPr/>
          <p:nvPr/>
        </p:nvGrpSpPr>
        <p:grpSpPr>
          <a:xfrm>
            <a:off x="533152" y="2163685"/>
            <a:ext cx="7025887" cy="3390448"/>
            <a:chOff x="533152" y="2163685"/>
            <a:chExt cx="7025887" cy="3390448"/>
          </a:xfrm>
        </p:grpSpPr>
        <p:pic>
          <p:nvPicPr>
            <p:cNvPr id="8" name="Picture 7">
              <a:extLst>
                <a:ext uri="{FF2B5EF4-FFF2-40B4-BE49-F238E27FC236}">
                  <a16:creationId xmlns:a16="http://schemas.microsoft.com/office/drawing/2014/main" id="{3DE0FFFF-61D8-190C-D091-362BCD37D022}"/>
                </a:ext>
              </a:extLst>
            </p:cNvPr>
            <p:cNvPicPr>
              <a:picLocks noChangeAspect="1"/>
            </p:cNvPicPr>
            <p:nvPr/>
          </p:nvPicPr>
          <p:blipFill>
            <a:blip r:embed="rId3"/>
            <a:stretch>
              <a:fillRect/>
            </a:stretch>
          </p:blipFill>
          <p:spPr>
            <a:xfrm>
              <a:off x="533152" y="2163685"/>
              <a:ext cx="7025887" cy="3390448"/>
            </a:xfrm>
            <a:prstGeom prst="rect">
              <a:avLst/>
            </a:prstGeom>
          </p:spPr>
        </p:pic>
        <p:sp>
          <p:nvSpPr>
            <p:cNvPr id="12" name="Rectangle 11">
              <a:extLst>
                <a:ext uri="{FF2B5EF4-FFF2-40B4-BE49-F238E27FC236}">
                  <a16:creationId xmlns:a16="http://schemas.microsoft.com/office/drawing/2014/main" id="{FFD67BC8-1F52-66FF-B1BD-32146BE244DF}"/>
                </a:ext>
              </a:extLst>
            </p:cNvPr>
            <p:cNvSpPr/>
            <p:nvPr/>
          </p:nvSpPr>
          <p:spPr>
            <a:xfrm>
              <a:off x="5439450" y="3991411"/>
              <a:ext cx="1725628" cy="4377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040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sp>
        <p:nvSpPr>
          <p:cNvPr id="3" name="Rectangle 2"/>
          <p:cNvSpPr/>
          <p:nvPr/>
        </p:nvSpPr>
        <p:spPr>
          <a:xfrm>
            <a:off x="475196" y="1228695"/>
            <a:ext cx="11235973" cy="865173"/>
          </a:xfrm>
          <a:prstGeom prst="rect">
            <a:avLst/>
          </a:prstGeom>
        </p:spPr>
        <p:txBody>
          <a:bodyPr wrap="square" lIns="91440" tIns="45720" rIns="91440" bIns="45720" anchor="t">
            <a:spAutoFit/>
          </a:bodyPr>
          <a:lstStyle/>
          <a:p>
            <a:pPr algn="ctr">
              <a:lnSpc>
                <a:spcPct val="107000"/>
              </a:lnSpc>
              <a:spcAft>
                <a:spcPts val="800"/>
              </a:spcAft>
            </a:pPr>
            <a:r>
              <a:rPr lang="en-US" sz="2400" dirty="0">
                <a:latin typeface="Calibri"/>
                <a:ea typeface="Calibri" panose="020F0502020204030204" pitchFamily="34" charset="0"/>
                <a:cs typeface="Times New Roman"/>
              </a:rPr>
              <a:t>The Trial Balance Report is ran showing only Object Code #8874 which will show the charge fields and descriptions for the fiscal year.</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CB3AACA-D84B-1004-90A4-754EC5DF3E3A}"/>
              </a:ext>
            </a:extLst>
          </p:cNvPr>
          <p:cNvSpPr txBox="1"/>
          <p:nvPr/>
        </p:nvSpPr>
        <p:spPr>
          <a:xfrm>
            <a:off x="7067550" y="4924425"/>
            <a:ext cx="3600450" cy="261610"/>
          </a:xfrm>
          <a:prstGeom prst="rect">
            <a:avLst/>
          </a:prstGeom>
          <a:noFill/>
        </p:spPr>
        <p:txBody>
          <a:bodyPr wrap="square" rtlCol="0">
            <a:spAutoFit/>
          </a:bodyPr>
          <a:lstStyle/>
          <a:p>
            <a:r>
              <a:rPr lang="en-US" sz="1100" dirty="0"/>
              <a:t>8874		     8874</a:t>
            </a:r>
          </a:p>
        </p:txBody>
      </p:sp>
      <p:grpSp>
        <p:nvGrpSpPr>
          <p:cNvPr id="7" name="Group 6">
            <a:extLst>
              <a:ext uri="{FF2B5EF4-FFF2-40B4-BE49-F238E27FC236}">
                <a16:creationId xmlns:a16="http://schemas.microsoft.com/office/drawing/2014/main" id="{174A2EB1-FCBA-9690-A333-1AA92093459B}"/>
              </a:ext>
            </a:extLst>
          </p:cNvPr>
          <p:cNvGrpSpPr/>
          <p:nvPr/>
        </p:nvGrpSpPr>
        <p:grpSpPr>
          <a:xfrm>
            <a:off x="433710" y="2349049"/>
            <a:ext cx="11324579" cy="3360634"/>
            <a:chOff x="433710" y="2349049"/>
            <a:chExt cx="11324579" cy="3360634"/>
          </a:xfrm>
        </p:grpSpPr>
        <p:pic>
          <p:nvPicPr>
            <p:cNvPr id="6" name="Picture 5">
              <a:extLst>
                <a:ext uri="{FF2B5EF4-FFF2-40B4-BE49-F238E27FC236}">
                  <a16:creationId xmlns:a16="http://schemas.microsoft.com/office/drawing/2014/main" id="{66F721D8-7423-1F6B-3A62-4F8FD7524E94}"/>
                </a:ext>
              </a:extLst>
            </p:cNvPr>
            <p:cNvPicPr>
              <a:picLocks noChangeAspect="1"/>
            </p:cNvPicPr>
            <p:nvPr/>
          </p:nvPicPr>
          <p:blipFill rotWithShape="1">
            <a:blip r:embed="rId2"/>
            <a:srcRect t="35107" b="31394"/>
            <a:stretch/>
          </p:blipFill>
          <p:spPr>
            <a:xfrm>
              <a:off x="433710" y="2349049"/>
              <a:ext cx="11324579" cy="3360634"/>
            </a:xfrm>
            <a:prstGeom prst="rect">
              <a:avLst/>
            </a:prstGeom>
          </p:spPr>
        </p:pic>
        <p:sp>
          <p:nvSpPr>
            <p:cNvPr id="5" name="Rectangle 4">
              <a:extLst>
                <a:ext uri="{FF2B5EF4-FFF2-40B4-BE49-F238E27FC236}">
                  <a16:creationId xmlns:a16="http://schemas.microsoft.com/office/drawing/2014/main" id="{A3908F07-3ED6-12C4-3345-AE54A44DB3F3}"/>
                </a:ext>
              </a:extLst>
            </p:cNvPr>
            <p:cNvSpPr/>
            <p:nvPr/>
          </p:nvSpPr>
          <p:spPr>
            <a:xfrm>
              <a:off x="661185" y="4804035"/>
              <a:ext cx="11049983" cy="5023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A3982943-259B-6534-7954-7187D1CAE6D5}"/>
              </a:ext>
            </a:extLst>
          </p:cNvPr>
          <p:cNvSpPr txBox="1"/>
          <p:nvPr/>
        </p:nvSpPr>
        <p:spPr>
          <a:xfrm>
            <a:off x="7067550" y="4924425"/>
            <a:ext cx="3600450" cy="261610"/>
          </a:xfrm>
          <a:prstGeom prst="rect">
            <a:avLst/>
          </a:prstGeom>
          <a:noFill/>
        </p:spPr>
        <p:txBody>
          <a:bodyPr wrap="square" rtlCol="0">
            <a:spAutoFit/>
          </a:bodyPr>
          <a:lstStyle/>
          <a:p>
            <a:r>
              <a:rPr lang="en-US" sz="1100" dirty="0"/>
              <a:t>8874		     8874</a:t>
            </a:r>
          </a:p>
        </p:txBody>
      </p:sp>
    </p:spTree>
    <p:extLst>
      <p:ext uri="{BB962C8B-B14F-4D97-AF65-F5344CB8AC3E}">
        <p14:creationId xmlns:p14="http://schemas.microsoft.com/office/powerpoint/2010/main" val="2548140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sp>
        <p:nvSpPr>
          <p:cNvPr id="3" name="Rectangle 2"/>
          <p:cNvSpPr/>
          <p:nvPr/>
        </p:nvSpPr>
        <p:spPr>
          <a:xfrm>
            <a:off x="475196" y="1228695"/>
            <a:ext cx="11235973" cy="470000"/>
          </a:xfrm>
          <a:prstGeom prst="rect">
            <a:avLst/>
          </a:prstGeom>
        </p:spPr>
        <p:txBody>
          <a:bodyPr wrap="square" lIns="91440" tIns="45720" rIns="91440" bIns="45720" anchor="t">
            <a:spAutoFit/>
          </a:bodyPr>
          <a:lstStyle/>
          <a:p>
            <a:pPr algn="ctr">
              <a:lnSpc>
                <a:spcPct val="107000"/>
              </a:lnSpc>
              <a:spcAft>
                <a:spcPts val="800"/>
              </a:spcAft>
            </a:pPr>
            <a:r>
              <a:rPr lang="en-US" sz="2400" dirty="0">
                <a:latin typeface="Calibri"/>
                <a:ea typeface="Calibri" panose="020F0502020204030204" pitchFamily="34" charset="0"/>
                <a:cs typeface="Times New Roman"/>
              </a:rPr>
              <a:t>The data us downloaded into an excel spreadsheet.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22FEB751-BD8E-B756-7B71-D914B323C88A}"/>
              </a:ext>
            </a:extLst>
          </p:cNvPr>
          <p:cNvPicPr>
            <a:picLocks noChangeAspect="1"/>
          </p:cNvPicPr>
          <p:nvPr/>
        </p:nvPicPr>
        <p:blipFill>
          <a:blip r:embed="rId2"/>
          <a:stretch>
            <a:fillRect/>
          </a:stretch>
        </p:blipFill>
        <p:spPr>
          <a:xfrm>
            <a:off x="237597" y="2063528"/>
            <a:ext cx="11711169" cy="1550689"/>
          </a:xfrm>
          <a:prstGeom prst="rect">
            <a:avLst/>
          </a:prstGeom>
        </p:spPr>
      </p:pic>
      <p:pic>
        <p:nvPicPr>
          <p:cNvPr id="13" name="Picture 12">
            <a:extLst>
              <a:ext uri="{FF2B5EF4-FFF2-40B4-BE49-F238E27FC236}">
                <a16:creationId xmlns:a16="http://schemas.microsoft.com/office/drawing/2014/main" id="{357949B9-C881-102A-CC52-838AF5A687EA}"/>
              </a:ext>
            </a:extLst>
          </p:cNvPr>
          <p:cNvPicPr>
            <a:picLocks noChangeAspect="1"/>
          </p:cNvPicPr>
          <p:nvPr/>
        </p:nvPicPr>
        <p:blipFill>
          <a:blip r:embed="rId3"/>
          <a:stretch>
            <a:fillRect/>
          </a:stretch>
        </p:blipFill>
        <p:spPr>
          <a:xfrm>
            <a:off x="2644649" y="3739084"/>
            <a:ext cx="6897063" cy="2172003"/>
          </a:xfrm>
          <a:prstGeom prst="rect">
            <a:avLst/>
          </a:prstGeom>
        </p:spPr>
      </p:pic>
    </p:spTree>
    <p:extLst>
      <p:ext uri="{BB962C8B-B14F-4D97-AF65-F5344CB8AC3E}">
        <p14:creationId xmlns:p14="http://schemas.microsoft.com/office/powerpoint/2010/main" val="44750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sp>
        <p:nvSpPr>
          <p:cNvPr id="3" name="Rectangle 2"/>
          <p:cNvSpPr/>
          <p:nvPr/>
        </p:nvSpPr>
        <p:spPr>
          <a:xfrm>
            <a:off x="714801" y="1546777"/>
            <a:ext cx="4961260" cy="2445862"/>
          </a:xfrm>
          <a:prstGeom prst="rect">
            <a:avLst/>
          </a:prstGeom>
        </p:spPr>
        <p:txBody>
          <a:bodyPr wrap="square" lIns="91440" tIns="45720" rIns="91440" bIns="45720" anchor="t">
            <a:spAutoFit/>
          </a:bodyPr>
          <a:lstStyle/>
          <a:p>
            <a:pPr algn="ctr">
              <a:lnSpc>
                <a:spcPct val="107000"/>
              </a:lnSpc>
              <a:spcAft>
                <a:spcPts val="800"/>
              </a:spcAft>
            </a:pPr>
            <a:r>
              <a:rPr lang="en-US" sz="2400" dirty="0">
                <a:latin typeface="Calibri"/>
                <a:ea typeface="Calibri" panose="020F0502020204030204" pitchFamily="34" charset="0"/>
                <a:cs typeface="Times New Roman"/>
              </a:rPr>
              <a:t>After the data is retrieved from PeopleSoft, Student Finance logs into the California Community Colleges Reporting Portal to enter PCCD’s fiscal and budgetary data to the Chancellor’s Office.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2990F80-7E6F-9A27-2AF0-EE6B0A082F4B}"/>
              </a:ext>
            </a:extLst>
          </p:cNvPr>
          <p:cNvPicPr>
            <a:picLocks noChangeAspect="1"/>
          </p:cNvPicPr>
          <p:nvPr/>
        </p:nvPicPr>
        <p:blipFill rotWithShape="1">
          <a:blip r:embed="rId3"/>
          <a:srcRect r="19090"/>
          <a:stretch/>
        </p:blipFill>
        <p:spPr>
          <a:xfrm>
            <a:off x="5676061" y="1117049"/>
            <a:ext cx="5595997" cy="3305318"/>
          </a:xfrm>
          <a:prstGeom prst="rect">
            <a:avLst/>
          </a:prstGeom>
        </p:spPr>
      </p:pic>
      <p:pic>
        <p:nvPicPr>
          <p:cNvPr id="15" name="Picture 14">
            <a:extLst>
              <a:ext uri="{FF2B5EF4-FFF2-40B4-BE49-F238E27FC236}">
                <a16:creationId xmlns:a16="http://schemas.microsoft.com/office/drawing/2014/main" id="{3C7492F7-DF30-3C2A-534D-7B12E405B2D3}"/>
              </a:ext>
            </a:extLst>
          </p:cNvPr>
          <p:cNvPicPr>
            <a:picLocks noChangeAspect="1"/>
          </p:cNvPicPr>
          <p:nvPr/>
        </p:nvPicPr>
        <p:blipFill rotWithShape="1">
          <a:blip r:embed="rId4"/>
          <a:srcRect l="31501" t="34636" r="31954" b="36689"/>
          <a:stretch/>
        </p:blipFill>
        <p:spPr>
          <a:xfrm>
            <a:off x="6246248" y="4409402"/>
            <a:ext cx="4455622" cy="1331549"/>
          </a:xfrm>
          <a:prstGeom prst="rect">
            <a:avLst/>
          </a:prstGeom>
        </p:spPr>
      </p:pic>
    </p:spTree>
    <p:extLst>
      <p:ext uri="{BB962C8B-B14F-4D97-AF65-F5344CB8AC3E}">
        <p14:creationId xmlns:p14="http://schemas.microsoft.com/office/powerpoint/2010/main" val="944667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pic>
        <p:nvPicPr>
          <p:cNvPr id="8" name="Picture 7">
            <a:extLst>
              <a:ext uri="{FF2B5EF4-FFF2-40B4-BE49-F238E27FC236}">
                <a16:creationId xmlns:a16="http://schemas.microsoft.com/office/drawing/2014/main" id="{E2A9E4A0-CCB2-FA33-CF17-307D04B15862}"/>
              </a:ext>
            </a:extLst>
          </p:cNvPr>
          <p:cNvPicPr>
            <a:picLocks noChangeAspect="1"/>
          </p:cNvPicPr>
          <p:nvPr/>
        </p:nvPicPr>
        <p:blipFill>
          <a:blip r:embed="rId3"/>
          <a:stretch>
            <a:fillRect/>
          </a:stretch>
        </p:blipFill>
        <p:spPr>
          <a:xfrm>
            <a:off x="3671514" y="852659"/>
            <a:ext cx="4843337" cy="5202850"/>
          </a:xfrm>
          <a:prstGeom prst="rect">
            <a:avLst/>
          </a:prstGeom>
        </p:spPr>
      </p:pic>
    </p:spTree>
    <p:extLst>
      <p:ext uri="{BB962C8B-B14F-4D97-AF65-F5344CB8AC3E}">
        <p14:creationId xmlns:p14="http://schemas.microsoft.com/office/powerpoint/2010/main" val="181076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862442" y="135442"/>
            <a:ext cx="10758058" cy="1173345"/>
          </a:xfrm>
        </p:spPr>
        <p:txBody>
          <a:bodyPr>
            <a:normAutofit/>
          </a:bodyPr>
          <a:lstStyle/>
          <a:p>
            <a:pPr algn="ctr"/>
            <a:r>
              <a:rPr lang="en-US" sz="4400" dirty="0"/>
              <a:t>Training Resources</a:t>
            </a: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334125"/>
            <a:ext cx="10911254" cy="248405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sz="2500" kern="1200" dirty="0">
              <a:latin typeface="+mj-lt"/>
              <a:ea typeface="+mj-ea"/>
              <a:cs typeface="+mj-cs"/>
            </a:endParaRPr>
          </a:p>
          <a:p>
            <a:pPr>
              <a:lnSpc>
                <a:spcPct val="90000"/>
              </a:lnSpc>
              <a:spcBef>
                <a:spcPct val="0"/>
              </a:spcBef>
              <a:spcAft>
                <a:spcPts val="600"/>
              </a:spcAft>
            </a:pPr>
            <a:endParaRPr lang="en-US" sz="2500" kern="1200" dirty="0">
              <a:latin typeface="+mj-lt"/>
              <a:ea typeface="+mj-ea"/>
              <a:cs typeface="+mj-cs"/>
            </a:endParaRPr>
          </a:p>
          <a:p>
            <a:pPr marL="342900" indent="-342900">
              <a:lnSpc>
                <a:spcPct val="90000"/>
              </a:lnSpc>
              <a:spcBef>
                <a:spcPct val="0"/>
              </a:spcBef>
              <a:spcAft>
                <a:spcPts val="600"/>
              </a:spcAft>
              <a:buFont typeface="Wingdings" panose="05000000000000000000" pitchFamily="2" charset="2"/>
              <a:buChar char="§"/>
            </a:pPr>
            <a:endParaRPr lang="en-US" sz="2500" dirty="0">
              <a:latin typeface="+mj-lt"/>
              <a:ea typeface="+mj-ea"/>
              <a:cs typeface="+mj-cs"/>
            </a:endParaRPr>
          </a:p>
          <a:p>
            <a:pPr marL="342900" indent="-342900">
              <a:lnSpc>
                <a:spcPct val="90000"/>
              </a:lnSpc>
              <a:spcBef>
                <a:spcPct val="0"/>
              </a:spcBef>
              <a:spcAft>
                <a:spcPts val="600"/>
              </a:spcAft>
              <a:buFont typeface="Wingdings" panose="05000000000000000000" pitchFamily="2" charset="2"/>
              <a:buChar char="§"/>
            </a:pPr>
            <a:endParaRPr lang="en-US" dirty="0">
              <a:ea typeface="+mj-ea"/>
            </a:endParaRPr>
          </a:p>
        </p:txBody>
      </p:sp>
      <p:sp>
        <p:nvSpPr>
          <p:cNvPr id="7" name="TextBox 6">
            <a:extLst>
              <a:ext uri="{FF2B5EF4-FFF2-40B4-BE49-F238E27FC236}">
                <a16:creationId xmlns:a16="http://schemas.microsoft.com/office/drawing/2014/main" id="{DA5DF8B4-2FEB-A345-BF1C-7F35683BFF30}"/>
              </a:ext>
            </a:extLst>
          </p:cNvPr>
          <p:cNvSpPr txBox="1"/>
          <p:nvPr/>
        </p:nvSpPr>
        <p:spPr>
          <a:xfrm>
            <a:off x="3259015" y="5658856"/>
            <a:ext cx="6096000" cy="369332"/>
          </a:xfrm>
          <a:prstGeom prst="rect">
            <a:avLst/>
          </a:prstGeom>
          <a:noFill/>
        </p:spPr>
        <p:txBody>
          <a:bodyPr wrap="square">
            <a:spAutoFit/>
          </a:bodyPr>
          <a:lstStyle/>
          <a:p>
            <a:r>
              <a:rPr lang="en-US" dirty="0"/>
              <a:t>https://www.peralta.edu/finance/training-materials</a:t>
            </a:r>
          </a:p>
        </p:txBody>
      </p:sp>
      <p:pic>
        <p:nvPicPr>
          <p:cNvPr id="6" name="Picture 7" descr="Graphical user interface, website&#10;&#10;Description automatically generated">
            <a:extLst>
              <a:ext uri="{FF2B5EF4-FFF2-40B4-BE49-F238E27FC236}">
                <a16:creationId xmlns:a16="http://schemas.microsoft.com/office/drawing/2014/main" id="{ABB1DB5B-518D-AF29-79FD-736A18405CC5}"/>
              </a:ext>
            </a:extLst>
          </p:cNvPr>
          <p:cNvPicPr>
            <a:picLocks noGrp="1" noChangeAspect="1"/>
          </p:cNvPicPr>
          <p:nvPr>
            <p:ph idx="1"/>
          </p:nvPr>
        </p:nvPicPr>
        <p:blipFill>
          <a:blip r:embed="rId2"/>
          <a:stretch>
            <a:fillRect/>
          </a:stretch>
        </p:blipFill>
        <p:spPr>
          <a:xfrm>
            <a:off x="2026980" y="1135343"/>
            <a:ext cx="8052459" cy="4474425"/>
          </a:xfrm>
        </p:spPr>
      </p:pic>
    </p:spTree>
    <p:extLst>
      <p:ext uri="{BB962C8B-B14F-4D97-AF65-F5344CB8AC3E}">
        <p14:creationId xmlns:p14="http://schemas.microsoft.com/office/powerpoint/2010/main" val="3377840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sp>
        <p:nvSpPr>
          <p:cNvPr id="8" name="Rectangle 7">
            <a:extLst>
              <a:ext uri="{FF2B5EF4-FFF2-40B4-BE49-F238E27FC236}">
                <a16:creationId xmlns:a16="http://schemas.microsoft.com/office/drawing/2014/main" id="{A0DDEB2C-C5DA-FE54-D2FA-231E44C50334}"/>
              </a:ext>
            </a:extLst>
          </p:cNvPr>
          <p:cNvSpPr/>
          <p:nvPr/>
        </p:nvSpPr>
        <p:spPr>
          <a:xfrm>
            <a:off x="714801" y="1790448"/>
            <a:ext cx="3364684" cy="865173"/>
          </a:xfrm>
          <a:prstGeom prst="rect">
            <a:avLst/>
          </a:prstGeom>
        </p:spPr>
        <p:txBody>
          <a:bodyPr wrap="square" lIns="91440" tIns="45720" rIns="91440" bIns="45720" anchor="t">
            <a:spAutoFit/>
          </a:bodyPr>
          <a:lstStyle/>
          <a:p>
            <a:pPr algn="ctr">
              <a:lnSpc>
                <a:spcPct val="107000"/>
              </a:lnSpc>
              <a:spcAft>
                <a:spcPts val="800"/>
              </a:spcAft>
            </a:pPr>
            <a:r>
              <a:rPr lang="en-US" sz="2400" dirty="0">
                <a:latin typeface="Calibri"/>
                <a:ea typeface="Calibri" panose="020F0502020204030204" pitchFamily="34" charset="0"/>
                <a:cs typeface="Times New Roman"/>
              </a:rPr>
              <a:t>The data is then entered into the portal.</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27C6E5FC-C080-A249-6302-5D3186B115DD}"/>
              </a:ext>
            </a:extLst>
          </p:cNvPr>
          <p:cNvPicPr>
            <a:picLocks noChangeAspect="1"/>
          </p:cNvPicPr>
          <p:nvPr/>
        </p:nvPicPr>
        <p:blipFill rotWithShape="1">
          <a:blip r:embed="rId2"/>
          <a:srcRect b="53348"/>
          <a:stretch/>
        </p:blipFill>
        <p:spPr>
          <a:xfrm>
            <a:off x="4233129" y="1894138"/>
            <a:ext cx="7402871" cy="2667253"/>
          </a:xfrm>
          <a:prstGeom prst="rect">
            <a:avLst/>
          </a:prstGeom>
        </p:spPr>
      </p:pic>
      <p:pic>
        <p:nvPicPr>
          <p:cNvPr id="12" name="Picture 11">
            <a:extLst>
              <a:ext uri="{FF2B5EF4-FFF2-40B4-BE49-F238E27FC236}">
                <a16:creationId xmlns:a16="http://schemas.microsoft.com/office/drawing/2014/main" id="{BB984D7E-6639-DDF2-6D28-88A83341DDBA}"/>
              </a:ext>
            </a:extLst>
          </p:cNvPr>
          <p:cNvPicPr>
            <a:picLocks noChangeAspect="1"/>
          </p:cNvPicPr>
          <p:nvPr/>
        </p:nvPicPr>
        <p:blipFill rotWithShape="1">
          <a:blip r:embed="rId3"/>
          <a:srcRect r="34049"/>
          <a:stretch/>
        </p:blipFill>
        <p:spPr>
          <a:xfrm>
            <a:off x="714801" y="2954752"/>
            <a:ext cx="3364684" cy="1606639"/>
          </a:xfrm>
          <a:prstGeom prst="rect">
            <a:avLst/>
          </a:prstGeom>
        </p:spPr>
      </p:pic>
    </p:spTree>
    <p:extLst>
      <p:ext uri="{BB962C8B-B14F-4D97-AF65-F5344CB8AC3E}">
        <p14:creationId xmlns:p14="http://schemas.microsoft.com/office/powerpoint/2010/main" val="4293057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40" y="270774"/>
            <a:ext cx="11621286" cy="581885"/>
          </a:xfrm>
        </p:spPr>
        <p:txBody>
          <a:bodyPr>
            <a:normAutofit fontScale="90000"/>
          </a:bodyPr>
          <a:lstStyle/>
          <a:p>
            <a:pPr algn="ctr"/>
            <a:r>
              <a:rPr lang="en-US" sz="4400" dirty="0">
                <a:latin typeface="Palatino"/>
              </a:rPr>
              <a:t>Enrollment Revenues</a:t>
            </a:r>
            <a:endParaRPr lang="en-US" sz="3600"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pic>
        <p:nvPicPr>
          <p:cNvPr id="5" name="Picture 4">
            <a:extLst>
              <a:ext uri="{FF2B5EF4-FFF2-40B4-BE49-F238E27FC236}">
                <a16:creationId xmlns:a16="http://schemas.microsoft.com/office/drawing/2014/main" id="{DD4277A5-DF5E-E3F3-2215-E3849289BDEA}"/>
              </a:ext>
            </a:extLst>
          </p:cNvPr>
          <p:cNvPicPr>
            <a:picLocks noChangeAspect="1"/>
          </p:cNvPicPr>
          <p:nvPr/>
        </p:nvPicPr>
        <p:blipFill rotWithShape="1">
          <a:blip r:embed="rId2"/>
          <a:srcRect t="68356" r="23775"/>
          <a:stretch/>
        </p:blipFill>
        <p:spPr>
          <a:xfrm>
            <a:off x="801646" y="2146509"/>
            <a:ext cx="10583073" cy="3199958"/>
          </a:xfrm>
          <a:prstGeom prst="rect">
            <a:avLst/>
          </a:prstGeom>
        </p:spPr>
      </p:pic>
      <p:sp>
        <p:nvSpPr>
          <p:cNvPr id="2" name="Rectangle 1">
            <a:extLst>
              <a:ext uri="{FF2B5EF4-FFF2-40B4-BE49-F238E27FC236}">
                <a16:creationId xmlns:a16="http://schemas.microsoft.com/office/drawing/2014/main" id="{7E4016DD-DFAC-6B71-C4C6-60937B0E16AD}"/>
              </a:ext>
            </a:extLst>
          </p:cNvPr>
          <p:cNvSpPr/>
          <p:nvPr/>
        </p:nvSpPr>
        <p:spPr>
          <a:xfrm>
            <a:off x="714801" y="1511533"/>
            <a:ext cx="10836826" cy="470000"/>
          </a:xfrm>
          <a:prstGeom prst="rect">
            <a:avLst/>
          </a:prstGeom>
        </p:spPr>
        <p:txBody>
          <a:bodyPr wrap="square" lIns="91440" tIns="45720" rIns="91440" bIns="45720" anchor="t">
            <a:spAutoFit/>
          </a:bodyPr>
          <a:lstStyle/>
          <a:p>
            <a:pPr algn="ctr">
              <a:lnSpc>
                <a:spcPct val="107000"/>
              </a:lnSpc>
              <a:spcAft>
                <a:spcPts val="800"/>
              </a:spcAft>
            </a:pPr>
            <a:r>
              <a:rPr lang="en-US" sz="2400" dirty="0">
                <a:latin typeface="Calibri"/>
                <a:ea typeface="Calibri" panose="020F0502020204030204" pitchFamily="34" charset="0"/>
                <a:cs typeface="Times New Roman"/>
              </a:rPr>
              <a:t>After which, it is certified by the Chief Business Officer of Finance at PCCD.</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6499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a:t>Questions?</a:t>
            </a:r>
          </a:p>
        </p:txBody>
      </p:sp>
      <p:sp>
        <p:nvSpPr>
          <p:cNvPr id="3" name="Title 3">
            <a:extLst>
              <a:ext uri="{FF2B5EF4-FFF2-40B4-BE49-F238E27FC236}">
                <a16:creationId xmlns:a16="http://schemas.microsoft.com/office/drawing/2014/main" id="{92A04092-62BE-3BCC-3592-599C0EEA4EA3}"/>
              </a:ext>
            </a:extLst>
          </p:cNvPr>
          <p:cNvSpPr txBox="1">
            <a:spLocks/>
          </p:cNvSpPr>
          <p:nvPr/>
        </p:nvSpPr>
        <p:spPr>
          <a:xfrm>
            <a:off x="282540" y="270774"/>
            <a:ext cx="11621286" cy="58188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kern="1200">
                <a:solidFill>
                  <a:schemeClr val="accent1"/>
                </a:solidFill>
                <a:latin typeface="Palatino" pitchFamily="2" charset="77"/>
                <a:ea typeface="Palatino" pitchFamily="2" charset="77"/>
                <a:cs typeface="Poppins" pitchFamily="2" charset="77"/>
              </a:defRPr>
            </a:lvl1pPr>
          </a:lstStyle>
          <a:p>
            <a:endParaRPr lang="en-US" sz="3600" dirty="0"/>
          </a:p>
        </p:txBody>
      </p:sp>
    </p:spTree>
    <p:extLst>
      <p:ext uri="{BB962C8B-B14F-4D97-AF65-F5344CB8AC3E}">
        <p14:creationId xmlns:p14="http://schemas.microsoft.com/office/powerpoint/2010/main" val="1191018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60396"/>
            <a:ext cx="11087100" cy="1053508"/>
          </a:xfrm>
        </p:spPr>
        <p:txBody>
          <a:bodyPr>
            <a:normAutofit/>
          </a:bodyPr>
          <a:lstStyle/>
          <a:p>
            <a:r>
              <a:rPr lang="en-US" dirty="0">
                <a:latin typeface="Palatino"/>
              </a:rPr>
              <a:t>50% Law</a:t>
            </a:r>
            <a:endParaRPr lang="en-US" dirty="0"/>
          </a:p>
        </p:txBody>
      </p:sp>
      <p:sp>
        <p:nvSpPr>
          <p:cNvPr id="3" name="Subtitle 2"/>
          <p:cNvSpPr>
            <a:spLocks noGrp="1"/>
          </p:cNvSpPr>
          <p:nvPr>
            <p:ph type="subTitle" idx="1"/>
          </p:nvPr>
        </p:nvSpPr>
        <p:spPr>
          <a:xfrm>
            <a:off x="533400" y="4251164"/>
            <a:ext cx="11087100" cy="1053507"/>
          </a:xfrm>
        </p:spPr>
        <p:txBody>
          <a:bodyPr vert="horz" lIns="91440" tIns="45720" rIns="91440" bIns="45720" rtlCol="0" anchor="t">
            <a:noAutofit/>
          </a:bodyPr>
          <a:lstStyle/>
          <a:p>
            <a:r>
              <a:rPr lang="en-US" sz="2400" dirty="0">
                <a:latin typeface="Palatino"/>
                <a:cs typeface="Poppins"/>
              </a:rPr>
              <a:t>Presenter: </a:t>
            </a:r>
            <a:br>
              <a:rPr lang="en-US" sz="2400" dirty="0">
                <a:latin typeface="Palatino"/>
                <a:cs typeface="Poppins"/>
              </a:rPr>
            </a:br>
            <a:r>
              <a:rPr lang="en-US" sz="2400" dirty="0">
                <a:latin typeface="Palatino"/>
                <a:cs typeface="Poppins"/>
              </a:rPr>
              <a:t>Adil Ahmed, Associate Vice Chancellor of Finance and Administration</a:t>
            </a:r>
            <a:endParaRPr lang="en-US" sz="2400" dirty="0">
              <a:latin typeface="Poppins Light"/>
            </a:endParaRPr>
          </a:p>
        </p:txBody>
      </p:sp>
    </p:spTree>
    <p:extLst>
      <p:ext uri="{BB962C8B-B14F-4D97-AF65-F5344CB8AC3E}">
        <p14:creationId xmlns:p14="http://schemas.microsoft.com/office/powerpoint/2010/main" val="109857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EC9A4B-0D38-4B41-B990-FB5D34B19BFD}"/>
              </a:ext>
            </a:extLst>
          </p:cNvPr>
          <p:cNvSpPr>
            <a:spLocks noGrp="1"/>
          </p:cNvSpPr>
          <p:nvPr>
            <p:ph type="title"/>
          </p:nvPr>
        </p:nvSpPr>
        <p:spPr>
          <a:xfrm>
            <a:off x="0" y="0"/>
            <a:ext cx="12191999" cy="838028"/>
          </a:xfrm>
        </p:spPr>
        <p:txBody>
          <a:bodyPr>
            <a:normAutofit/>
          </a:bodyPr>
          <a:lstStyle/>
          <a:p>
            <a:pPr algn="ctr"/>
            <a:r>
              <a:rPr lang="en-US" sz="4400" dirty="0">
                <a:latin typeface="Palatino"/>
              </a:rPr>
              <a:t>50% Law</a:t>
            </a:r>
            <a:endParaRPr lang="en-US" sz="2800" dirty="0"/>
          </a:p>
        </p:txBody>
      </p:sp>
      <p:sp>
        <p:nvSpPr>
          <p:cNvPr id="2" name="Rectangle 1">
            <a:extLst>
              <a:ext uri="{FF2B5EF4-FFF2-40B4-BE49-F238E27FC236}">
                <a16:creationId xmlns:a16="http://schemas.microsoft.com/office/drawing/2014/main" id="{FA47ADD4-1F2D-0D7F-48B4-D72BF9AE48D1}"/>
              </a:ext>
            </a:extLst>
          </p:cNvPr>
          <p:cNvSpPr/>
          <p:nvPr/>
        </p:nvSpPr>
        <p:spPr>
          <a:xfrm>
            <a:off x="694593" y="1349056"/>
            <a:ext cx="11122268" cy="4524315"/>
          </a:xfrm>
          <a:prstGeom prst="rect">
            <a:avLst/>
          </a:prstGeom>
        </p:spPr>
        <p:txBody>
          <a:bodyPr wrap="square">
            <a:spAutoFit/>
          </a:bodyPr>
          <a:lstStyle/>
          <a:p>
            <a:r>
              <a:rPr lang="en-US" dirty="0">
                <a:latin typeface="Palatino"/>
              </a:rPr>
              <a:t>The Fifty Percent Law requires all community college districts to spend at least half of their “Current Expense of Education” for “Salaries of Classroom Instructors.”  Education Code Section 84362 and the implementing regulations in the California Code of Regulations title 5, section 59200, et. al., provide for exemptions under certain circumstances.  </a:t>
            </a:r>
          </a:p>
          <a:p>
            <a:endParaRPr lang="en-US" dirty="0">
              <a:latin typeface="Palatino"/>
            </a:endParaRPr>
          </a:p>
          <a:p>
            <a:r>
              <a:rPr lang="en-US" dirty="0">
                <a:latin typeface="Palatino"/>
              </a:rPr>
              <a:t>All districts reporting deficiencies on the Fifty Percent Law report in the CCFS-311 Annual Financial and Budget Report in a given fiscal year will be reported in the following Board of Governors March meeting agenda item on the Fifty Percent Law, whether or not an application for exemption is filed.  If a district spent less than fifty percent of the Current Expense of Education for the Salaries of Classroom Instructors and wishes to be given consideration for an exemption, the district governing board must file an application for exemption and the subsequent related local governing board findings. </a:t>
            </a:r>
          </a:p>
          <a:p>
            <a:endParaRPr lang="en-US" dirty="0">
              <a:latin typeface="Palatino"/>
            </a:endParaRPr>
          </a:p>
          <a:p>
            <a:r>
              <a:rPr lang="en-US" b="1" dirty="0">
                <a:latin typeface="Palatino"/>
              </a:rPr>
              <a:t>COVID-19 Expenditures are exempt from the fifty percent law computation through June 30, 2021</a:t>
            </a:r>
            <a:r>
              <a:rPr lang="en-US" dirty="0">
                <a:latin typeface="Palatino"/>
              </a:rPr>
              <a:t>. Education Code section 84363 allows for a two-year exclusion of any expenditures incurred during a state or local declared emergency related to the COVID-19 pandemic that are not otherwise normal expenditures that would have been incurred.</a:t>
            </a:r>
          </a:p>
        </p:txBody>
      </p:sp>
    </p:spTree>
    <p:extLst>
      <p:ext uri="{BB962C8B-B14F-4D97-AF65-F5344CB8AC3E}">
        <p14:creationId xmlns:p14="http://schemas.microsoft.com/office/powerpoint/2010/main" val="1439262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EC9A4B-0D38-4B41-B990-FB5D34B19BFD}"/>
              </a:ext>
            </a:extLst>
          </p:cNvPr>
          <p:cNvSpPr>
            <a:spLocks noGrp="1"/>
          </p:cNvSpPr>
          <p:nvPr>
            <p:ph type="title"/>
          </p:nvPr>
        </p:nvSpPr>
        <p:spPr>
          <a:xfrm>
            <a:off x="0" y="0"/>
            <a:ext cx="12191999" cy="838028"/>
          </a:xfrm>
        </p:spPr>
        <p:txBody>
          <a:bodyPr>
            <a:normAutofit/>
          </a:bodyPr>
          <a:lstStyle/>
          <a:p>
            <a:pPr algn="ctr"/>
            <a:r>
              <a:rPr lang="en-US" sz="4400" dirty="0">
                <a:latin typeface="Palatino"/>
              </a:rPr>
              <a:t>50% Law – State Chancellors Office</a:t>
            </a:r>
            <a:endParaRPr lang="en-US" sz="2800" dirty="0"/>
          </a:p>
        </p:txBody>
      </p:sp>
      <p:pic>
        <p:nvPicPr>
          <p:cNvPr id="2" name="Picture 1">
            <a:extLst>
              <a:ext uri="{FF2B5EF4-FFF2-40B4-BE49-F238E27FC236}">
                <a16:creationId xmlns:a16="http://schemas.microsoft.com/office/drawing/2014/main" id="{48125C58-AE8B-CF74-8FD4-3BE6A9189FE1}"/>
              </a:ext>
            </a:extLst>
          </p:cNvPr>
          <p:cNvPicPr>
            <a:picLocks noChangeAspect="1"/>
          </p:cNvPicPr>
          <p:nvPr/>
        </p:nvPicPr>
        <p:blipFill>
          <a:blip r:embed="rId2"/>
          <a:stretch>
            <a:fillRect/>
          </a:stretch>
        </p:blipFill>
        <p:spPr>
          <a:xfrm>
            <a:off x="230970" y="1052404"/>
            <a:ext cx="5795379" cy="4564976"/>
          </a:xfrm>
          <a:prstGeom prst="rect">
            <a:avLst/>
          </a:prstGeom>
        </p:spPr>
      </p:pic>
      <p:pic>
        <p:nvPicPr>
          <p:cNvPr id="3" name="Picture 2">
            <a:extLst>
              <a:ext uri="{FF2B5EF4-FFF2-40B4-BE49-F238E27FC236}">
                <a16:creationId xmlns:a16="http://schemas.microsoft.com/office/drawing/2014/main" id="{DAE8F104-B839-52DC-21D2-667FD1EF4664}"/>
              </a:ext>
            </a:extLst>
          </p:cNvPr>
          <p:cNvPicPr>
            <a:picLocks noChangeAspect="1"/>
          </p:cNvPicPr>
          <p:nvPr/>
        </p:nvPicPr>
        <p:blipFill>
          <a:blip r:embed="rId3"/>
          <a:stretch>
            <a:fillRect/>
          </a:stretch>
        </p:blipFill>
        <p:spPr>
          <a:xfrm>
            <a:off x="6095999" y="1052404"/>
            <a:ext cx="5711737" cy="5061478"/>
          </a:xfrm>
          <a:prstGeom prst="rect">
            <a:avLst/>
          </a:prstGeom>
        </p:spPr>
      </p:pic>
    </p:spTree>
    <p:extLst>
      <p:ext uri="{BB962C8B-B14F-4D97-AF65-F5344CB8AC3E}">
        <p14:creationId xmlns:p14="http://schemas.microsoft.com/office/powerpoint/2010/main" val="1481617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a:t>Questions?</a:t>
            </a:r>
          </a:p>
        </p:txBody>
      </p:sp>
    </p:spTree>
    <p:extLst>
      <p:ext uri="{BB962C8B-B14F-4D97-AF65-F5344CB8AC3E}">
        <p14:creationId xmlns:p14="http://schemas.microsoft.com/office/powerpoint/2010/main" val="3378733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4209812"/>
          </a:xfrm>
        </p:spPr>
        <p:txBody>
          <a:bodyPr/>
          <a:lstStyle/>
          <a:p>
            <a:r>
              <a:rPr lang="en-US" dirty="0">
                <a:latin typeface="Palatino"/>
                <a:cs typeface="Poppins"/>
              </a:rPr>
              <a:t>Student Receivables</a:t>
            </a:r>
            <a:br>
              <a:rPr lang="en-US" dirty="0">
                <a:latin typeface="Palatino"/>
                <a:cs typeface="Poppins"/>
              </a:rPr>
            </a:br>
            <a:br>
              <a:rPr lang="en-US" dirty="0">
                <a:latin typeface="Palatino"/>
                <a:cs typeface="Poppins"/>
              </a:rPr>
            </a:br>
            <a:r>
              <a:rPr lang="en-US" sz="2000" dirty="0">
                <a:latin typeface="Palatino"/>
                <a:cs typeface="Poppins"/>
              </a:rPr>
              <a:t>Presenter: </a:t>
            </a:r>
            <a:br>
              <a:rPr lang="en-US" sz="2000" dirty="0">
                <a:latin typeface="Palatino"/>
                <a:cs typeface="Poppins"/>
              </a:rPr>
            </a:br>
            <a:r>
              <a:rPr lang="en-US" sz="2000" dirty="0">
                <a:latin typeface="Palatino"/>
                <a:cs typeface="Poppins"/>
              </a:rPr>
              <a:t>Adil Ahmed, Associate Vice Chancellor of Finance and Administration</a:t>
            </a:r>
            <a:endParaRPr lang="en-US" sz="2000" dirty="0"/>
          </a:p>
        </p:txBody>
      </p:sp>
    </p:spTree>
    <p:extLst>
      <p:ext uri="{BB962C8B-B14F-4D97-AF65-F5344CB8AC3E}">
        <p14:creationId xmlns:p14="http://schemas.microsoft.com/office/powerpoint/2010/main" val="49279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862440" y="143414"/>
            <a:ext cx="10758058" cy="841386"/>
          </a:xfrm>
        </p:spPr>
        <p:txBody>
          <a:bodyPr>
            <a:normAutofit/>
          </a:bodyPr>
          <a:lstStyle/>
          <a:p>
            <a:pPr algn="ctr"/>
            <a:r>
              <a:rPr lang="en-US" sz="4400" dirty="0">
                <a:latin typeface="Palatino"/>
              </a:rPr>
              <a:t> Student Receivables </a:t>
            </a:r>
            <a:endParaRPr lang="en-US" sz="4400" dirty="0"/>
          </a:p>
        </p:txBody>
      </p:sp>
      <p:sp>
        <p:nvSpPr>
          <p:cNvPr id="3" name="Content Placeholder 2"/>
          <p:cNvSpPr>
            <a:spLocks noGrp="1"/>
          </p:cNvSpPr>
          <p:nvPr>
            <p:ph idx="1"/>
          </p:nvPr>
        </p:nvSpPr>
        <p:spPr>
          <a:xfrm>
            <a:off x="1352609" y="1456348"/>
            <a:ext cx="9777720" cy="4268237"/>
          </a:xfrm>
        </p:spPr>
        <p:txBody>
          <a:bodyPr/>
          <a:lstStyle/>
          <a:p>
            <a:pPr lvl="0"/>
            <a:r>
              <a:rPr lang="en-US" dirty="0">
                <a:latin typeface="Palatino"/>
              </a:rPr>
              <a:t>Student Receivables is an item on the balance sheet of PCCD audited financial statements.</a:t>
            </a:r>
          </a:p>
          <a:p>
            <a:pPr lvl="0"/>
            <a:r>
              <a:rPr lang="en-US" dirty="0">
                <a:latin typeface="Palatino"/>
              </a:rPr>
              <a:t>It is represented in object code 9163.</a:t>
            </a:r>
          </a:p>
          <a:p>
            <a:pPr lvl="0"/>
            <a:r>
              <a:rPr lang="en-US" dirty="0">
                <a:latin typeface="Palatino"/>
              </a:rPr>
              <a:t>It represents the fees that the students owe to PCCD for enrollment in classes.</a:t>
            </a:r>
          </a:p>
          <a:p>
            <a:pPr marL="0" indent="0">
              <a:buNone/>
            </a:pPr>
            <a:endParaRPr lang="en-US" dirty="0">
              <a:latin typeface="Palatino"/>
            </a:endParaRPr>
          </a:p>
        </p:txBody>
      </p:sp>
      <p:sp>
        <p:nvSpPr>
          <p:cNvPr id="6" name="TextBox 5">
            <a:extLst>
              <a:ext uri="{FF2B5EF4-FFF2-40B4-BE49-F238E27FC236}">
                <a16:creationId xmlns:a16="http://schemas.microsoft.com/office/drawing/2014/main" id="{488E65CF-2B13-2C2F-7630-C9D21F947352}"/>
              </a:ext>
            </a:extLst>
          </p:cNvPr>
          <p:cNvSpPr txBox="1"/>
          <p:nvPr/>
        </p:nvSpPr>
        <p:spPr>
          <a:xfrm>
            <a:off x="6501319" y="4036978"/>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83500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956227" y="184041"/>
            <a:ext cx="10758057" cy="841790"/>
          </a:xfrm>
        </p:spPr>
        <p:txBody>
          <a:bodyPr>
            <a:normAutofit/>
          </a:bodyPr>
          <a:lstStyle/>
          <a:p>
            <a:pPr algn="ctr"/>
            <a:r>
              <a:rPr lang="en-US" sz="3600" dirty="0">
                <a:latin typeface="Palatino"/>
              </a:rPr>
              <a:t>Student Receivables</a:t>
            </a:r>
            <a:endParaRPr lang="en-US" sz="3600" dirty="0"/>
          </a:p>
        </p:txBody>
      </p:sp>
      <p:sp>
        <p:nvSpPr>
          <p:cNvPr id="2" name="Content Placeholder 1"/>
          <p:cNvSpPr>
            <a:spLocks noGrp="1"/>
          </p:cNvSpPr>
          <p:nvPr>
            <p:ph idx="1"/>
          </p:nvPr>
        </p:nvSpPr>
        <p:spPr>
          <a:xfrm>
            <a:off x="1466537" y="2712097"/>
            <a:ext cx="9737435" cy="3645160"/>
          </a:xfrm>
        </p:spPr>
        <p:txBody>
          <a:bodyPr numCol="2">
            <a:normAutofit fontScale="70000" lnSpcReduction="20000"/>
          </a:bodyPr>
          <a:lstStyle/>
          <a:p>
            <a:pPr lvl="0"/>
            <a:r>
              <a:rPr lang="en-US" dirty="0">
                <a:latin typeface="Palatino"/>
              </a:rPr>
              <a:t>Enrollment</a:t>
            </a:r>
          </a:p>
          <a:p>
            <a:pPr lvl="0"/>
            <a:r>
              <a:rPr lang="en-US" dirty="0">
                <a:latin typeface="Palatino"/>
              </a:rPr>
              <a:t>AC Transit EasyPass</a:t>
            </a:r>
          </a:p>
          <a:p>
            <a:pPr lvl="0"/>
            <a:r>
              <a:rPr lang="en-US" dirty="0">
                <a:latin typeface="Palatino"/>
              </a:rPr>
              <a:t>Campus Center Use</a:t>
            </a:r>
          </a:p>
          <a:p>
            <a:pPr lvl="0"/>
            <a:r>
              <a:rPr lang="en-US" dirty="0">
                <a:latin typeface="Palatino"/>
              </a:rPr>
              <a:t>Student Representation</a:t>
            </a:r>
          </a:p>
          <a:p>
            <a:pPr lvl="0"/>
            <a:r>
              <a:rPr lang="en-US" dirty="0">
                <a:latin typeface="Palatino"/>
              </a:rPr>
              <a:t>Capital Outlay</a:t>
            </a:r>
          </a:p>
          <a:p>
            <a:pPr lvl="0"/>
            <a:endParaRPr lang="en-US" dirty="0">
              <a:latin typeface="Palatino"/>
            </a:endParaRPr>
          </a:p>
          <a:p>
            <a:pPr lvl="0"/>
            <a:endParaRPr lang="en-US" dirty="0">
              <a:latin typeface="Palatino"/>
            </a:endParaRPr>
          </a:p>
          <a:p>
            <a:pPr lvl="0"/>
            <a:r>
              <a:rPr lang="en-US" dirty="0">
                <a:latin typeface="Palatino"/>
              </a:rPr>
              <a:t>Health</a:t>
            </a:r>
          </a:p>
          <a:p>
            <a:pPr lvl="0"/>
            <a:r>
              <a:rPr lang="en-US" dirty="0">
                <a:latin typeface="Palatino"/>
              </a:rPr>
              <a:t>International Student Health Insurance</a:t>
            </a:r>
          </a:p>
          <a:p>
            <a:pPr lvl="0"/>
            <a:r>
              <a:rPr lang="en-US" dirty="0">
                <a:latin typeface="Palatino"/>
              </a:rPr>
              <a:t>Non-Resident Tuition</a:t>
            </a:r>
          </a:p>
          <a:p>
            <a:pPr lvl="0"/>
            <a:r>
              <a:rPr lang="en-US" dirty="0">
                <a:latin typeface="Palatino"/>
              </a:rPr>
              <a:t>Parking</a:t>
            </a:r>
          </a:p>
          <a:p>
            <a:pPr lvl="0"/>
            <a:r>
              <a:rPr lang="en-US" dirty="0">
                <a:latin typeface="Palatino"/>
              </a:rPr>
              <a:t>NSF (Non-Sufficient Funds)</a:t>
            </a:r>
          </a:p>
          <a:p>
            <a:pPr marL="0" marR="0" lvl="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5" name="TextBox 4">
            <a:extLst>
              <a:ext uri="{FF2B5EF4-FFF2-40B4-BE49-F238E27FC236}">
                <a16:creationId xmlns:a16="http://schemas.microsoft.com/office/drawing/2014/main" id="{8714ED0F-92AE-FBFC-D0EF-CAC82077AAFE}"/>
              </a:ext>
            </a:extLst>
          </p:cNvPr>
          <p:cNvSpPr txBox="1"/>
          <p:nvPr/>
        </p:nvSpPr>
        <p:spPr>
          <a:xfrm>
            <a:off x="640374" y="1737779"/>
            <a:ext cx="10911254" cy="53373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lumMod val="65000"/>
                    <a:lumOff val="35000"/>
                  </a:srgbClr>
                </a:solidFill>
                <a:effectLst/>
                <a:uLnTx/>
                <a:uFillTx/>
                <a:latin typeface="Palatino"/>
                <a:ea typeface="Calibri" panose="020F0502020204030204" pitchFamily="34" charset="0"/>
                <a:cs typeface="Times New Roman" panose="02020603050405020304" pitchFamily="18" charset="0"/>
              </a:rPr>
              <a:t>Student Enrollment fees include the following:</a:t>
            </a:r>
          </a:p>
        </p:txBody>
      </p:sp>
    </p:spTree>
    <p:extLst>
      <p:ext uri="{BB962C8B-B14F-4D97-AF65-F5344CB8AC3E}">
        <p14:creationId xmlns:p14="http://schemas.microsoft.com/office/powerpoint/2010/main" val="186369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4209812"/>
          </a:xfrm>
        </p:spPr>
        <p:txBody>
          <a:bodyPr/>
          <a:lstStyle/>
          <a:p>
            <a:r>
              <a:rPr lang="en-US" sz="4800" dirty="0">
                <a:latin typeface="Palatino"/>
                <a:cs typeface="Poppins"/>
              </a:rPr>
              <a:t>Project Expense - Categorical Funds</a:t>
            </a:r>
            <a:br>
              <a:rPr lang="en-US" sz="4800" dirty="0">
                <a:latin typeface="Palatino"/>
                <a:cs typeface="Poppins"/>
              </a:rPr>
            </a:br>
            <a:br>
              <a:rPr lang="en-US" dirty="0">
                <a:latin typeface="Palatino"/>
                <a:cs typeface="Poppins"/>
              </a:rPr>
            </a:br>
            <a:r>
              <a:rPr lang="en-US" sz="2000" dirty="0">
                <a:latin typeface="Palatino"/>
                <a:cs typeface="Poppins"/>
              </a:rPr>
              <a:t>Presenters:</a:t>
            </a:r>
            <a:br>
              <a:rPr lang="en-US" sz="2000" dirty="0">
                <a:latin typeface="Palatino"/>
                <a:cs typeface="Poppins"/>
              </a:rPr>
            </a:br>
            <a:r>
              <a:rPr lang="en-US" sz="2000" dirty="0">
                <a:latin typeface="Palatino"/>
                <a:cs typeface="Poppins"/>
              </a:rPr>
              <a:t>Ofelia Mendoza, District Accounting Technician</a:t>
            </a:r>
            <a:br>
              <a:rPr lang="en-US" sz="2000" dirty="0">
                <a:latin typeface="Palatino"/>
                <a:cs typeface="Poppins"/>
              </a:rPr>
            </a:br>
            <a:r>
              <a:rPr lang="en-US" sz="2000" dirty="0">
                <a:latin typeface="Palatino"/>
                <a:cs typeface="Poppins"/>
              </a:rPr>
              <a:t>Adil Ahmed, Associate Vice Chancellor of Finance and Administration</a:t>
            </a:r>
            <a:endParaRPr lang="en-US" sz="2000" dirty="0"/>
          </a:p>
        </p:txBody>
      </p:sp>
    </p:spTree>
    <p:extLst>
      <p:ext uri="{BB962C8B-B14F-4D97-AF65-F5344CB8AC3E}">
        <p14:creationId xmlns:p14="http://schemas.microsoft.com/office/powerpoint/2010/main" val="460682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862440" y="200065"/>
            <a:ext cx="10758058" cy="841386"/>
          </a:xfrm>
        </p:spPr>
        <p:txBody>
          <a:bodyPr>
            <a:normAutofit/>
          </a:bodyPr>
          <a:lstStyle/>
          <a:p>
            <a:pPr algn="ctr"/>
            <a:r>
              <a:rPr lang="en-US" sz="3600" dirty="0">
                <a:latin typeface="Palatino"/>
              </a:rPr>
              <a:t>Student Receivables</a:t>
            </a:r>
            <a:endParaRPr lang="en-US" sz="3600" dirty="0"/>
          </a:p>
        </p:txBody>
      </p:sp>
      <p:sp>
        <p:nvSpPr>
          <p:cNvPr id="2" name="Content Placeholder 1"/>
          <p:cNvSpPr>
            <a:spLocks noGrp="1"/>
          </p:cNvSpPr>
          <p:nvPr>
            <p:ph idx="1"/>
          </p:nvPr>
        </p:nvSpPr>
        <p:spPr>
          <a:xfrm>
            <a:off x="640373" y="1368424"/>
            <a:ext cx="8620857" cy="4268237"/>
          </a:xfrm>
        </p:spPr>
        <p:txBody>
          <a:bodyPr/>
          <a:lstStyle/>
          <a:p>
            <a:pPr marL="0" indent="0">
              <a:buNone/>
            </a:pPr>
            <a:r>
              <a:rPr lang="en-US" dirty="0">
                <a:latin typeface="Palatino"/>
              </a:rPr>
              <a:t>As a part of year end close, the </a:t>
            </a:r>
            <a:r>
              <a:rPr lang="en-US" b="1" dirty="0">
                <a:latin typeface="Palatino"/>
              </a:rPr>
              <a:t>Student Receivables subsidiary ledger</a:t>
            </a:r>
            <a:r>
              <a:rPr lang="en-US" dirty="0">
                <a:latin typeface="Palatino"/>
              </a:rPr>
              <a:t> is run by the </a:t>
            </a:r>
            <a:r>
              <a:rPr lang="en-US" i="1" dirty="0">
                <a:latin typeface="Palatino"/>
              </a:rPr>
              <a:t>Student Financial Systems Analyst</a:t>
            </a:r>
            <a:r>
              <a:rPr lang="en-US" dirty="0">
                <a:latin typeface="Palatino"/>
              </a:rPr>
              <a:t> for review and calculation of the Bad Debt Allowance.</a:t>
            </a:r>
          </a:p>
          <a:p>
            <a:pPr marL="0" indent="0">
              <a:buNone/>
            </a:pPr>
            <a:r>
              <a:rPr lang="en-US" dirty="0"/>
              <a:t>			</a:t>
            </a: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pic>
        <p:nvPicPr>
          <p:cNvPr id="5" name="Picture 4"/>
          <p:cNvPicPr>
            <a:picLocks noChangeAspect="1"/>
          </p:cNvPicPr>
          <p:nvPr/>
        </p:nvPicPr>
        <p:blipFill>
          <a:blip r:embed="rId2"/>
          <a:stretch>
            <a:fillRect/>
          </a:stretch>
        </p:blipFill>
        <p:spPr>
          <a:xfrm>
            <a:off x="9515387" y="1820234"/>
            <a:ext cx="2036240" cy="3816427"/>
          </a:xfrm>
          <a:prstGeom prst="rect">
            <a:avLst/>
          </a:prstGeom>
        </p:spPr>
      </p:pic>
    </p:spTree>
    <p:extLst>
      <p:ext uri="{BB962C8B-B14F-4D97-AF65-F5344CB8AC3E}">
        <p14:creationId xmlns:p14="http://schemas.microsoft.com/office/powerpoint/2010/main" val="2974673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862440" y="134359"/>
            <a:ext cx="10758058" cy="841386"/>
          </a:xfrm>
        </p:spPr>
        <p:txBody>
          <a:bodyPr>
            <a:normAutofit/>
          </a:bodyPr>
          <a:lstStyle/>
          <a:p>
            <a:pPr algn="ctr"/>
            <a:r>
              <a:rPr lang="en-US" sz="3600" dirty="0">
                <a:latin typeface="Palatino"/>
              </a:rPr>
              <a:t>Student Receivables</a:t>
            </a:r>
            <a:endParaRPr lang="en-US" sz="3600" dirty="0"/>
          </a:p>
        </p:txBody>
      </p:sp>
      <p:sp>
        <p:nvSpPr>
          <p:cNvPr id="2" name="Content Placeholder 1"/>
          <p:cNvSpPr>
            <a:spLocks noGrp="1"/>
          </p:cNvSpPr>
          <p:nvPr>
            <p:ph idx="1"/>
          </p:nvPr>
        </p:nvSpPr>
        <p:spPr>
          <a:xfrm>
            <a:off x="640373" y="1472896"/>
            <a:ext cx="10617150" cy="4163765"/>
          </a:xfrm>
        </p:spPr>
        <p:txBody>
          <a:bodyPr/>
          <a:lstStyle/>
          <a:p>
            <a:pPr>
              <a:lnSpc>
                <a:spcPct val="107000"/>
              </a:lnSpc>
              <a:spcBef>
                <a:spcPts val="0"/>
              </a:spcBef>
              <a:spcAft>
                <a:spcPts val="800"/>
              </a:spcAft>
            </a:pPr>
            <a:r>
              <a:rPr lang="en-US" dirty="0">
                <a:latin typeface="Palatino"/>
              </a:rPr>
              <a:t>As part of the Board and Administrative policy and as with all organizations, the amount of receivable that is considered uncollectible will be determined.  This leads to the calculation of Bad Debt Allowance.</a:t>
            </a:r>
          </a:p>
          <a:p>
            <a:pPr marL="0" indent="0">
              <a:buNone/>
            </a:pPr>
            <a:r>
              <a:rPr lang="en-US" dirty="0"/>
              <a:t>			</a:t>
            </a: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Tree>
    <p:extLst>
      <p:ext uri="{BB962C8B-B14F-4D97-AF65-F5344CB8AC3E}">
        <p14:creationId xmlns:p14="http://schemas.microsoft.com/office/powerpoint/2010/main" val="605368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a:t>Questions?</a:t>
            </a:r>
          </a:p>
        </p:txBody>
      </p:sp>
    </p:spTree>
    <p:extLst>
      <p:ext uri="{BB962C8B-B14F-4D97-AF65-F5344CB8AC3E}">
        <p14:creationId xmlns:p14="http://schemas.microsoft.com/office/powerpoint/2010/main" val="3821836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52450" y="1162050"/>
            <a:ext cx="11087100" cy="4209812"/>
          </a:xfrm>
        </p:spPr>
        <p:txBody>
          <a:bodyPr/>
          <a:lstStyle/>
          <a:p>
            <a:r>
              <a:rPr lang="en-US" sz="4400" dirty="0">
                <a:latin typeface="Palatino"/>
              </a:rPr>
              <a:t>Bad Debt Calculation – Student Receivables</a:t>
            </a:r>
            <a:br>
              <a:rPr lang="en-US" dirty="0">
                <a:latin typeface="Palatino"/>
                <a:cs typeface="Poppins"/>
              </a:rPr>
            </a:br>
            <a:br>
              <a:rPr lang="en-US" dirty="0">
                <a:latin typeface="Palatino"/>
                <a:cs typeface="Poppins"/>
              </a:rPr>
            </a:br>
            <a:br>
              <a:rPr lang="en-US" dirty="0">
                <a:latin typeface="Palatino"/>
                <a:cs typeface="Poppins"/>
              </a:rPr>
            </a:br>
            <a:r>
              <a:rPr lang="en-US" sz="2000" dirty="0">
                <a:latin typeface="Palatino"/>
                <a:cs typeface="Poppins"/>
              </a:rPr>
              <a:t>Presenters:</a:t>
            </a:r>
            <a:br>
              <a:rPr lang="en-US" sz="2000" dirty="0">
                <a:latin typeface="Palatino"/>
                <a:cs typeface="Poppins"/>
              </a:rPr>
            </a:br>
            <a:r>
              <a:rPr lang="en-US" sz="2000" dirty="0">
                <a:latin typeface="Palatino"/>
                <a:cs typeface="Poppins"/>
              </a:rPr>
              <a:t>Tami Taylor, Senior Accountant </a:t>
            </a:r>
            <a:br>
              <a:rPr lang="en-US" sz="2000" dirty="0">
                <a:latin typeface="Palatino"/>
                <a:cs typeface="Poppins"/>
              </a:rPr>
            </a:br>
            <a:r>
              <a:rPr lang="en-US" sz="2000" dirty="0">
                <a:latin typeface="Palatino"/>
                <a:cs typeface="Poppins"/>
              </a:rPr>
              <a:t>Adil Ahmed, Associate Vice Chancellor of Finance and Administration</a:t>
            </a:r>
            <a:endParaRPr lang="en-US" sz="2000" dirty="0"/>
          </a:p>
        </p:txBody>
      </p:sp>
    </p:spTree>
    <p:extLst>
      <p:ext uri="{BB962C8B-B14F-4D97-AF65-F5344CB8AC3E}">
        <p14:creationId xmlns:p14="http://schemas.microsoft.com/office/powerpoint/2010/main" val="1460410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862440" y="143414"/>
            <a:ext cx="10758058" cy="841386"/>
          </a:xfrm>
        </p:spPr>
        <p:txBody>
          <a:bodyPr>
            <a:normAutofit fontScale="90000"/>
          </a:bodyPr>
          <a:lstStyle/>
          <a:p>
            <a:pPr algn="ctr"/>
            <a:r>
              <a:rPr lang="en-US" sz="4400" dirty="0">
                <a:latin typeface="Palatino"/>
              </a:rPr>
              <a:t> Bad Debt Calculation – Student Receivables </a:t>
            </a:r>
            <a:endParaRPr lang="en-US" sz="4400" dirty="0"/>
          </a:p>
        </p:txBody>
      </p:sp>
      <p:sp>
        <p:nvSpPr>
          <p:cNvPr id="3" name="Content Placeholder 2"/>
          <p:cNvSpPr>
            <a:spLocks noGrp="1"/>
          </p:cNvSpPr>
          <p:nvPr>
            <p:ph idx="1"/>
          </p:nvPr>
        </p:nvSpPr>
        <p:spPr>
          <a:xfrm>
            <a:off x="1352609" y="1456348"/>
            <a:ext cx="9777720" cy="4268237"/>
          </a:xfrm>
        </p:spPr>
        <p:txBody>
          <a:bodyPr/>
          <a:lstStyle/>
          <a:p>
            <a:pPr marL="0" indent="0">
              <a:buNone/>
            </a:pPr>
            <a:r>
              <a:rPr lang="en-US" b="1" dirty="0">
                <a:latin typeface="Palatino"/>
              </a:rPr>
              <a:t>Explanation:</a:t>
            </a:r>
            <a:r>
              <a:rPr lang="en-US" dirty="0">
                <a:latin typeface="Palatino"/>
              </a:rPr>
              <a:t> Percentage amount of Student Receivables that will be recorded as uncollectable on our annual audited financial statements.</a:t>
            </a:r>
          </a:p>
          <a:p>
            <a:r>
              <a:rPr lang="en-US" dirty="0">
                <a:latin typeface="Palatino"/>
              </a:rPr>
              <a:t>The transaction is recorded at the end of the fiscal year and before completion of the audit.</a:t>
            </a:r>
          </a:p>
          <a:p>
            <a:pPr marL="0" indent="0">
              <a:buNone/>
            </a:pPr>
            <a:endParaRPr lang="en-US" dirty="0"/>
          </a:p>
        </p:txBody>
      </p:sp>
      <p:sp>
        <p:nvSpPr>
          <p:cNvPr id="6" name="TextBox 5">
            <a:extLst>
              <a:ext uri="{FF2B5EF4-FFF2-40B4-BE49-F238E27FC236}">
                <a16:creationId xmlns:a16="http://schemas.microsoft.com/office/drawing/2014/main" id="{488E65CF-2B13-2C2F-7630-C9D21F947352}"/>
              </a:ext>
            </a:extLst>
          </p:cNvPr>
          <p:cNvSpPr txBox="1"/>
          <p:nvPr/>
        </p:nvSpPr>
        <p:spPr>
          <a:xfrm>
            <a:off x="6501319" y="4036978"/>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163768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956227" y="184041"/>
            <a:ext cx="10758057" cy="841790"/>
          </a:xfrm>
        </p:spPr>
        <p:txBody>
          <a:bodyPr>
            <a:normAutofit/>
          </a:bodyPr>
          <a:lstStyle/>
          <a:p>
            <a:pPr algn="ctr"/>
            <a:r>
              <a:rPr lang="en-US" sz="3600" dirty="0">
                <a:latin typeface="Palatino"/>
              </a:rPr>
              <a:t>Bad Debt Calculation – Student Receivables</a:t>
            </a:r>
            <a:endParaRPr lang="en-US" sz="3600" dirty="0"/>
          </a:p>
        </p:txBody>
      </p:sp>
      <p:sp>
        <p:nvSpPr>
          <p:cNvPr id="2" name="Content Placeholder 1"/>
          <p:cNvSpPr>
            <a:spLocks noGrp="1"/>
          </p:cNvSpPr>
          <p:nvPr>
            <p:ph idx="1"/>
          </p:nvPr>
        </p:nvSpPr>
        <p:spPr>
          <a:xfrm>
            <a:off x="982204" y="1573579"/>
            <a:ext cx="10227591" cy="4268237"/>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Palatino"/>
                <a:ea typeface="Calibri" panose="020F0502020204030204" pitchFamily="34" charset="0"/>
                <a:cs typeface="Times New Roman" panose="02020603050405020304" pitchFamily="18" charset="0"/>
              </a:rPr>
              <a:t>Calculation of the Bad Debt Allowance is determined by board and administrative policy.</a:t>
            </a:r>
          </a:p>
          <a:p>
            <a:pPr lvl="2">
              <a:lnSpc>
                <a:spcPct val="107000"/>
              </a:lnSpc>
              <a:spcBef>
                <a:spcPts val="0"/>
              </a:spcBef>
              <a:buFont typeface="Wingdings" panose="05000000000000000000" pitchFamily="2" charset="2"/>
              <a:buChar char=""/>
            </a:pPr>
            <a:r>
              <a:rPr lang="en-US" dirty="0">
                <a:latin typeface="Palatino"/>
                <a:ea typeface="Calibri" panose="020F0502020204030204" pitchFamily="34" charset="0"/>
                <a:cs typeface="Times New Roman" panose="02020603050405020304" pitchFamily="18" charset="0"/>
              </a:rPr>
              <a:t>BP 6302 </a:t>
            </a:r>
            <a:r>
              <a:rPr lang="en-US" i="1" dirty="0">
                <a:latin typeface="Palatino"/>
                <a:ea typeface="Calibri" panose="020F0502020204030204" pitchFamily="34" charset="0"/>
                <a:cs typeface="Times New Roman" panose="02020603050405020304" pitchFamily="18" charset="0"/>
              </a:rPr>
              <a:t>(Draft)</a:t>
            </a:r>
          </a:p>
          <a:p>
            <a:pPr lvl="2">
              <a:lnSpc>
                <a:spcPct val="107000"/>
              </a:lnSpc>
              <a:spcBef>
                <a:spcPts val="0"/>
              </a:spcBef>
              <a:spcAft>
                <a:spcPts val="800"/>
              </a:spcAft>
              <a:buFont typeface="Wingdings" panose="05000000000000000000" pitchFamily="2" charset="2"/>
              <a:buChar char=""/>
            </a:pPr>
            <a:r>
              <a:rPr lang="en-US" dirty="0">
                <a:latin typeface="Palatino"/>
                <a:ea typeface="Calibri" panose="020F0502020204030204" pitchFamily="34" charset="0"/>
                <a:cs typeface="Times New Roman" panose="02020603050405020304" pitchFamily="18" charset="0"/>
              </a:rPr>
              <a:t>AP 6302 </a:t>
            </a:r>
            <a:r>
              <a:rPr lang="en-US" i="1" dirty="0">
                <a:latin typeface="Palatino"/>
                <a:ea typeface="Calibri" panose="020F0502020204030204" pitchFamily="34" charset="0"/>
                <a:cs typeface="Times New Roman" panose="02020603050405020304" pitchFamily="18" charset="0"/>
              </a:rPr>
              <a:t>(Draft)</a:t>
            </a:r>
          </a:p>
          <a:p>
            <a:pPr marL="342900" marR="0" lvl="0" indent="-342900">
              <a:lnSpc>
                <a:spcPct val="107000"/>
              </a:lnSpc>
              <a:spcBef>
                <a:spcPts val="0"/>
              </a:spcBef>
              <a:spcAft>
                <a:spcPts val="0"/>
              </a:spcAft>
              <a:buFont typeface="Symbol" panose="05050102010706020507" pitchFamily="18" charset="2"/>
              <a:buChar char=""/>
            </a:pPr>
            <a:r>
              <a:rPr lang="en-US" dirty="0">
                <a:latin typeface="Palatino"/>
                <a:ea typeface="Calibri" panose="020F0502020204030204" pitchFamily="34" charset="0"/>
                <a:cs typeface="Times New Roman" panose="02020603050405020304" pitchFamily="18" charset="0"/>
              </a:rPr>
              <a:t>Bad Debt Allowance is a contra account to Student Accounts Receivable account.  Other names for this item are:</a:t>
            </a:r>
          </a:p>
          <a:p>
            <a:pPr lvl="2">
              <a:lnSpc>
                <a:spcPct val="107000"/>
              </a:lnSpc>
              <a:spcBef>
                <a:spcPts val="0"/>
              </a:spcBef>
              <a:buFont typeface="Wingdings" panose="05000000000000000000" pitchFamily="2" charset="2"/>
              <a:buChar char=""/>
            </a:pPr>
            <a:r>
              <a:rPr lang="en-US" dirty="0">
                <a:latin typeface="Palatino"/>
                <a:ea typeface="Calibri" panose="020F0502020204030204" pitchFamily="34" charset="0"/>
                <a:cs typeface="Times New Roman" panose="02020603050405020304" pitchFamily="18" charset="0"/>
              </a:rPr>
              <a:t>Allowance for Uncollectable</a:t>
            </a:r>
          </a:p>
          <a:p>
            <a:pPr lvl="2">
              <a:lnSpc>
                <a:spcPct val="107000"/>
              </a:lnSpc>
              <a:spcBef>
                <a:spcPts val="0"/>
              </a:spcBef>
              <a:spcAft>
                <a:spcPts val="800"/>
              </a:spcAft>
              <a:buFont typeface="Wingdings" panose="05000000000000000000" pitchFamily="2" charset="2"/>
              <a:buChar char=""/>
            </a:pPr>
            <a:r>
              <a:rPr lang="en-US" dirty="0">
                <a:latin typeface="Palatino"/>
                <a:ea typeface="Calibri" panose="020F0502020204030204" pitchFamily="34" charset="0"/>
                <a:cs typeface="Times New Roman" panose="02020603050405020304" pitchFamily="18" charset="0"/>
              </a:rPr>
              <a:t>Allowance for Bad Debt </a:t>
            </a:r>
          </a:p>
          <a:p>
            <a:pPr lvl="2">
              <a:lnSpc>
                <a:spcPct val="107000"/>
              </a:lnSpc>
              <a:spcBef>
                <a:spcPts val="0"/>
              </a:spcBef>
              <a:spcAft>
                <a:spcPts val="80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spcAft>
                <a:spcPts val="80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Tree>
    <p:extLst>
      <p:ext uri="{BB962C8B-B14F-4D97-AF65-F5344CB8AC3E}">
        <p14:creationId xmlns:p14="http://schemas.microsoft.com/office/powerpoint/2010/main" val="1635717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862440" y="172722"/>
            <a:ext cx="10758058" cy="841386"/>
          </a:xfrm>
        </p:spPr>
        <p:txBody>
          <a:bodyPr>
            <a:normAutofit/>
          </a:bodyPr>
          <a:lstStyle/>
          <a:p>
            <a:pPr algn="ctr"/>
            <a:r>
              <a:rPr lang="en-US" sz="3600" dirty="0">
                <a:latin typeface="Palatino"/>
              </a:rPr>
              <a:t>Bad Debt Calculation – Student Receivables</a:t>
            </a:r>
            <a:endParaRPr lang="en-US" sz="3600" dirty="0"/>
          </a:p>
        </p:txBody>
      </p:sp>
      <p:sp>
        <p:nvSpPr>
          <p:cNvPr id="2" name="Content Placeholder 1"/>
          <p:cNvSpPr>
            <a:spLocks noGrp="1"/>
          </p:cNvSpPr>
          <p:nvPr>
            <p:ph idx="1"/>
          </p:nvPr>
        </p:nvSpPr>
        <p:spPr>
          <a:xfrm>
            <a:off x="944104" y="1432902"/>
            <a:ext cx="10303791" cy="4268237"/>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Palatino"/>
                <a:ea typeface="Calibri" panose="020F0502020204030204" pitchFamily="34" charset="0"/>
                <a:cs typeface="Times New Roman" panose="02020603050405020304" pitchFamily="18" charset="0"/>
              </a:rPr>
              <a:t>It is represented in object code 9164.</a:t>
            </a:r>
          </a:p>
          <a:p>
            <a:pPr marL="0" marR="0" lvl="0" indent="0">
              <a:lnSpc>
                <a:spcPct val="107000"/>
              </a:lnSpc>
              <a:spcBef>
                <a:spcPts val="0"/>
              </a:spcBef>
              <a:spcAft>
                <a:spcPts val="0"/>
              </a:spcAft>
              <a:buNone/>
            </a:pPr>
            <a:endParaRPr lang="en-US" dirty="0">
              <a:latin typeface="Palatino"/>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Palatino"/>
                <a:ea typeface="Calibri" panose="020F0502020204030204" pitchFamily="34" charset="0"/>
                <a:cs typeface="Times New Roman" panose="02020603050405020304" pitchFamily="18" charset="0"/>
              </a:rPr>
              <a:t>It is a transaction that is recorded at the end of each fiscal year and before completion of the audit.</a:t>
            </a:r>
          </a:p>
          <a:p>
            <a:pPr marL="0" marR="0" lvl="0" indent="0">
              <a:lnSpc>
                <a:spcPct val="107000"/>
              </a:lnSpc>
              <a:spcBef>
                <a:spcPts val="0"/>
              </a:spcBef>
              <a:spcAft>
                <a:spcPts val="0"/>
              </a:spcAft>
              <a:buNone/>
            </a:pPr>
            <a:endParaRPr lang="en-US" dirty="0">
              <a:latin typeface="Palatino"/>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Palatino"/>
                <a:ea typeface="Calibri" panose="020F0502020204030204" pitchFamily="34" charset="0"/>
                <a:cs typeface="Times New Roman" panose="02020603050405020304" pitchFamily="18" charset="0"/>
              </a:rPr>
              <a:t>The transaction is recorded as follows:</a:t>
            </a:r>
          </a:p>
          <a:p>
            <a:pPr marL="914400" marR="0">
              <a:lnSpc>
                <a:spcPct val="107000"/>
              </a:lnSpc>
              <a:spcBef>
                <a:spcPts val="0"/>
              </a:spcBef>
              <a:spcAft>
                <a:spcPts val="800"/>
              </a:spcAft>
            </a:pPr>
            <a:r>
              <a:rPr lang="en-US" dirty="0">
                <a:latin typeface="Palatino"/>
                <a:ea typeface="Calibri" panose="020F0502020204030204" pitchFamily="34" charset="0"/>
                <a:cs typeface="Times New Roman" panose="02020603050405020304" pitchFamily="18" charset="0"/>
              </a:rPr>
              <a:t>DR – Expense Account (Statement of Net Position)</a:t>
            </a:r>
          </a:p>
          <a:p>
            <a:pPr marL="914400" marR="0">
              <a:lnSpc>
                <a:spcPct val="107000"/>
              </a:lnSpc>
              <a:spcBef>
                <a:spcPts val="0"/>
              </a:spcBef>
              <a:spcAft>
                <a:spcPts val="800"/>
              </a:spcAft>
            </a:pPr>
            <a:r>
              <a:rPr lang="en-US" dirty="0">
                <a:latin typeface="Palatino"/>
                <a:ea typeface="Calibri" panose="020F0502020204030204" pitchFamily="34" charset="0"/>
                <a:cs typeface="Times New Roman" panose="02020603050405020304" pitchFamily="18" charset="0"/>
              </a:rPr>
              <a:t>CR – Allowance for Bad Debt (Balance Sheet)</a:t>
            </a:r>
          </a:p>
          <a:p>
            <a:pPr marL="0" indent="0">
              <a:buNone/>
            </a:pPr>
            <a:endParaRPr lang="en-US" dirty="0">
              <a:latin typeface="Palatino"/>
            </a:endParaRP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Tree>
    <p:extLst>
      <p:ext uri="{BB962C8B-B14F-4D97-AF65-F5344CB8AC3E}">
        <p14:creationId xmlns:p14="http://schemas.microsoft.com/office/powerpoint/2010/main" val="1453441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862440" y="200065"/>
            <a:ext cx="10758058" cy="841386"/>
          </a:xfrm>
        </p:spPr>
        <p:txBody>
          <a:bodyPr>
            <a:normAutofit/>
          </a:bodyPr>
          <a:lstStyle/>
          <a:p>
            <a:pPr algn="ctr"/>
            <a:r>
              <a:rPr lang="en-US" sz="3600" dirty="0">
                <a:latin typeface="Palatino"/>
              </a:rPr>
              <a:t>Bad Debt Calculation – Student Receivables</a:t>
            </a:r>
            <a:endParaRPr lang="en-US" sz="3600" dirty="0"/>
          </a:p>
        </p:txBody>
      </p:sp>
      <p:sp>
        <p:nvSpPr>
          <p:cNvPr id="2" name="Content Placeholder 1"/>
          <p:cNvSpPr>
            <a:spLocks noGrp="1"/>
          </p:cNvSpPr>
          <p:nvPr>
            <p:ph idx="1"/>
          </p:nvPr>
        </p:nvSpPr>
        <p:spPr>
          <a:xfrm>
            <a:off x="640373" y="1593555"/>
            <a:ext cx="8620857" cy="4268237"/>
          </a:xfrm>
        </p:spPr>
        <p:txBody>
          <a:bodyPr/>
          <a:lstStyle/>
          <a:p>
            <a:pPr marL="0" marR="0" indent="0">
              <a:lnSpc>
                <a:spcPct val="107000"/>
              </a:lnSpc>
              <a:spcBef>
                <a:spcPts val="0"/>
              </a:spcBef>
              <a:spcAft>
                <a:spcPts val="800"/>
              </a:spcAft>
              <a:buNone/>
            </a:pPr>
            <a:r>
              <a:rPr lang="en-US" b="1" dirty="0">
                <a:latin typeface="Palatino"/>
                <a:ea typeface="Calibri" panose="020F0502020204030204" pitchFamily="34" charset="0"/>
                <a:cs typeface="Times New Roman" panose="02020603050405020304" pitchFamily="18" charset="0"/>
              </a:rPr>
              <a:t>Procedures to determine amount to record:</a:t>
            </a:r>
          </a:p>
          <a:p>
            <a:pPr marL="0" marR="0" indent="0">
              <a:lnSpc>
                <a:spcPct val="107000"/>
              </a:lnSpc>
              <a:spcBef>
                <a:spcPts val="0"/>
              </a:spcBef>
              <a:spcAft>
                <a:spcPts val="800"/>
              </a:spcAft>
              <a:buNone/>
            </a:pPr>
            <a:endParaRPr lang="en-US" b="1" dirty="0">
              <a:latin typeface="Palatino"/>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Palatino"/>
                <a:ea typeface="Calibri" panose="020F0502020204030204" pitchFamily="34" charset="0"/>
                <a:cs typeface="Times New Roman" panose="02020603050405020304" pitchFamily="18" charset="0"/>
              </a:rPr>
              <a:t>The Student Financial Systems Analyst runs the Student Subsidiary Ledger report listing all students and their outstanding fee balance owed to PCCD.</a:t>
            </a:r>
          </a:p>
          <a:p>
            <a:pPr marL="0" indent="0">
              <a:buNone/>
            </a:pPr>
            <a:r>
              <a:rPr lang="en-US" dirty="0">
                <a:latin typeface="Palatino"/>
              </a:rPr>
              <a:t>			</a:t>
            </a:r>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pic>
        <p:nvPicPr>
          <p:cNvPr id="5" name="Picture 4"/>
          <p:cNvPicPr>
            <a:picLocks noChangeAspect="1"/>
          </p:cNvPicPr>
          <p:nvPr/>
        </p:nvPicPr>
        <p:blipFill>
          <a:blip r:embed="rId2"/>
          <a:stretch>
            <a:fillRect/>
          </a:stretch>
        </p:blipFill>
        <p:spPr>
          <a:xfrm>
            <a:off x="9423068" y="2142619"/>
            <a:ext cx="2036240" cy="3816427"/>
          </a:xfrm>
          <a:prstGeom prst="rect">
            <a:avLst/>
          </a:prstGeom>
        </p:spPr>
      </p:pic>
    </p:spTree>
    <p:extLst>
      <p:ext uri="{BB962C8B-B14F-4D97-AF65-F5344CB8AC3E}">
        <p14:creationId xmlns:p14="http://schemas.microsoft.com/office/powerpoint/2010/main" val="3746622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3600" dirty="0">
                <a:latin typeface="Palatino"/>
              </a:rPr>
              <a:t>Bad Debt Calculation – Student Receivables</a:t>
            </a:r>
            <a:endParaRPr lang="en-US" sz="3600"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5" name="Content Placeholder 1"/>
          <p:cNvSpPr>
            <a:spLocks noGrp="1"/>
          </p:cNvSpPr>
          <p:nvPr>
            <p:ph idx="1"/>
          </p:nvPr>
        </p:nvSpPr>
        <p:spPr>
          <a:xfrm>
            <a:off x="1767986" y="995265"/>
            <a:ext cx="8673611" cy="1175657"/>
          </a:xfrm>
        </p:spPr>
        <p:txBody>
          <a:bodyPr/>
          <a:lstStyle/>
          <a:p>
            <a:pPr marL="514350" marR="0" lvl="0" indent="-514350">
              <a:lnSpc>
                <a:spcPct val="107000"/>
              </a:lnSpc>
              <a:spcBef>
                <a:spcPts val="0"/>
              </a:spcBef>
              <a:spcAft>
                <a:spcPts val="800"/>
              </a:spcAft>
              <a:buFont typeface="+mj-lt"/>
              <a:buAutoNum type="arabicPeriod" startAt="2"/>
            </a:pPr>
            <a:r>
              <a:rPr lang="en-US" sz="2400" dirty="0">
                <a:latin typeface="Palatino"/>
                <a:ea typeface="Calibri" panose="020F0502020204030204" pitchFamily="34" charset="0"/>
                <a:cs typeface="Times New Roman" panose="02020603050405020304" pitchFamily="18" charset="0"/>
              </a:rPr>
              <a:t>Using the procedure guidelines from AP6302 (</a:t>
            </a:r>
            <a:r>
              <a:rPr lang="en-US" sz="2400" i="1" dirty="0">
                <a:latin typeface="Palatino"/>
                <a:ea typeface="Calibri" panose="020F0502020204030204" pitchFamily="34" charset="0"/>
                <a:cs typeface="Times New Roman" panose="02020603050405020304" pitchFamily="18" charset="0"/>
              </a:rPr>
              <a:t>Draft</a:t>
            </a:r>
            <a:r>
              <a:rPr lang="en-US" sz="2400" dirty="0">
                <a:latin typeface="Palatino"/>
                <a:ea typeface="Calibri" panose="020F0502020204030204" pitchFamily="34" charset="0"/>
                <a:cs typeface="Times New Roman" panose="02020603050405020304" pitchFamily="18" charset="0"/>
              </a:rPr>
              <a:t>), the bad debt allowance is calculated as follows:</a:t>
            </a:r>
          </a:p>
        </p:txBody>
      </p:sp>
      <p:sp>
        <p:nvSpPr>
          <p:cNvPr id="3" name="TextBox 2">
            <a:extLst>
              <a:ext uri="{FF2B5EF4-FFF2-40B4-BE49-F238E27FC236}">
                <a16:creationId xmlns:a16="http://schemas.microsoft.com/office/drawing/2014/main" id="{B364679B-3B14-8090-6886-6DB4B93EE149}"/>
              </a:ext>
            </a:extLst>
          </p:cNvPr>
          <p:cNvSpPr txBox="1"/>
          <p:nvPr/>
        </p:nvSpPr>
        <p:spPr>
          <a:xfrm>
            <a:off x="3048000" y="1863716"/>
            <a:ext cx="6096000" cy="313367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lumMod val="75000"/>
                  <a:lumOff val="25000"/>
                </a:srgbClr>
              </a:solidFill>
              <a:effectLst/>
              <a:uLnTx/>
              <a:uFillTx/>
              <a:latin typeface="Palatin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Palatino"/>
                <a:ea typeface="Calibri" panose="020F0502020204030204" pitchFamily="34" charset="0"/>
                <a:cs typeface="Times New Roman" panose="02020603050405020304" pitchFamily="18" charset="0"/>
              </a:rPr>
              <a:t>The calculation of the Allowance shall be made annually and shall be calculated as follows:</a:t>
            </a:r>
          </a:p>
          <a:p>
            <a:pPr marL="800100" marR="0" lvl="1"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Palatino"/>
                <a:ea typeface="Calibri" panose="020F0502020204030204" pitchFamily="34" charset="0"/>
                <a:cs typeface="Times New Roman" panose="02020603050405020304" pitchFamily="18" charset="0"/>
              </a:rPr>
              <a:t>20% of the receivables over one year</a:t>
            </a:r>
          </a:p>
          <a:p>
            <a:pPr marL="800100" marR="0" lvl="1"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Palatino"/>
                <a:ea typeface="Calibri" panose="020F0502020204030204" pitchFamily="34" charset="0"/>
                <a:cs typeface="Times New Roman" panose="02020603050405020304" pitchFamily="18" charset="0"/>
              </a:rPr>
              <a:t>40% of the receivables over two years</a:t>
            </a:r>
          </a:p>
          <a:p>
            <a:pPr marL="800100" marR="0" lvl="1"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Palatino"/>
                <a:ea typeface="Calibri" panose="020F0502020204030204" pitchFamily="34" charset="0"/>
                <a:cs typeface="Times New Roman" panose="02020603050405020304" pitchFamily="18" charset="0"/>
              </a:rPr>
              <a:t>60% of the receivables over three years</a:t>
            </a:r>
          </a:p>
          <a:p>
            <a:pPr marL="800100" marR="0" lvl="1"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Palatino"/>
                <a:ea typeface="Calibri" panose="020F0502020204030204" pitchFamily="34" charset="0"/>
                <a:cs typeface="Times New Roman" panose="02020603050405020304" pitchFamily="18" charset="0"/>
              </a:rPr>
              <a:t>80% of the receivables over four years</a:t>
            </a:r>
          </a:p>
          <a:p>
            <a:pPr marL="800100" marR="0" lvl="1"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Palatino"/>
                <a:ea typeface="Calibri" panose="020F0502020204030204" pitchFamily="34" charset="0"/>
                <a:cs typeface="Times New Roman" panose="02020603050405020304" pitchFamily="18" charset="0"/>
              </a:rPr>
              <a:t>100% of the receivables over five years</a:t>
            </a:r>
          </a:p>
        </p:txBody>
      </p:sp>
    </p:spTree>
    <p:extLst>
      <p:ext uri="{BB962C8B-B14F-4D97-AF65-F5344CB8AC3E}">
        <p14:creationId xmlns:p14="http://schemas.microsoft.com/office/powerpoint/2010/main" val="2436237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dirty="0">
                <a:latin typeface="Palatino"/>
              </a:rPr>
              <a:t>Bad Debt Calculation – Student Receivables</a:t>
            </a:r>
            <a:endParaRPr lang="en-US"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3" name="TextBox 2">
            <a:extLst>
              <a:ext uri="{FF2B5EF4-FFF2-40B4-BE49-F238E27FC236}">
                <a16:creationId xmlns:a16="http://schemas.microsoft.com/office/drawing/2014/main" id="{FFF1957B-110B-597B-8B8D-C2C28E45DC9C}"/>
              </a:ext>
            </a:extLst>
          </p:cNvPr>
          <p:cNvSpPr txBox="1"/>
          <p:nvPr/>
        </p:nvSpPr>
        <p:spPr>
          <a:xfrm>
            <a:off x="685799" y="1028384"/>
            <a:ext cx="6400800" cy="4361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marR="0" lvl="0" indent="-514350">
              <a:lnSpc>
                <a:spcPct val="107000"/>
              </a:lnSpc>
              <a:spcBef>
                <a:spcPts val="0"/>
              </a:spcBef>
              <a:spcAft>
                <a:spcPts val="800"/>
              </a:spcAft>
              <a:buFont typeface="+mj-lt"/>
              <a:buAutoNum type="arabicPeriod" startAt="3"/>
            </a:pPr>
            <a:endParaRPr lang="en-US" sz="2800" dirty="0">
              <a:latin typeface="Palatino"/>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800"/>
              </a:spcAft>
              <a:buFont typeface="+mj-lt"/>
              <a:buAutoNum type="arabicPeriod" startAt="3"/>
            </a:pPr>
            <a:r>
              <a:rPr lang="en-US" sz="2400" dirty="0">
                <a:latin typeface="Palatino"/>
                <a:ea typeface="Calibri" panose="020F0502020204030204" pitchFamily="34" charset="0"/>
                <a:cs typeface="Times New Roman" panose="02020603050405020304" pitchFamily="18" charset="0"/>
              </a:rPr>
              <a:t>Once the calculation is completed, a business decision needs to be made by the management team on whether to record the complete amount or partial amount based on the financial condition of PCCD for each year.  Since this is an estimation, we do not want to show a deficit at year end.</a:t>
            </a:r>
          </a:p>
          <a:p>
            <a:pPr marR="0" lvl="0">
              <a:lnSpc>
                <a:spcPct val="107000"/>
              </a:lnSpc>
              <a:spcBef>
                <a:spcPts val="0"/>
              </a:spcBef>
              <a:spcAft>
                <a:spcPts val="800"/>
              </a:spcAft>
            </a:pPr>
            <a:endParaRPr lang="en-US" sz="2800" dirty="0">
              <a:effectLst/>
              <a:latin typeface="Palatino"/>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805068" y="1028384"/>
            <a:ext cx="3627434" cy="4578493"/>
          </a:xfrm>
          <a:prstGeom prst="rect">
            <a:avLst/>
          </a:prstGeom>
        </p:spPr>
      </p:pic>
    </p:spTree>
    <p:extLst>
      <p:ext uri="{BB962C8B-B14F-4D97-AF65-F5344CB8AC3E}">
        <p14:creationId xmlns:p14="http://schemas.microsoft.com/office/powerpoint/2010/main" val="367806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4400" dirty="0">
                <a:latin typeface="Palatino"/>
              </a:rPr>
              <a:t>Project Expense Categorical Funds</a:t>
            </a:r>
            <a:endParaRPr lang="en-US" sz="4400" dirty="0"/>
          </a:p>
        </p:txBody>
      </p:sp>
      <p:sp>
        <p:nvSpPr>
          <p:cNvPr id="6" name="TextBox 5">
            <a:extLst>
              <a:ext uri="{FF2B5EF4-FFF2-40B4-BE49-F238E27FC236}">
                <a16:creationId xmlns:a16="http://schemas.microsoft.com/office/drawing/2014/main" id="{488E65CF-2B13-2C2F-7630-C9D21F947352}"/>
              </a:ext>
            </a:extLst>
          </p:cNvPr>
          <p:cNvSpPr txBox="1"/>
          <p:nvPr/>
        </p:nvSpPr>
        <p:spPr>
          <a:xfrm>
            <a:off x="6501319" y="4036978"/>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54" y="913775"/>
            <a:ext cx="7910945" cy="5087767"/>
          </a:xfrm>
          <a:prstGeom prst="rect">
            <a:avLst/>
          </a:prstGeom>
        </p:spPr>
      </p:pic>
    </p:spTree>
    <p:extLst>
      <p:ext uri="{BB962C8B-B14F-4D97-AF65-F5344CB8AC3E}">
        <p14:creationId xmlns:p14="http://schemas.microsoft.com/office/powerpoint/2010/main" val="2483411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3600" dirty="0">
                <a:latin typeface="Palatino"/>
              </a:rPr>
              <a:t>Bad Debt Calculation – Student Receivables</a:t>
            </a:r>
            <a:endParaRPr lang="en-US" sz="3600"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
        <p:nvSpPr>
          <p:cNvPr id="2" name="TextBox 1"/>
          <p:cNvSpPr txBox="1"/>
          <p:nvPr/>
        </p:nvSpPr>
        <p:spPr>
          <a:xfrm>
            <a:off x="1081091" y="1700370"/>
            <a:ext cx="10312355" cy="2812565"/>
          </a:xfrm>
          <a:prstGeom prst="rect">
            <a:avLst/>
          </a:prstGeom>
          <a:noFill/>
        </p:spPr>
        <p:txBody>
          <a:bodyPr wrap="square" lIns="91440" tIns="45720" rIns="91440" bIns="45720" rtlCol="0" anchor="t">
            <a:spAutoFit/>
          </a:bodyPr>
          <a:lstStyle/>
          <a:p>
            <a:pPr marL="342900" indent="-342900">
              <a:lnSpc>
                <a:spcPct val="107000"/>
              </a:lnSpc>
              <a:spcAft>
                <a:spcPts val="800"/>
              </a:spcAft>
              <a:buAutoNum type="arabicPeriod"/>
            </a:pPr>
            <a:r>
              <a:rPr lang="en-US" sz="2800" dirty="0">
                <a:latin typeface="Palatino"/>
                <a:cs typeface="Times New Roman"/>
              </a:rPr>
              <a:t>After a review on the effect to PCCD financial condition, the final estimated amount is recorded in a general ledger journal as follows:</a:t>
            </a:r>
            <a:endParaRPr lang="en-US" sz="2800">
              <a:latin typeface="Palatino"/>
              <a:cs typeface="Times New Roman"/>
            </a:endParaRPr>
          </a:p>
          <a:p>
            <a:pPr algn="ctr">
              <a:lnSpc>
                <a:spcPct val="107000"/>
              </a:lnSpc>
            </a:pPr>
            <a:endParaRPr lang="en-US" sz="2800" dirty="0">
              <a:highlight>
                <a:srgbClr val="FFFF00"/>
              </a:highlight>
              <a:latin typeface="Palatino"/>
              <a:ea typeface="Calibri" panose="020F0502020204030204" pitchFamily="34" charset="0"/>
              <a:cs typeface="Times New Roman" panose="02020603050405020304" pitchFamily="18" charset="0"/>
            </a:endParaRPr>
          </a:p>
          <a:p>
            <a:pPr algn="ctr">
              <a:lnSpc>
                <a:spcPct val="107000"/>
              </a:lnSpc>
            </a:pPr>
            <a:r>
              <a:rPr lang="en-US" sz="2400" dirty="0">
                <a:highlight>
                  <a:srgbClr val="FFFF00"/>
                </a:highlight>
                <a:latin typeface="Palatino"/>
                <a:cs typeface="Times New Roman"/>
              </a:rPr>
              <a:t>DR – Expense Account (1-01-141-5899-1-672000-0000-00)</a:t>
            </a:r>
          </a:p>
          <a:p>
            <a:pPr algn="ctr">
              <a:lnSpc>
                <a:spcPct val="107000"/>
              </a:lnSpc>
            </a:pPr>
            <a:r>
              <a:rPr lang="en-US" sz="2400" dirty="0">
                <a:highlight>
                  <a:srgbClr val="FFFF00"/>
                </a:highlight>
                <a:latin typeface="Palatino"/>
                <a:cs typeface="Times New Roman"/>
              </a:rPr>
              <a:t>CR – Allowance for Bad Debt (1-01-420-9164-1-672800-0000-00)</a:t>
            </a:r>
          </a:p>
        </p:txBody>
      </p:sp>
    </p:spTree>
    <p:extLst>
      <p:ext uri="{BB962C8B-B14F-4D97-AF65-F5344CB8AC3E}">
        <p14:creationId xmlns:p14="http://schemas.microsoft.com/office/powerpoint/2010/main" val="1876027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a:bodyPr>
          <a:lstStyle/>
          <a:p>
            <a:r>
              <a:rPr lang="en-US" sz="6000"/>
              <a:t>Questions?</a:t>
            </a:r>
          </a:p>
        </p:txBody>
      </p:sp>
    </p:spTree>
    <p:extLst>
      <p:ext uri="{BB962C8B-B14F-4D97-AF65-F5344CB8AC3E}">
        <p14:creationId xmlns:p14="http://schemas.microsoft.com/office/powerpoint/2010/main" val="2897049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05151"/>
            <a:ext cx="11087100" cy="1281453"/>
          </a:xfrm>
        </p:spPr>
        <p:txBody>
          <a:bodyPr>
            <a:normAutofit/>
          </a:bodyPr>
          <a:lstStyle/>
          <a:p>
            <a:r>
              <a:rPr lang="en-US" dirty="0">
                <a:latin typeface="Palatino"/>
              </a:rPr>
              <a:t>Gann Limit</a:t>
            </a:r>
            <a:endParaRPr lang="en-US" dirty="0"/>
          </a:p>
        </p:txBody>
      </p:sp>
      <p:sp>
        <p:nvSpPr>
          <p:cNvPr id="3" name="Subtitle 2"/>
          <p:cNvSpPr>
            <a:spLocks noGrp="1"/>
          </p:cNvSpPr>
          <p:nvPr>
            <p:ph type="subTitle" idx="1"/>
          </p:nvPr>
        </p:nvSpPr>
        <p:spPr>
          <a:xfrm>
            <a:off x="533400" y="4895192"/>
            <a:ext cx="11087100" cy="788277"/>
          </a:xfrm>
        </p:spPr>
        <p:txBody>
          <a:bodyPr vert="horz" lIns="91440" tIns="45720" rIns="91440" bIns="45720" rtlCol="0" anchor="t">
            <a:noAutofit/>
          </a:bodyPr>
          <a:lstStyle/>
          <a:p>
            <a:r>
              <a:rPr lang="en-US" sz="2000" dirty="0">
                <a:latin typeface="Palatino"/>
                <a:cs typeface="Poppins Light"/>
              </a:rPr>
              <a:t>Presenter:</a:t>
            </a:r>
          </a:p>
          <a:p>
            <a:r>
              <a:rPr lang="en-US" sz="2000" dirty="0">
                <a:latin typeface="Palatino"/>
              </a:rPr>
              <a:t>Adil Ahmed, Associate Vice Chancellor of Finance &amp; Administration</a:t>
            </a:r>
          </a:p>
        </p:txBody>
      </p:sp>
    </p:spTree>
    <p:extLst>
      <p:ext uri="{BB962C8B-B14F-4D97-AF65-F5344CB8AC3E}">
        <p14:creationId xmlns:p14="http://schemas.microsoft.com/office/powerpoint/2010/main" val="380487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146D45EE-3E68-5A2F-66D4-5F3777CAAFB4}"/>
              </a:ext>
            </a:extLst>
          </p:cNvPr>
          <p:cNvSpPr txBox="1"/>
          <p:nvPr/>
        </p:nvSpPr>
        <p:spPr>
          <a:xfrm>
            <a:off x="957341" y="1828562"/>
            <a:ext cx="10146088" cy="4031873"/>
          </a:xfrm>
          <a:prstGeom prst="rect">
            <a:avLst/>
          </a:prstGeom>
        </p:spPr>
        <p:txBody>
          <a:bodyPr vert="horz" wrap="square" lIns="0" tIns="0" rIns="0" bIns="0" rtlCol="0">
            <a:spAutoFit/>
          </a:bodyPr>
          <a:lstStyle/>
          <a:p>
            <a:pPr algn="l"/>
            <a:r>
              <a:rPr lang="en-US" sz="2800" dirty="0">
                <a:solidFill>
                  <a:schemeClr val="accent1"/>
                </a:solidFill>
                <a:latin typeface="Palatino"/>
              </a:rPr>
              <a:t>What is the appropriations limit?</a:t>
            </a:r>
          </a:p>
          <a:p>
            <a:pPr algn="l"/>
            <a:endParaRPr lang="en-US" dirty="0">
              <a:solidFill>
                <a:schemeClr val="accent1"/>
              </a:solidFill>
              <a:latin typeface="Palatino"/>
            </a:endParaRPr>
          </a:p>
          <a:p>
            <a:pPr algn="l"/>
            <a:r>
              <a:rPr lang="en-US" dirty="0">
                <a:solidFill>
                  <a:schemeClr val="accent1"/>
                </a:solidFill>
                <a:latin typeface="Palatino"/>
              </a:rPr>
              <a:t>The appropriations limit calculated under Government Code 7902, often referred to as the Gann limit, was established by Proposition 4 in 1979. Simply put, the purpose of the limit is to keep inflation adjusted per-person government spending under 1978–79 levels. For Local Education Agencies (LEAs), </a:t>
            </a:r>
            <a:r>
              <a:rPr lang="en-US" sz="1800" spc="-20" dirty="0">
                <a:solidFill>
                  <a:schemeClr val="accent1"/>
                </a:solidFill>
                <a:latin typeface="Palatino" pitchFamily="2" charset="77"/>
              </a:rPr>
              <a:t>Average Daily Attendance (</a:t>
            </a:r>
            <a:r>
              <a:rPr lang="en-US" dirty="0">
                <a:solidFill>
                  <a:schemeClr val="accent1"/>
                </a:solidFill>
                <a:latin typeface="Palatino"/>
              </a:rPr>
              <a:t>ADA) is used to determine population.</a:t>
            </a:r>
          </a:p>
          <a:p>
            <a:pPr algn="l"/>
            <a:endParaRPr lang="en-US" dirty="0">
              <a:solidFill>
                <a:schemeClr val="accent1"/>
              </a:solidFill>
              <a:latin typeface="Palatino"/>
            </a:endParaRPr>
          </a:p>
          <a:p>
            <a:pPr algn="l"/>
            <a:r>
              <a:rPr lang="en-US" dirty="0">
                <a:solidFill>
                  <a:schemeClr val="accent1"/>
                </a:solidFill>
                <a:latin typeface="Palatino"/>
              </a:rPr>
              <a:t>While the appropriations limit does function as a limit on LEA spending, Government Code 7902.1(a) allows LEAs with proceeds of taxes in excess of their appropriation limit (e.g., LEAs who need additional limit) to request additional limit from the State of California. This request is automatically approved.</a:t>
            </a:r>
          </a:p>
          <a:p>
            <a:pPr algn="l"/>
            <a:endParaRPr lang="en-US" dirty="0">
              <a:solidFill>
                <a:schemeClr val="accent1"/>
              </a:solidFill>
              <a:latin typeface="Palatino"/>
            </a:endParaRPr>
          </a:p>
          <a:p>
            <a:pPr algn="l"/>
            <a:r>
              <a:rPr lang="en-US" dirty="0">
                <a:solidFill>
                  <a:schemeClr val="accent1"/>
                </a:solidFill>
                <a:highlight>
                  <a:srgbClr val="FFFF00"/>
                </a:highlight>
                <a:latin typeface="Palatino"/>
              </a:rPr>
              <a:t>This has recently changed, and LEAs are no longer required to request additional Gann Limit beyond the State Apportionment due to property tax revenue.</a:t>
            </a:r>
          </a:p>
        </p:txBody>
      </p:sp>
      <p:sp>
        <p:nvSpPr>
          <p:cNvPr id="4" name="Title 3">
            <a:extLst>
              <a:ext uri="{FF2B5EF4-FFF2-40B4-BE49-F238E27FC236}">
                <a16:creationId xmlns:a16="http://schemas.microsoft.com/office/drawing/2014/main" id="{0F43DD20-B593-F72C-0DF2-843C4032178F}"/>
              </a:ext>
            </a:extLst>
          </p:cNvPr>
          <p:cNvSpPr>
            <a:spLocks noGrp="1"/>
          </p:cNvSpPr>
          <p:nvPr>
            <p:ph type="title"/>
          </p:nvPr>
        </p:nvSpPr>
        <p:spPr>
          <a:xfrm>
            <a:off x="0" y="330926"/>
            <a:ext cx="12192000" cy="963800"/>
          </a:xfrm>
        </p:spPr>
        <p:txBody>
          <a:bodyPr>
            <a:normAutofit fontScale="90000"/>
          </a:bodyPr>
          <a:lstStyle/>
          <a:p>
            <a:pPr algn="ctr"/>
            <a:r>
              <a:rPr lang="en-US" sz="4400" dirty="0">
                <a:latin typeface="Palatino"/>
              </a:rPr>
              <a:t> Gann Limit</a:t>
            </a:r>
            <a:br>
              <a:rPr lang="en-US" sz="4400" dirty="0">
                <a:latin typeface="Palatino"/>
              </a:rPr>
            </a:br>
            <a:r>
              <a:rPr lang="en-US" sz="2000" dirty="0">
                <a:latin typeface="Palatino"/>
              </a:rPr>
              <a:t>Information on the appropriations limit established by Proposition 4 (1979), also known as the Gann limit.</a:t>
            </a:r>
          </a:p>
        </p:txBody>
      </p:sp>
    </p:spTree>
    <p:extLst>
      <p:ext uri="{BB962C8B-B14F-4D97-AF65-F5344CB8AC3E}">
        <p14:creationId xmlns:p14="http://schemas.microsoft.com/office/powerpoint/2010/main" val="1582888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49F4E5DD-0837-5D35-6EB9-009587D613FF}"/>
              </a:ext>
            </a:extLst>
          </p:cNvPr>
          <p:cNvSpPr txBox="1"/>
          <p:nvPr/>
        </p:nvSpPr>
        <p:spPr>
          <a:xfrm>
            <a:off x="2737195" y="3275111"/>
            <a:ext cx="9013370" cy="307777"/>
          </a:xfrm>
          <a:prstGeom prst="rect">
            <a:avLst/>
          </a:prstGeom>
        </p:spPr>
        <p:txBody>
          <a:bodyPr vert="horz" wrap="square" lIns="0" tIns="0" rIns="0" bIns="0" rtlCol="0">
            <a:spAutoFit/>
          </a:bodyPr>
          <a:lstStyle/>
          <a:p>
            <a:pPr marL="12700" marR="3408045" algn="ctr">
              <a:lnSpc>
                <a:spcPct val="100000"/>
              </a:lnSpc>
              <a:buClr>
                <a:srgbClr val="0AD0D9"/>
              </a:buClr>
              <a:buSzPct val="94230"/>
              <a:tabLst>
                <a:tab pos="285750" algn="l"/>
              </a:tabLst>
            </a:pPr>
            <a:r>
              <a:rPr lang="en-US" sz="2000" spc="5" dirty="0">
                <a:solidFill>
                  <a:srgbClr val="003265"/>
                </a:solidFill>
                <a:latin typeface="Palatino"/>
                <a:cs typeface="Calibri"/>
                <a:hlinkClick r:id="rId2"/>
              </a:rPr>
              <a:t>https://www.cde.ca.gov/fg/ac/gl/</a:t>
            </a:r>
            <a:endParaRPr sz="2400" dirty="0">
              <a:latin typeface="Palatino"/>
              <a:cs typeface="Calibri"/>
            </a:endParaRPr>
          </a:p>
        </p:txBody>
      </p:sp>
      <p:pic>
        <p:nvPicPr>
          <p:cNvPr id="4" name="Picture 3">
            <a:extLst>
              <a:ext uri="{FF2B5EF4-FFF2-40B4-BE49-F238E27FC236}">
                <a16:creationId xmlns:a16="http://schemas.microsoft.com/office/drawing/2014/main" id="{4847B0A0-DC3F-04CF-67D7-740692B4695D}"/>
              </a:ext>
            </a:extLst>
          </p:cNvPr>
          <p:cNvPicPr>
            <a:picLocks noChangeAspect="1"/>
          </p:cNvPicPr>
          <p:nvPr/>
        </p:nvPicPr>
        <p:blipFill>
          <a:blip r:embed="rId3"/>
          <a:stretch>
            <a:fillRect/>
          </a:stretch>
        </p:blipFill>
        <p:spPr>
          <a:xfrm>
            <a:off x="3878927" y="2379212"/>
            <a:ext cx="3286125" cy="742950"/>
          </a:xfrm>
          <a:prstGeom prst="rect">
            <a:avLst/>
          </a:prstGeom>
        </p:spPr>
      </p:pic>
      <p:sp>
        <p:nvSpPr>
          <p:cNvPr id="9" name="Title 3">
            <a:extLst>
              <a:ext uri="{FF2B5EF4-FFF2-40B4-BE49-F238E27FC236}">
                <a16:creationId xmlns:a16="http://schemas.microsoft.com/office/drawing/2014/main" id="{8B90B914-9059-754D-D7CC-6EE63E71FC76}"/>
              </a:ext>
            </a:extLst>
          </p:cNvPr>
          <p:cNvSpPr>
            <a:spLocks noGrp="1"/>
          </p:cNvSpPr>
          <p:nvPr>
            <p:ph type="title"/>
          </p:nvPr>
        </p:nvSpPr>
        <p:spPr>
          <a:xfrm>
            <a:off x="0" y="330926"/>
            <a:ext cx="12192000" cy="963800"/>
          </a:xfrm>
        </p:spPr>
        <p:txBody>
          <a:bodyPr>
            <a:normAutofit fontScale="90000"/>
          </a:bodyPr>
          <a:lstStyle/>
          <a:p>
            <a:pPr algn="ctr"/>
            <a:r>
              <a:rPr lang="en-US" sz="4400" dirty="0">
                <a:latin typeface="Palatino"/>
              </a:rPr>
              <a:t> Gann Limit</a:t>
            </a:r>
            <a:br>
              <a:rPr lang="en-US" sz="4400" dirty="0">
                <a:latin typeface="Palatino"/>
              </a:rPr>
            </a:br>
            <a:r>
              <a:rPr lang="en-US" sz="2000" dirty="0">
                <a:latin typeface="Palatino"/>
              </a:rPr>
              <a:t>Information on the appropriations limit established by Proposition 4 (1979), also known as the Gann limit.</a:t>
            </a:r>
          </a:p>
        </p:txBody>
      </p:sp>
    </p:spTree>
    <p:extLst>
      <p:ext uri="{BB962C8B-B14F-4D97-AF65-F5344CB8AC3E}">
        <p14:creationId xmlns:p14="http://schemas.microsoft.com/office/powerpoint/2010/main" val="2297796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8B90B914-9059-754D-D7CC-6EE63E71FC76}"/>
              </a:ext>
            </a:extLst>
          </p:cNvPr>
          <p:cNvSpPr>
            <a:spLocks noGrp="1"/>
          </p:cNvSpPr>
          <p:nvPr>
            <p:ph type="title"/>
          </p:nvPr>
        </p:nvSpPr>
        <p:spPr>
          <a:xfrm>
            <a:off x="0" y="330926"/>
            <a:ext cx="12192000" cy="963800"/>
          </a:xfrm>
        </p:spPr>
        <p:txBody>
          <a:bodyPr>
            <a:normAutofit fontScale="90000"/>
          </a:bodyPr>
          <a:lstStyle/>
          <a:p>
            <a:pPr algn="ctr"/>
            <a:r>
              <a:rPr lang="en-US" sz="4400" dirty="0">
                <a:latin typeface="Palatino"/>
              </a:rPr>
              <a:t> Gann Limit</a:t>
            </a:r>
            <a:br>
              <a:rPr lang="en-US" sz="4400" dirty="0">
                <a:latin typeface="Palatino"/>
              </a:rPr>
            </a:br>
            <a:r>
              <a:rPr lang="en-US" sz="2000" dirty="0">
                <a:latin typeface="Palatino"/>
              </a:rPr>
              <a:t>Gann limit information loaded to the State</a:t>
            </a:r>
          </a:p>
        </p:txBody>
      </p:sp>
      <p:pic>
        <p:nvPicPr>
          <p:cNvPr id="2" name="Picture 1">
            <a:extLst>
              <a:ext uri="{FF2B5EF4-FFF2-40B4-BE49-F238E27FC236}">
                <a16:creationId xmlns:a16="http://schemas.microsoft.com/office/drawing/2014/main" id="{C7470D81-36F7-B170-B703-7B286A3293CC}"/>
              </a:ext>
            </a:extLst>
          </p:cNvPr>
          <p:cNvPicPr>
            <a:picLocks noChangeAspect="1"/>
          </p:cNvPicPr>
          <p:nvPr/>
        </p:nvPicPr>
        <p:blipFill>
          <a:blip r:embed="rId2"/>
          <a:stretch>
            <a:fillRect/>
          </a:stretch>
        </p:blipFill>
        <p:spPr>
          <a:xfrm>
            <a:off x="6452486" y="1450015"/>
            <a:ext cx="5419814" cy="4651651"/>
          </a:xfrm>
          <a:prstGeom prst="rect">
            <a:avLst/>
          </a:prstGeom>
        </p:spPr>
      </p:pic>
      <p:pic>
        <p:nvPicPr>
          <p:cNvPr id="5" name="Picture 4">
            <a:extLst>
              <a:ext uri="{FF2B5EF4-FFF2-40B4-BE49-F238E27FC236}">
                <a16:creationId xmlns:a16="http://schemas.microsoft.com/office/drawing/2014/main" id="{19B47674-7DEA-0015-FF6D-AAFD2C4AE93B}"/>
              </a:ext>
            </a:extLst>
          </p:cNvPr>
          <p:cNvPicPr>
            <a:picLocks noChangeAspect="1"/>
          </p:cNvPicPr>
          <p:nvPr/>
        </p:nvPicPr>
        <p:blipFill rotWithShape="1">
          <a:blip r:embed="rId3"/>
          <a:srcRect l="1036" b="3946"/>
          <a:stretch/>
        </p:blipFill>
        <p:spPr>
          <a:xfrm>
            <a:off x="1119524" y="1450015"/>
            <a:ext cx="4976476" cy="4651651"/>
          </a:xfrm>
          <a:prstGeom prst="rect">
            <a:avLst/>
          </a:prstGeom>
        </p:spPr>
      </p:pic>
      <p:cxnSp>
        <p:nvCxnSpPr>
          <p:cNvPr id="8" name="Straight Arrow Connector 7">
            <a:extLst>
              <a:ext uri="{FF2B5EF4-FFF2-40B4-BE49-F238E27FC236}">
                <a16:creationId xmlns:a16="http://schemas.microsoft.com/office/drawing/2014/main" id="{EF71473A-455E-D85E-E933-C6C4EAF0085B}"/>
              </a:ext>
            </a:extLst>
          </p:cNvPr>
          <p:cNvCxnSpPr>
            <a:cxnSpLocks/>
          </p:cNvCxnSpPr>
          <p:nvPr/>
        </p:nvCxnSpPr>
        <p:spPr>
          <a:xfrm flipV="1">
            <a:off x="6044896" y="2825332"/>
            <a:ext cx="509217" cy="314838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50484AF9-3BFD-1504-ADCF-B6BB9B16DB14}"/>
              </a:ext>
            </a:extLst>
          </p:cNvPr>
          <p:cNvSpPr txBox="1"/>
          <p:nvPr/>
        </p:nvSpPr>
        <p:spPr>
          <a:xfrm>
            <a:off x="10430730" y="2140901"/>
            <a:ext cx="1637159" cy="430887"/>
          </a:xfrm>
          <a:prstGeom prst="rect">
            <a:avLst/>
          </a:prstGeom>
          <a:solidFill>
            <a:schemeClr val="bg1"/>
          </a:solidFill>
        </p:spPr>
        <p:txBody>
          <a:bodyPr wrap="square" rtlCol="0">
            <a:spAutoFit/>
          </a:bodyPr>
          <a:lstStyle/>
          <a:p>
            <a:r>
              <a:rPr lang="en-US" sz="1100" dirty="0">
                <a:latin typeface="Palatino"/>
              </a:rPr>
              <a:t>The price factor comes from the State</a:t>
            </a:r>
          </a:p>
        </p:txBody>
      </p:sp>
      <p:cxnSp>
        <p:nvCxnSpPr>
          <p:cNvPr id="13" name="Straight Arrow Connector 12">
            <a:extLst>
              <a:ext uri="{FF2B5EF4-FFF2-40B4-BE49-F238E27FC236}">
                <a16:creationId xmlns:a16="http://schemas.microsoft.com/office/drawing/2014/main" id="{BB31A2AE-339C-FC2F-FEA3-A8F75491C570}"/>
              </a:ext>
            </a:extLst>
          </p:cNvPr>
          <p:cNvCxnSpPr>
            <a:cxnSpLocks/>
            <a:stCxn id="11" idx="1"/>
          </p:cNvCxnSpPr>
          <p:nvPr/>
        </p:nvCxnSpPr>
        <p:spPr>
          <a:xfrm flipH="1">
            <a:off x="10189811" y="2356345"/>
            <a:ext cx="240919" cy="5784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9999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5700-CC27-5341-9416-40AB41DC95D9}"/>
              </a:ext>
            </a:extLst>
          </p:cNvPr>
          <p:cNvSpPr>
            <a:spLocks noGrp="1"/>
          </p:cNvSpPr>
          <p:nvPr>
            <p:ph type="title"/>
          </p:nvPr>
        </p:nvSpPr>
        <p:spPr>
          <a:xfrm>
            <a:off x="571500" y="2217578"/>
            <a:ext cx="11049000" cy="1325563"/>
          </a:xfrm>
        </p:spPr>
        <p:txBody>
          <a:bodyPr>
            <a:normAutofit fontScale="90000"/>
          </a:bodyPr>
          <a:lstStyle/>
          <a:p>
            <a:r>
              <a:rPr lang="en-US" sz="6000" dirty="0">
                <a:latin typeface="Palatino"/>
                <a:cs typeface="Poppins"/>
              </a:rPr>
              <a:t>Questions?</a:t>
            </a:r>
            <a:br>
              <a:rPr lang="en-US" sz="6000" dirty="0">
                <a:latin typeface="Palatino"/>
                <a:cs typeface="Poppins"/>
              </a:rPr>
            </a:br>
            <a:br>
              <a:rPr lang="en-US" sz="6000" dirty="0"/>
            </a:br>
            <a:endParaRPr lang="en-US" sz="2700" dirty="0"/>
          </a:p>
        </p:txBody>
      </p:sp>
    </p:spTree>
    <p:extLst>
      <p:ext uri="{BB962C8B-B14F-4D97-AF65-F5344CB8AC3E}">
        <p14:creationId xmlns:p14="http://schemas.microsoft.com/office/powerpoint/2010/main" val="3615644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C200DF-88C7-3A4A-B474-E1B0ECECAB11}"/>
              </a:ext>
            </a:extLst>
          </p:cNvPr>
          <p:cNvSpPr>
            <a:spLocks noGrp="1"/>
          </p:cNvSpPr>
          <p:nvPr>
            <p:ph type="title"/>
          </p:nvPr>
        </p:nvSpPr>
        <p:spPr>
          <a:xfrm>
            <a:off x="533400" y="1065434"/>
            <a:ext cx="11087100" cy="1325563"/>
          </a:xfrm>
        </p:spPr>
        <p:txBody>
          <a:bodyPr>
            <a:normAutofit/>
          </a:bodyPr>
          <a:lstStyle/>
          <a:p>
            <a:r>
              <a:rPr lang="en-US" sz="6000" dirty="0"/>
              <a:t>Thank You! </a:t>
            </a:r>
          </a:p>
        </p:txBody>
      </p:sp>
      <p:cxnSp>
        <p:nvCxnSpPr>
          <p:cNvPr id="3" name="Straight Connector 2">
            <a:extLst>
              <a:ext uri="{FF2B5EF4-FFF2-40B4-BE49-F238E27FC236}">
                <a16:creationId xmlns:a16="http://schemas.microsoft.com/office/drawing/2014/main" id="{D2762BA6-421C-8B4C-8AF6-F67F9E884155}"/>
              </a:ext>
            </a:extLst>
          </p:cNvPr>
          <p:cNvCxnSpPr/>
          <p:nvPr/>
        </p:nvCxnSpPr>
        <p:spPr>
          <a:xfrm>
            <a:off x="1071590" y="2390997"/>
            <a:ext cx="966520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37FDBE8-C6CE-1C40-A3C6-037098B930ED}"/>
              </a:ext>
            </a:extLst>
          </p:cNvPr>
          <p:cNvGrpSpPr/>
          <p:nvPr/>
        </p:nvGrpSpPr>
        <p:grpSpPr>
          <a:xfrm>
            <a:off x="4882895" y="3834910"/>
            <a:ext cx="2307336" cy="1219128"/>
            <a:chOff x="4194047" y="3868508"/>
            <a:chExt cx="2307336" cy="1219128"/>
          </a:xfrm>
        </p:grpSpPr>
        <p:pic>
          <p:nvPicPr>
            <p:cNvPr id="8" name="Picture 7">
              <a:extLst>
                <a:ext uri="{FF2B5EF4-FFF2-40B4-BE49-F238E27FC236}">
                  <a16:creationId xmlns:a16="http://schemas.microsoft.com/office/drawing/2014/main" id="{D25B8C8A-7A52-314A-B287-8401726D2A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300" y="3868508"/>
              <a:ext cx="560829" cy="554926"/>
            </a:xfrm>
            <a:prstGeom prst="rect">
              <a:avLst/>
            </a:prstGeom>
          </p:spPr>
        </p:pic>
        <p:sp>
          <p:nvSpPr>
            <p:cNvPr id="11" name="TextBox 10">
              <a:extLst>
                <a:ext uri="{FF2B5EF4-FFF2-40B4-BE49-F238E27FC236}">
                  <a16:creationId xmlns:a16="http://schemas.microsoft.com/office/drawing/2014/main" id="{9F467908-BC2E-494A-8C3F-52723B72D152}"/>
                </a:ext>
              </a:extLst>
            </p:cNvPr>
            <p:cNvSpPr txBox="1"/>
            <p:nvPr/>
          </p:nvSpPr>
          <p:spPr>
            <a:xfrm>
              <a:off x="4194047" y="4718304"/>
              <a:ext cx="2307336" cy="369332"/>
            </a:xfrm>
            <a:prstGeom prst="rect">
              <a:avLst/>
            </a:prstGeom>
            <a:noFill/>
          </p:spPr>
          <p:txBody>
            <a:bodyPr wrap="square" rtlCol="0">
              <a:spAutoFit/>
            </a:bodyPr>
            <a:lstStyle/>
            <a:p>
              <a:pPr algn="ctr"/>
              <a:r>
                <a:rPr lang="en-US" dirty="0">
                  <a:solidFill>
                    <a:schemeClr val="bg1"/>
                  </a:solidFill>
                  <a:latin typeface="Poppins" pitchFamily="2" charset="77"/>
                  <a:cs typeface="Poppins" pitchFamily="2" charset="77"/>
                </a:rPr>
                <a:t>@PeraltaColleges</a:t>
              </a:r>
            </a:p>
          </p:txBody>
        </p:sp>
      </p:grpSp>
      <p:grpSp>
        <p:nvGrpSpPr>
          <p:cNvPr id="15" name="Group 14">
            <a:extLst>
              <a:ext uri="{FF2B5EF4-FFF2-40B4-BE49-F238E27FC236}">
                <a16:creationId xmlns:a16="http://schemas.microsoft.com/office/drawing/2014/main" id="{12B0AA19-03A1-5C4A-B604-666C49231E99}"/>
              </a:ext>
            </a:extLst>
          </p:cNvPr>
          <p:cNvGrpSpPr/>
          <p:nvPr/>
        </p:nvGrpSpPr>
        <p:grpSpPr>
          <a:xfrm>
            <a:off x="1984572" y="3846428"/>
            <a:ext cx="2307336" cy="1196093"/>
            <a:chOff x="1452369" y="3891543"/>
            <a:chExt cx="2307336" cy="1196093"/>
          </a:xfrm>
        </p:grpSpPr>
        <p:pic>
          <p:nvPicPr>
            <p:cNvPr id="10" name="Picture 9">
              <a:extLst>
                <a:ext uri="{FF2B5EF4-FFF2-40B4-BE49-F238E27FC236}">
                  <a16:creationId xmlns:a16="http://schemas.microsoft.com/office/drawing/2014/main" id="{AF72DF88-9D4E-CE43-AF03-146BD5460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490" y="3891543"/>
              <a:ext cx="685094" cy="554926"/>
            </a:xfrm>
            <a:prstGeom prst="rect">
              <a:avLst/>
            </a:prstGeom>
          </p:spPr>
        </p:pic>
        <p:sp>
          <p:nvSpPr>
            <p:cNvPr id="12" name="TextBox 11">
              <a:extLst>
                <a:ext uri="{FF2B5EF4-FFF2-40B4-BE49-F238E27FC236}">
                  <a16:creationId xmlns:a16="http://schemas.microsoft.com/office/drawing/2014/main" id="{0AFBDE90-5E51-DC49-872F-0748B3A7910B}"/>
                </a:ext>
              </a:extLst>
            </p:cNvPr>
            <p:cNvSpPr txBox="1"/>
            <p:nvPr/>
          </p:nvSpPr>
          <p:spPr>
            <a:xfrm>
              <a:off x="1452369" y="4718304"/>
              <a:ext cx="2307336" cy="369332"/>
            </a:xfrm>
            <a:prstGeom prst="rect">
              <a:avLst/>
            </a:prstGeom>
            <a:noFill/>
          </p:spPr>
          <p:txBody>
            <a:bodyPr wrap="square" rtlCol="0">
              <a:spAutoFit/>
            </a:bodyPr>
            <a:lstStyle/>
            <a:p>
              <a:pPr algn="ctr"/>
              <a:r>
                <a:rPr lang="en-US" dirty="0">
                  <a:solidFill>
                    <a:schemeClr val="bg1"/>
                  </a:solidFill>
                </a:rPr>
                <a:t>@</a:t>
              </a:r>
              <a:r>
                <a:rPr lang="en-US" dirty="0">
                  <a:solidFill>
                    <a:schemeClr val="bg1"/>
                  </a:solidFill>
                  <a:latin typeface="Poppins" pitchFamily="2" charset="77"/>
                  <a:cs typeface="Poppins" pitchFamily="2" charset="77"/>
                </a:rPr>
                <a:t>PeraltaColleges</a:t>
              </a:r>
            </a:p>
          </p:txBody>
        </p:sp>
      </p:grpSp>
      <p:grpSp>
        <p:nvGrpSpPr>
          <p:cNvPr id="16" name="Group 15">
            <a:extLst>
              <a:ext uri="{FF2B5EF4-FFF2-40B4-BE49-F238E27FC236}">
                <a16:creationId xmlns:a16="http://schemas.microsoft.com/office/drawing/2014/main" id="{8E65C4B5-B466-6E47-9107-3AAD03D58FD0}"/>
              </a:ext>
            </a:extLst>
          </p:cNvPr>
          <p:cNvGrpSpPr/>
          <p:nvPr/>
        </p:nvGrpSpPr>
        <p:grpSpPr>
          <a:xfrm>
            <a:off x="7781218" y="3857131"/>
            <a:ext cx="2426209" cy="1174686"/>
            <a:chOff x="7156701" y="3862605"/>
            <a:chExt cx="2426209" cy="1174686"/>
          </a:xfrm>
        </p:grpSpPr>
        <p:pic>
          <p:nvPicPr>
            <p:cNvPr id="6" name="Picture 5">
              <a:extLst>
                <a:ext uri="{FF2B5EF4-FFF2-40B4-BE49-F238E27FC236}">
                  <a16:creationId xmlns:a16="http://schemas.microsoft.com/office/drawing/2014/main" id="{14DE4AA3-64A1-164B-9258-E93142116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9392" y="3862605"/>
              <a:ext cx="560829" cy="560829"/>
            </a:xfrm>
            <a:prstGeom prst="rect">
              <a:avLst/>
            </a:prstGeom>
          </p:spPr>
        </p:pic>
        <p:sp>
          <p:nvSpPr>
            <p:cNvPr id="13" name="TextBox 12">
              <a:extLst>
                <a:ext uri="{FF2B5EF4-FFF2-40B4-BE49-F238E27FC236}">
                  <a16:creationId xmlns:a16="http://schemas.microsoft.com/office/drawing/2014/main" id="{0C9D7792-A1F7-7345-B352-326542AC6496}"/>
                </a:ext>
              </a:extLst>
            </p:cNvPr>
            <p:cNvSpPr txBox="1"/>
            <p:nvPr/>
          </p:nvSpPr>
          <p:spPr>
            <a:xfrm>
              <a:off x="7156701" y="4667959"/>
              <a:ext cx="2426209" cy="369332"/>
            </a:xfrm>
            <a:prstGeom prst="rect">
              <a:avLst/>
            </a:prstGeom>
            <a:noFill/>
          </p:spPr>
          <p:txBody>
            <a:bodyPr wrap="square" rtlCol="0">
              <a:spAutoFit/>
            </a:bodyPr>
            <a:lstStyle/>
            <a:p>
              <a:pPr algn="ctr"/>
              <a:r>
                <a:rPr lang="en-US" dirty="0">
                  <a:solidFill>
                    <a:schemeClr val="bg1"/>
                  </a:solidFill>
                  <a:latin typeface="Poppins" pitchFamily="2" charset="77"/>
                  <a:cs typeface="Poppins" pitchFamily="2" charset="77"/>
                </a:rPr>
                <a:t>@peraltacolleges</a:t>
              </a:r>
            </a:p>
          </p:txBody>
        </p:sp>
      </p:grpSp>
    </p:spTree>
    <p:extLst>
      <p:ext uri="{BB962C8B-B14F-4D97-AF65-F5344CB8AC3E}">
        <p14:creationId xmlns:p14="http://schemas.microsoft.com/office/powerpoint/2010/main" val="124097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p:txBody>
          <a:bodyPr>
            <a:normAutofit fontScale="90000"/>
          </a:bodyPr>
          <a:lstStyle/>
          <a:p>
            <a:br>
              <a:rPr lang="en-US"/>
            </a:br>
            <a:r>
              <a:rPr lang="en-US"/>
              <a:t>Contract Agreement or Memorandum of Understanding</a:t>
            </a:r>
            <a:endParaRPr lang="en-US" dirty="0"/>
          </a:p>
        </p:txBody>
      </p:sp>
      <p:sp>
        <p:nvSpPr>
          <p:cNvPr id="3" name="Text Placeholder 2"/>
          <p:cNvSpPr>
            <a:spLocks noGrp="1"/>
          </p:cNvSpPr>
          <p:nvPr>
            <p:ph type="body" idx="1"/>
          </p:nvPr>
        </p:nvSpPr>
        <p:spPr/>
        <p:txBody>
          <a:bodyPr/>
          <a:lstStyle/>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7521" y="1386581"/>
            <a:ext cx="3680799" cy="4726839"/>
          </a:xfrm>
        </p:spPr>
      </p:pic>
      <p:sp>
        <p:nvSpPr>
          <p:cNvPr id="6" name="Text Placeholder 5"/>
          <p:cNvSpPr>
            <a:spLocks noGrp="1"/>
          </p:cNvSpPr>
          <p:nvPr>
            <p:ph type="body" sz="quarter" idx="3"/>
          </p:nvPr>
        </p:nvSpPr>
        <p:spPr/>
        <p:txBody>
          <a:bodyPr/>
          <a:lstStyle/>
          <a:p>
            <a:endParaRPr lang="en-US"/>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75468" y="1386581"/>
            <a:ext cx="7078785" cy="3975128"/>
          </a:xfrm>
        </p:spPr>
      </p:pic>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spTree>
    <p:extLst>
      <p:ext uri="{BB962C8B-B14F-4D97-AF65-F5344CB8AC3E}">
        <p14:creationId xmlns:p14="http://schemas.microsoft.com/office/powerpoint/2010/main" val="324680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4400" dirty="0">
                <a:latin typeface="Palatino"/>
              </a:rPr>
              <a:t>Worksheet of Expenditures</a:t>
            </a:r>
            <a:endParaRPr lang="en-US" sz="3600"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7" y="1013184"/>
            <a:ext cx="11011300" cy="4992644"/>
          </a:xfrm>
          <a:prstGeom prst="rect">
            <a:avLst/>
          </a:prstGeom>
        </p:spPr>
      </p:pic>
    </p:spTree>
    <p:extLst>
      <p:ext uri="{BB962C8B-B14F-4D97-AF65-F5344CB8AC3E}">
        <p14:creationId xmlns:p14="http://schemas.microsoft.com/office/powerpoint/2010/main" val="342994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0B155-3B5B-FF42-932F-493F0796F5A0}"/>
              </a:ext>
            </a:extLst>
          </p:cNvPr>
          <p:cNvSpPr>
            <a:spLocks noGrp="1"/>
          </p:cNvSpPr>
          <p:nvPr>
            <p:ph type="title"/>
          </p:nvPr>
        </p:nvSpPr>
        <p:spPr>
          <a:xfrm>
            <a:off x="282539" y="270774"/>
            <a:ext cx="11909461" cy="581885"/>
          </a:xfrm>
        </p:spPr>
        <p:txBody>
          <a:bodyPr>
            <a:normAutofit fontScale="90000"/>
          </a:bodyPr>
          <a:lstStyle/>
          <a:p>
            <a:pPr algn="ctr"/>
            <a:r>
              <a:rPr lang="en-US" sz="4400" dirty="0">
                <a:latin typeface="Palatino"/>
              </a:rPr>
              <a:t>Invoice / Reimbursement</a:t>
            </a:r>
            <a:endParaRPr lang="en-US" sz="3600" dirty="0"/>
          </a:p>
        </p:txBody>
      </p:sp>
      <p:sp>
        <p:nvSpPr>
          <p:cNvPr id="9" name="TextBox 8">
            <a:extLst>
              <a:ext uri="{FF2B5EF4-FFF2-40B4-BE49-F238E27FC236}">
                <a16:creationId xmlns:a16="http://schemas.microsoft.com/office/drawing/2014/main" id="{AB3913D5-E52C-46EF-A5FA-BE752E313BD5}"/>
              </a:ext>
            </a:extLst>
          </p:cNvPr>
          <p:cNvSpPr txBox="1"/>
          <p:nvPr/>
        </p:nvSpPr>
        <p:spPr>
          <a:xfrm>
            <a:off x="640373" y="2004647"/>
            <a:ext cx="10911254" cy="28135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dirty="0">
              <a:ea typeface="+mj-e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984" y="811454"/>
            <a:ext cx="4143962" cy="5335573"/>
          </a:xfrm>
          <a:prstGeom prst="rect">
            <a:avLst/>
          </a:prstGeom>
        </p:spPr>
      </p:pic>
    </p:spTree>
    <p:extLst>
      <p:ext uri="{BB962C8B-B14F-4D97-AF65-F5344CB8AC3E}">
        <p14:creationId xmlns:p14="http://schemas.microsoft.com/office/powerpoint/2010/main" val="210178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4FC202-5F87-6122-82A0-7595B0211153}"/>
              </a:ext>
            </a:extLst>
          </p:cNvPr>
          <p:cNvSpPr>
            <a:spLocks noGrp="1"/>
          </p:cNvSpPr>
          <p:nvPr>
            <p:ph type="ctrTitle"/>
          </p:nvPr>
        </p:nvSpPr>
        <p:spPr>
          <a:xfrm>
            <a:off x="533400" y="1211813"/>
            <a:ext cx="11087100" cy="4209812"/>
          </a:xfrm>
        </p:spPr>
        <p:txBody>
          <a:bodyPr/>
          <a:lstStyle/>
          <a:p>
            <a:r>
              <a:rPr lang="en-US" sz="4800" dirty="0">
                <a:latin typeface="Palatino"/>
                <a:cs typeface="Poppins"/>
              </a:rPr>
              <a:t>Quarterly Reporting Categorical</a:t>
            </a:r>
            <a:br>
              <a:rPr lang="en-US" sz="4800" dirty="0">
                <a:latin typeface="Palatino"/>
                <a:cs typeface="Poppins"/>
              </a:rPr>
            </a:br>
            <a:br>
              <a:rPr lang="en-US" dirty="0">
                <a:latin typeface="Palatino"/>
                <a:cs typeface="Poppins"/>
              </a:rPr>
            </a:br>
            <a:r>
              <a:rPr lang="en-US" sz="2000" dirty="0">
                <a:latin typeface="Palatino"/>
                <a:cs typeface="Poppins"/>
              </a:rPr>
              <a:t>Presenters:</a:t>
            </a:r>
            <a:br>
              <a:rPr lang="en-US" sz="2000" dirty="0">
                <a:latin typeface="Palatino"/>
                <a:cs typeface="Poppins"/>
              </a:rPr>
            </a:br>
            <a:r>
              <a:rPr lang="en-US" sz="2000" dirty="0">
                <a:latin typeface="Palatino"/>
                <a:cs typeface="Poppins"/>
              </a:rPr>
              <a:t>Adil Ahmed, Associate Vice Chancellor of Finance and Administration</a:t>
            </a:r>
            <a:endParaRPr lang="en-US" sz="2000" dirty="0"/>
          </a:p>
        </p:txBody>
      </p:sp>
    </p:spTree>
    <p:extLst>
      <p:ext uri="{BB962C8B-B14F-4D97-AF65-F5344CB8AC3E}">
        <p14:creationId xmlns:p14="http://schemas.microsoft.com/office/powerpoint/2010/main" val="333694547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03358"/>
      </a:dk2>
      <a:lt2>
        <a:srgbClr val="E7E6E6"/>
      </a:lt2>
      <a:accent1>
        <a:srgbClr val="0D4C90"/>
      </a:accent1>
      <a:accent2>
        <a:srgbClr val="C96928"/>
      </a:accent2>
      <a:accent3>
        <a:srgbClr val="B6AB7F"/>
      </a:accent3>
      <a:accent4>
        <a:srgbClr val="478150"/>
      </a:accent4>
      <a:accent5>
        <a:srgbClr val="4269B1"/>
      </a:accent5>
      <a:accent6>
        <a:srgbClr val="103357"/>
      </a:accent6>
      <a:hlink>
        <a:srgbClr val="4682D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F1454769595F41A9FD6A5C1B951D0D" ma:contentTypeVersion="6" ma:contentTypeDescription="Create a new document." ma:contentTypeScope="" ma:versionID="ecf4844e7acf2b4ae6167ddf5f66e68b">
  <xsd:schema xmlns:xsd="http://www.w3.org/2001/XMLSchema" xmlns:xs="http://www.w3.org/2001/XMLSchema" xmlns:p="http://schemas.microsoft.com/office/2006/metadata/properties" xmlns:ns2="fc180ab5-f121-4639-9344-568c34a9dc80" xmlns:ns3="db4edaca-05ce-4dbb-876a-cbfc9dd5151f" targetNamespace="http://schemas.microsoft.com/office/2006/metadata/properties" ma:root="true" ma:fieldsID="4fa966848872d482356e752e6433d279" ns2:_="" ns3:_="">
    <xsd:import namespace="fc180ab5-f121-4639-9344-568c34a9dc80"/>
    <xsd:import namespace="db4edaca-05ce-4dbb-876a-cbfc9dd515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80ab5-f121-4639-9344-568c34a9d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4edaca-05ce-4dbb-876a-cbfc9dd515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b4edaca-05ce-4dbb-876a-cbfc9dd5151f">
      <UserInfo>
        <DisplayName>MoMo Lim</DisplayName>
        <AccountId>11</AccountId>
        <AccountType/>
      </UserInfo>
    </SharedWithUsers>
  </documentManagement>
</p:properties>
</file>

<file path=customXml/itemProps1.xml><?xml version="1.0" encoding="utf-8"?>
<ds:datastoreItem xmlns:ds="http://schemas.openxmlformats.org/officeDocument/2006/customXml" ds:itemID="{EC51BAC5-4B82-4AAC-BDCF-0E792FBEE4EC}">
  <ds:schemaRefs>
    <ds:schemaRef ds:uri="http://schemas.microsoft.com/sharepoint/v3/contenttype/forms"/>
  </ds:schemaRefs>
</ds:datastoreItem>
</file>

<file path=customXml/itemProps2.xml><?xml version="1.0" encoding="utf-8"?>
<ds:datastoreItem xmlns:ds="http://schemas.openxmlformats.org/officeDocument/2006/customXml" ds:itemID="{FD5F6DA6-DF13-467F-9C22-404CCA785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80ab5-f121-4639-9344-568c34a9dc80"/>
    <ds:schemaRef ds:uri="db4edaca-05ce-4dbb-876a-cbfc9dd51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B3C23A-423A-414F-8935-04C1766ED688}">
  <ds:schemaRefs>
    <ds:schemaRef ds:uri="http://schemas.openxmlformats.org/package/2006/metadata/core-properties"/>
    <ds:schemaRef ds:uri="fc180ab5-f121-4639-9344-568c34a9dc80"/>
    <ds:schemaRef ds:uri="http://purl.org/dc/elements/1.1/"/>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db4edaca-05ce-4dbb-876a-cbfc9dd5151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1878</Words>
  <Application>Microsoft Office PowerPoint</Application>
  <PresentationFormat>Widescreen</PresentationFormat>
  <Paragraphs>216</Paragraphs>
  <Slides>57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Palatino</vt:lpstr>
      <vt:lpstr>Poppins</vt:lpstr>
      <vt:lpstr>Poppins Light</vt:lpstr>
      <vt:lpstr>Source Sans Pro</vt:lpstr>
      <vt:lpstr>Symbol</vt:lpstr>
      <vt:lpstr>Wingdings</vt:lpstr>
      <vt:lpstr>office theme</vt:lpstr>
      <vt:lpstr>District Finance Training   Session No. 2 March 17, 2023</vt:lpstr>
      <vt:lpstr>Welcome  &amp;  Training Overview</vt:lpstr>
      <vt:lpstr>Training Resources</vt:lpstr>
      <vt:lpstr>Project Expense - Categorical Funds  Presenters: Ofelia Mendoza, District Accounting Technician Adil Ahmed, Associate Vice Chancellor of Finance and Administration</vt:lpstr>
      <vt:lpstr>Project Expense Categorical Funds</vt:lpstr>
      <vt:lpstr> Contract Agreement or Memorandum of Understanding</vt:lpstr>
      <vt:lpstr>Worksheet of Expenditures</vt:lpstr>
      <vt:lpstr>Invoice / Reimbursement</vt:lpstr>
      <vt:lpstr>Quarterly Reporting Categorical  Presenters: Adil Ahmed, Associate Vice Chancellor of Finance and Administration</vt:lpstr>
      <vt:lpstr>Quarterly Reporting Categorical</vt:lpstr>
      <vt:lpstr>Fund 11 Project - Budget vs Actuals</vt:lpstr>
      <vt:lpstr>Questions?</vt:lpstr>
      <vt:lpstr>Leave Banking   Presenter:  Adil Ahmed, Associate Vice Chancellor of Finance and Administration</vt:lpstr>
      <vt:lpstr> Leave Banking </vt:lpstr>
      <vt:lpstr>Leave Banking</vt:lpstr>
      <vt:lpstr>Leave Banking</vt:lpstr>
      <vt:lpstr>Leave Banking</vt:lpstr>
      <vt:lpstr>Leave Banking</vt:lpstr>
      <vt:lpstr>Questions?</vt:lpstr>
      <vt:lpstr>Enrollment Revenues   Presenters: ​ Joyce Brown-Willis, Systems Analyst – Student Financial Applications​ Adil Ahmed, Associate Vice Chancellor of Finance and Administration</vt:lpstr>
      <vt:lpstr>Enrollment Revenues</vt:lpstr>
      <vt:lpstr>Enrollment Revenues</vt:lpstr>
      <vt:lpstr>Enrollment Revenues</vt:lpstr>
      <vt:lpstr>Enrollment Revenues</vt:lpstr>
      <vt:lpstr>Enrollment Revenues</vt:lpstr>
      <vt:lpstr>Enrollment Revenues</vt:lpstr>
      <vt:lpstr>Enrollment Revenues</vt:lpstr>
      <vt:lpstr>Enrollment Revenues</vt:lpstr>
      <vt:lpstr>Enrollment Revenues</vt:lpstr>
      <vt:lpstr>Enrollment Revenues</vt:lpstr>
      <vt:lpstr>Enrollment Revenues</vt:lpstr>
      <vt:lpstr>Questions?</vt:lpstr>
      <vt:lpstr>50% Law</vt:lpstr>
      <vt:lpstr>50% Law</vt:lpstr>
      <vt:lpstr>50% Law – State Chancellors Office</vt:lpstr>
      <vt:lpstr>Questions?</vt:lpstr>
      <vt:lpstr>Student Receivables  Presenter:  Adil Ahmed, Associate Vice Chancellor of Finance and Administration</vt:lpstr>
      <vt:lpstr> Student Receivables </vt:lpstr>
      <vt:lpstr>Student Receivables</vt:lpstr>
      <vt:lpstr>Student Receivables</vt:lpstr>
      <vt:lpstr>Student Receivables</vt:lpstr>
      <vt:lpstr>Questions?</vt:lpstr>
      <vt:lpstr>Bad Debt Calculation – Student Receivables   Presenters: Tami Taylor, Senior Accountant  Adil Ahmed, Associate Vice Chancellor of Finance and Administration</vt:lpstr>
      <vt:lpstr> Bad Debt Calculation – Student Receivables </vt:lpstr>
      <vt:lpstr>Bad Debt Calculation – Student Receivables</vt:lpstr>
      <vt:lpstr>Bad Debt Calculation – Student Receivables</vt:lpstr>
      <vt:lpstr>Bad Debt Calculation – Student Receivables</vt:lpstr>
      <vt:lpstr>Bad Debt Calculation – Student Receivables</vt:lpstr>
      <vt:lpstr>Bad Debt Calculation – Student Receivables</vt:lpstr>
      <vt:lpstr>Bad Debt Calculation – Student Receivables</vt:lpstr>
      <vt:lpstr>Questions?</vt:lpstr>
      <vt:lpstr>Gann Limit</vt:lpstr>
      <vt:lpstr> Gann Limit Information on the appropriations limit established by Proposition 4 (1979), also known as the Gann limit.</vt:lpstr>
      <vt:lpstr> Gann Limit Information on the appropriations limit established by Proposition 4 (1979), also known as the Gann limit.</vt:lpstr>
      <vt:lpstr> Gann Limit Gann limit information loaded to the State</vt:lpstr>
      <vt:lpstr>Questions?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Districtwide Finance Training</dc:title>
  <dc:creator/>
  <cp:lastModifiedBy/>
  <cp:revision>118</cp:revision>
  <dcterms:created xsi:type="dcterms:W3CDTF">2022-05-27T15:12:32Z</dcterms:created>
  <dcterms:modified xsi:type="dcterms:W3CDTF">2023-03-20T15:54:01Z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0x010100BFF1454769595F41A9FD6A5C1B951D0D</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