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54"/>
  </p:notesMasterIdLst>
  <p:handoutMasterIdLst>
    <p:handoutMasterId r:id="rId55"/>
  </p:handoutMasterIdLst>
  <p:sldIdLst>
    <p:sldId id="367" r:id="rId5"/>
    <p:sldId id="368" r:id="rId6"/>
    <p:sldId id="369" r:id="rId7"/>
    <p:sldId id="332" r:id="rId8"/>
    <p:sldId id="333" r:id="rId9"/>
    <p:sldId id="334" r:id="rId10"/>
    <p:sldId id="338" r:id="rId11"/>
    <p:sldId id="337" r:id="rId12"/>
    <p:sldId id="339" r:id="rId13"/>
    <p:sldId id="335" r:id="rId14"/>
    <p:sldId id="350" r:id="rId15"/>
    <p:sldId id="351" r:id="rId16"/>
    <p:sldId id="352" r:id="rId17"/>
    <p:sldId id="353" r:id="rId18"/>
    <p:sldId id="354" r:id="rId19"/>
    <p:sldId id="356" r:id="rId20"/>
    <p:sldId id="357" r:id="rId21"/>
    <p:sldId id="358" r:id="rId22"/>
    <p:sldId id="340" r:id="rId23"/>
    <p:sldId id="341" r:id="rId24"/>
    <p:sldId id="342" r:id="rId25"/>
    <p:sldId id="343" r:id="rId26"/>
    <p:sldId id="374" r:id="rId27"/>
    <p:sldId id="375" r:id="rId28"/>
    <p:sldId id="376" r:id="rId29"/>
    <p:sldId id="377" r:id="rId30"/>
    <p:sldId id="378" r:id="rId31"/>
    <p:sldId id="379" r:id="rId32"/>
    <p:sldId id="320" r:id="rId33"/>
    <p:sldId id="322" r:id="rId34"/>
    <p:sldId id="318" r:id="rId35"/>
    <p:sldId id="323" r:id="rId36"/>
    <p:sldId id="324" r:id="rId37"/>
    <p:sldId id="325" r:id="rId38"/>
    <p:sldId id="326" r:id="rId39"/>
    <p:sldId id="327" r:id="rId40"/>
    <p:sldId id="328" r:id="rId41"/>
    <p:sldId id="329" r:id="rId42"/>
    <p:sldId id="330" r:id="rId43"/>
    <p:sldId id="331" r:id="rId44"/>
    <p:sldId id="371" r:id="rId45"/>
    <p:sldId id="372" r:id="rId46"/>
    <p:sldId id="373" r:id="rId47"/>
    <p:sldId id="270" r:id="rId48"/>
    <p:sldId id="347" r:id="rId49"/>
    <p:sldId id="336" r:id="rId50"/>
    <p:sldId id="348" r:id="rId51"/>
    <p:sldId id="349" r:id="rId52"/>
    <p:sldId id="360"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34570-1E15-4F06-988B-28710D3B5E66}" v="12" dt="2023-05-11T16:01:23.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42" autoAdjust="0"/>
  </p:normalViewPr>
  <p:slideViewPr>
    <p:cSldViewPr snapToGrid="0">
      <p:cViewPr varScale="1">
        <p:scale>
          <a:sx n="86" d="100"/>
          <a:sy n="86" d="100"/>
        </p:scale>
        <p:origin x="105" y="3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22D4C6D-792B-47EF-9495-FC45095EA3F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3E8B2DB-4A33-4744-A8A6-ECF12F85C1FC}">
      <dgm:prSet/>
      <dgm:spPr/>
      <dgm:t>
        <a:bodyPr/>
        <a:lstStyle/>
        <a:p>
          <a:pPr>
            <a:lnSpc>
              <a:spcPct val="100000"/>
            </a:lnSpc>
          </a:pPr>
          <a:r>
            <a:rPr lang="en-US" dirty="0"/>
            <a:t>Welcome and Recognition </a:t>
          </a:r>
        </a:p>
      </dgm:t>
    </dgm:pt>
    <dgm:pt modelId="{175154AF-CC1A-4D68-829E-97D9B45E7503}" type="parTrans" cxnId="{E1FF0669-8890-4B53-B9F3-05E474B4ACE4}">
      <dgm:prSet/>
      <dgm:spPr/>
      <dgm:t>
        <a:bodyPr/>
        <a:lstStyle/>
        <a:p>
          <a:endParaRPr lang="en-US"/>
        </a:p>
      </dgm:t>
    </dgm:pt>
    <dgm:pt modelId="{FB0352FF-A2E2-4BD0-8F80-89F245024E1F}" type="sibTrans" cxnId="{E1FF0669-8890-4B53-B9F3-05E474B4ACE4}">
      <dgm:prSet/>
      <dgm:spPr/>
      <dgm:t>
        <a:bodyPr/>
        <a:lstStyle/>
        <a:p>
          <a:endParaRPr lang="en-US"/>
        </a:p>
      </dgm:t>
    </dgm:pt>
    <dgm:pt modelId="{2D129E85-9447-497A-B456-1028B9861A9D}">
      <dgm:prSet/>
      <dgm:spPr/>
      <dgm:t>
        <a:bodyPr/>
        <a:lstStyle/>
        <a:p>
          <a:pPr>
            <a:lnSpc>
              <a:spcPct val="100000"/>
            </a:lnSpc>
          </a:pPr>
          <a:r>
            <a:rPr lang="en-US" dirty="0"/>
            <a:t>Training Sessions &amp; Resources</a:t>
          </a:r>
        </a:p>
      </dgm:t>
    </dgm:pt>
    <dgm:pt modelId="{193655AE-C901-41CB-9ACF-F2A769131FD4}" type="parTrans" cxnId="{775C0166-B182-4E66-B9AC-546093D30571}">
      <dgm:prSet/>
      <dgm:spPr/>
      <dgm:t>
        <a:bodyPr/>
        <a:lstStyle/>
        <a:p>
          <a:endParaRPr lang="en-US"/>
        </a:p>
      </dgm:t>
    </dgm:pt>
    <dgm:pt modelId="{C4AA8EF3-EA9B-4405-A843-92FE4655429E}" type="sibTrans" cxnId="{775C0166-B182-4E66-B9AC-546093D30571}">
      <dgm:prSet/>
      <dgm:spPr/>
      <dgm:t>
        <a:bodyPr/>
        <a:lstStyle/>
        <a:p>
          <a:endParaRPr lang="en-US"/>
        </a:p>
      </dgm:t>
    </dgm:pt>
    <dgm:pt modelId="{93C6541A-2658-4C4F-B522-216828EA8132}">
      <dgm:prSet custT="1"/>
      <dgm:spPr/>
      <dgm:t>
        <a:bodyPr/>
        <a:lstStyle/>
        <a:p>
          <a:pPr rtl="0">
            <a:lnSpc>
              <a:spcPct val="100000"/>
            </a:lnSpc>
          </a:pPr>
          <a:r>
            <a:rPr lang="en-US" sz="1200" dirty="0"/>
            <a:t>Session</a:t>
          </a:r>
          <a:r>
            <a:rPr lang="en-US" sz="1200" dirty="0">
              <a:latin typeface="Arial" panose="020B0604020202020204"/>
            </a:rPr>
            <a:t> 4</a:t>
          </a:r>
          <a:r>
            <a:rPr lang="en-US" sz="1200" dirty="0"/>
            <a:t> Topics: Year-End Close, Query Reports, Reviewing PO Balances, Open Encumbrance and Invoice Review, Liabilities/Accrual Submission, Payroll Accrual and Expense Adjustments.</a:t>
          </a:r>
        </a:p>
      </dgm:t>
    </dgm:pt>
    <dgm:pt modelId="{D8183F7E-01D5-44A2-922D-C875770A194B}" type="parTrans" cxnId="{292F4726-CA40-4261-BBFE-A45626A0F92C}">
      <dgm:prSet/>
      <dgm:spPr/>
      <dgm:t>
        <a:bodyPr/>
        <a:lstStyle/>
        <a:p>
          <a:endParaRPr lang="en-US"/>
        </a:p>
      </dgm:t>
    </dgm:pt>
    <dgm:pt modelId="{F77762A9-55B8-4179-B9EF-066EFD47DCCC}" type="sibTrans" cxnId="{292F4726-CA40-4261-BBFE-A45626A0F92C}">
      <dgm:prSet/>
      <dgm:spPr/>
      <dgm:t>
        <a:bodyPr/>
        <a:lstStyle/>
        <a:p>
          <a:endParaRPr lang="en-US"/>
        </a:p>
      </dgm:t>
    </dgm:pt>
    <dgm:pt modelId="{7702FBBD-05EE-42AD-88D2-BCBB5C31F9F7}">
      <dgm:prSet/>
      <dgm:spPr/>
      <dgm:t>
        <a:bodyPr/>
        <a:lstStyle/>
        <a:p>
          <a:pPr>
            <a:lnSpc>
              <a:spcPct val="100000"/>
            </a:lnSpc>
          </a:pPr>
          <a:r>
            <a:rPr lang="en-US" dirty="0"/>
            <a:t>Asking Questions</a:t>
          </a:r>
        </a:p>
      </dgm:t>
    </dgm:pt>
    <dgm:pt modelId="{35E13B9B-A691-41E8-9E78-72C96742593E}" type="parTrans" cxnId="{DC13528D-59EF-4CF8-9293-49002661EE39}">
      <dgm:prSet/>
      <dgm:spPr/>
      <dgm:t>
        <a:bodyPr/>
        <a:lstStyle/>
        <a:p>
          <a:endParaRPr lang="en-US"/>
        </a:p>
      </dgm:t>
    </dgm:pt>
    <dgm:pt modelId="{206FC5C2-1DE0-4A4B-919D-EA54C3022D8B}" type="sibTrans" cxnId="{DC13528D-59EF-4CF8-9293-49002661EE39}">
      <dgm:prSet/>
      <dgm:spPr/>
      <dgm:t>
        <a:bodyPr/>
        <a:lstStyle/>
        <a:p>
          <a:endParaRPr lang="en-US"/>
        </a:p>
      </dgm:t>
    </dgm:pt>
    <dgm:pt modelId="{B07292DC-03BC-4B87-A687-FEDFF4886344}">
      <dgm:prSet/>
      <dgm:spPr/>
      <dgm:t>
        <a:bodyPr/>
        <a:lstStyle/>
        <a:p>
          <a:pPr>
            <a:lnSpc>
              <a:spcPct val="100000"/>
            </a:lnSpc>
          </a:pPr>
          <a:r>
            <a:rPr lang="en-US" dirty="0"/>
            <a:t>Evaluation</a:t>
          </a:r>
        </a:p>
      </dgm:t>
    </dgm:pt>
    <dgm:pt modelId="{DF03DFBE-A5E6-4307-817B-29AFFDF15283}" type="parTrans" cxnId="{1F02FE9E-9A00-4301-BE11-CB24C0025985}">
      <dgm:prSet/>
      <dgm:spPr/>
      <dgm:t>
        <a:bodyPr/>
        <a:lstStyle/>
        <a:p>
          <a:endParaRPr lang="en-US"/>
        </a:p>
      </dgm:t>
    </dgm:pt>
    <dgm:pt modelId="{0AA21CB0-BE42-49E8-A5A1-9847F98F5EFA}" type="sibTrans" cxnId="{1F02FE9E-9A00-4301-BE11-CB24C0025985}">
      <dgm:prSet/>
      <dgm:spPr/>
      <dgm:t>
        <a:bodyPr/>
        <a:lstStyle/>
        <a:p>
          <a:endParaRPr lang="en-US"/>
        </a:p>
      </dgm:t>
    </dgm:pt>
    <dgm:pt modelId="{87A0048C-A0DA-4807-9AE6-78E49FC008AC}" type="pres">
      <dgm:prSet presAssocID="{422D4C6D-792B-47EF-9495-FC45095EA3F8}" presName="root" presStyleCnt="0">
        <dgm:presLayoutVars>
          <dgm:dir/>
          <dgm:resizeHandles val="exact"/>
        </dgm:presLayoutVars>
      </dgm:prSet>
      <dgm:spPr/>
    </dgm:pt>
    <dgm:pt modelId="{B6117AC9-CAD2-4E24-A0C7-1316DC40DC2D}" type="pres">
      <dgm:prSet presAssocID="{13E8B2DB-4A33-4744-A8A6-ECF12F85C1FC}" presName="compNode" presStyleCnt="0"/>
      <dgm:spPr/>
    </dgm:pt>
    <dgm:pt modelId="{90B47D7E-81B1-4E59-84BD-D784FB2D9AC1}" type="pres">
      <dgm:prSet presAssocID="{13E8B2DB-4A33-4744-A8A6-ECF12F85C1FC}" presName="bgRect" presStyleLbl="bgShp" presStyleIdx="0" presStyleCnt="5"/>
      <dgm:spPr/>
    </dgm:pt>
    <dgm:pt modelId="{16F666BC-B567-4218-B451-FD794D9A0C3E}" type="pres">
      <dgm:prSet presAssocID="{13E8B2DB-4A33-4744-A8A6-ECF12F85C1FC}"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7378DA5-89C3-4904-BDDB-A06F0DE6EAD8}" type="pres">
      <dgm:prSet presAssocID="{13E8B2DB-4A33-4744-A8A6-ECF12F85C1FC}" presName="spaceRect" presStyleCnt="0"/>
      <dgm:spPr/>
    </dgm:pt>
    <dgm:pt modelId="{2C0E0DD9-A160-4126-AFE7-36C1A2563FE9}" type="pres">
      <dgm:prSet presAssocID="{13E8B2DB-4A33-4744-A8A6-ECF12F85C1FC}" presName="parTx" presStyleLbl="revTx" presStyleIdx="0" presStyleCnt="5">
        <dgm:presLayoutVars>
          <dgm:chMax val="0"/>
          <dgm:chPref val="0"/>
        </dgm:presLayoutVars>
      </dgm:prSet>
      <dgm:spPr/>
    </dgm:pt>
    <dgm:pt modelId="{E2CE41A8-5E1A-45E6-8713-5203E6BBD89E}" type="pres">
      <dgm:prSet presAssocID="{FB0352FF-A2E2-4BD0-8F80-89F245024E1F}" presName="sibTrans" presStyleCnt="0"/>
      <dgm:spPr/>
    </dgm:pt>
    <dgm:pt modelId="{CA1C1A20-4022-4B21-B5CC-3B96064F2007}" type="pres">
      <dgm:prSet presAssocID="{2D129E85-9447-497A-B456-1028B9861A9D}" presName="compNode" presStyleCnt="0"/>
      <dgm:spPr/>
    </dgm:pt>
    <dgm:pt modelId="{13183850-B4E2-4634-AE80-4B8854BD26BA}" type="pres">
      <dgm:prSet presAssocID="{2D129E85-9447-497A-B456-1028B9861A9D}" presName="bgRect" presStyleLbl="bgShp" presStyleIdx="1" presStyleCnt="5"/>
      <dgm:spPr/>
    </dgm:pt>
    <dgm:pt modelId="{A98C865E-47D1-4EB0-971C-C0D9F6B40E48}" type="pres">
      <dgm:prSet presAssocID="{2D129E85-9447-497A-B456-1028B9861A9D}"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39B60CA8-2CE6-4A05-A4F1-084971342A99}" type="pres">
      <dgm:prSet presAssocID="{2D129E85-9447-497A-B456-1028B9861A9D}" presName="spaceRect" presStyleCnt="0"/>
      <dgm:spPr/>
    </dgm:pt>
    <dgm:pt modelId="{B10C51E3-E780-4C07-AE81-00FCE84E556A}" type="pres">
      <dgm:prSet presAssocID="{2D129E85-9447-497A-B456-1028B9861A9D}" presName="parTx" presStyleLbl="revTx" presStyleIdx="1" presStyleCnt="5">
        <dgm:presLayoutVars>
          <dgm:chMax val="0"/>
          <dgm:chPref val="0"/>
        </dgm:presLayoutVars>
      </dgm:prSet>
      <dgm:spPr/>
    </dgm:pt>
    <dgm:pt modelId="{6EA06DCA-C504-40C1-B98B-1D1C444EE45B}" type="pres">
      <dgm:prSet presAssocID="{C4AA8EF3-EA9B-4405-A843-92FE4655429E}" presName="sibTrans" presStyleCnt="0"/>
      <dgm:spPr/>
    </dgm:pt>
    <dgm:pt modelId="{C2906B8B-076A-4EAE-A198-70FD9149DE16}" type="pres">
      <dgm:prSet presAssocID="{93C6541A-2658-4C4F-B522-216828EA8132}" presName="compNode" presStyleCnt="0"/>
      <dgm:spPr/>
    </dgm:pt>
    <dgm:pt modelId="{338702C2-69E9-4E77-8C2D-6DA91492F1BD}" type="pres">
      <dgm:prSet presAssocID="{93C6541A-2658-4C4F-B522-216828EA8132}" presName="bgRect" presStyleLbl="bgShp" presStyleIdx="2" presStyleCnt="5"/>
      <dgm:spPr/>
    </dgm:pt>
    <dgm:pt modelId="{A4BBF120-5DBF-4435-BDBE-7B56B0A163C9}" type="pres">
      <dgm:prSet presAssocID="{93C6541A-2658-4C4F-B522-216828EA8132}"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F965DEBE-D0F5-4823-8903-F01A81BFEA7B}" type="pres">
      <dgm:prSet presAssocID="{93C6541A-2658-4C4F-B522-216828EA8132}" presName="spaceRect" presStyleCnt="0"/>
      <dgm:spPr/>
    </dgm:pt>
    <dgm:pt modelId="{32E0EB3E-D20D-4636-9470-EB82AB1C1B92}" type="pres">
      <dgm:prSet presAssocID="{93C6541A-2658-4C4F-B522-216828EA8132}" presName="parTx" presStyleLbl="revTx" presStyleIdx="2" presStyleCnt="5">
        <dgm:presLayoutVars>
          <dgm:chMax val="0"/>
          <dgm:chPref val="0"/>
        </dgm:presLayoutVars>
      </dgm:prSet>
      <dgm:spPr/>
    </dgm:pt>
    <dgm:pt modelId="{6FCDC8F6-A4F8-46D6-9B24-F5330AC74A82}" type="pres">
      <dgm:prSet presAssocID="{F77762A9-55B8-4179-B9EF-066EFD47DCCC}" presName="sibTrans" presStyleCnt="0"/>
      <dgm:spPr/>
    </dgm:pt>
    <dgm:pt modelId="{D38AA70E-7586-4011-AE99-993E60EC3A0D}" type="pres">
      <dgm:prSet presAssocID="{7702FBBD-05EE-42AD-88D2-BCBB5C31F9F7}" presName="compNode" presStyleCnt="0"/>
      <dgm:spPr/>
    </dgm:pt>
    <dgm:pt modelId="{D65F2880-892D-467C-8C9D-68259D92F337}" type="pres">
      <dgm:prSet presAssocID="{7702FBBD-05EE-42AD-88D2-BCBB5C31F9F7}" presName="bgRect" presStyleLbl="bgShp" presStyleIdx="3" presStyleCnt="5" custLinFactNeighborX="-874" custLinFactNeighborY="-597"/>
      <dgm:spPr/>
    </dgm:pt>
    <dgm:pt modelId="{16805614-7DE1-4EF1-BBE9-60ED6F6F61B9}" type="pres">
      <dgm:prSet presAssocID="{7702FBBD-05EE-42AD-88D2-BCBB5C31F9F7}" presName="iconRect" presStyleLbl="node1" presStyleIdx="3" presStyleCnt="5" custLinFactX="200000" custLinFactY="100000" custLinFactNeighborX="273850" custLinFactNeighborY="115189"/>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D8FDE511-F2CD-46BB-8762-3C16CF486D81}" type="pres">
      <dgm:prSet presAssocID="{7702FBBD-05EE-42AD-88D2-BCBB5C31F9F7}" presName="spaceRect" presStyleCnt="0"/>
      <dgm:spPr/>
    </dgm:pt>
    <dgm:pt modelId="{85F71FAA-EDCB-4066-9336-86A62DA14D84}" type="pres">
      <dgm:prSet presAssocID="{7702FBBD-05EE-42AD-88D2-BCBB5C31F9F7}" presName="parTx" presStyleLbl="revTx" presStyleIdx="3" presStyleCnt="5">
        <dgm:presLayoutVars>
          <dgm:chMax val="0"/>
          <dgm:chPref val="0"/>
        </dgm:presLayoutVars>
      </dgm:prSet>
      <dgm:spPr/>
    </dgm:pt>
    <dgm:pt modelId="{18B27B95-FD7F-4E04-9BA0-81D5261C9DEA}" type="pres">
      <dgm:prSet presAssocID="{206FC5C2-1DE0-4A4B-919D-EA54C3022D8B}" presName="sibTrans" presStyleCnt="0"/>
      <dgm:spPr/>
    </dgm:pt>
    <dgm:pt modelId="{7F8D45E0-9AE4-45A9-9732-9CA49F506445}" type="pres">
      <dgm:prSet presAssocID="{B07292DC-03BC-4B87-A687-FEDFF4886344}" presName="compNode" presStyleCnt="0"/>
      <dgm:spPr/>
    </dgm:pt>
    <dgm:pt modelId="{5AB8930C-A750-42C3-B7E3-7357E129FAF1}" type="pres">
      <dgm:prSet presAssocID="{B07292DC-03BC-4B87-A687-FEDFF4886344}" presName="bgRect" presStyleLbl="bgShp" presStyleIdx="4" presStyleCnt="5" custLinFactNeighborX="-350" custLinFactNeighborY="-726"/>
      <dgm:spPr/>
    </dgm:pt>
    <dgm:pt modelId="{A01DCBA4-3F2A-48E3-A734-FC55D0310427}" type="pres">
      <dgm:prSet presAssocID="{B07292DC-03BC-4B87-A687-FEDFF4886344}" presName="iconRect" presStyleLbl="node1" presStyleIdx="4" presStyleCnt="5" custScaleX="89775" custScaleY="97165" custLinFactNeighborX="825" custLinFactNeighborY="3384"/>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Artificial Intelligence outline"/>
        </a:ext>
      </dgm:extLst>
    </dgm:pt>
    <dgm:pt modelId="{3276482D-188F-4F54-A475-BC94A6A8B07E}" type="pres">
      <dgm:prSet presAssocID="{B07292DC-03BC-4B87-A687-FEDFF4886344}" presName="spaceRect" presStyleCnt="0"/>
      <dgm:spPr/>
    </dgm:pt>
    <dgm:pt modelId="{984C0970-EA99-47BB-8AFA-C2E12A732CB8}" type="pres">
      <dgm:prSet presAssocID="{B07292DC-03BC-4B87-A687-FEDFF4886344}" presName="parTx" presStyleLbl="revTx" presStyleIdx="4" presStyleCnt="5">
        <dgm:presLayoutVars>
          <dgm:chMax val="0"/>
          <dgm:chPref val="0"/>
        </dgm:presLayoutVars>
      </dgm:prSet>
      <dgm:spPr/>
    </dgm:pt>
  </dgm:ptLst>
  <dgm:cxnLst>
    <dgm:cxn modelId="{292F4726-CA40-4261-BBFE-A45626A0F92C}" srcId="{422D4C6D-792B-47EF-9495-FC45095EA3F8}" destId="{93C6541A-2658-4C4F-B522-216828EA8132}" srcOrd="2" destOrd="0" parTransId="{D8183F7E-01D5-44A2-922D-C875770A194B}" sibTransId="{F77762A9-55B8-4179-B9EF-066EFD47DCCC}"/>
    <dgm:cxn modelId="{775C0166-B182-4E66-B9AC-546093D30571}" srcId="{422D4C6D-792B-47EF-9495-FC45095EA3F8}" destId="{2D129E85-9447-497A-B456-1028B9861A9D}" srcOrd="1" destOrd="0" parTransId="{193655AE-C901-41CB-9ACF-F2A769131FD4}" sibTransId="{C4AA8EF3-EA9B-4405-A843-92FE4655429E}"/>
    <dgm:cxn modelId="{7885A968-F246-48F1-B6F1-74D19AD45B16}" type="presOf" srcId="{93C6541A-2658-4C4F-B522-216828EA8132}" destId="{32E0EB3E-D20D-4636-9470-EB82AB1C1B92}" srcOrd="0" destOrd="0" presId="urn:microsoft.com/office/officeart/2018/2/layout/IconVerticalSolidList"/>
    <dgm:cxn modelId="{E1FF0669-8890-4B53-B9F3-05E474B4ACE4}" srcId="{422D4C6D-792B-47EF-9495-FC45095EA3F8}" destId="{13E8B2DB-4A33-4744-A8A6-ECF12F85C1FC}" srcOrd="0" destOrd="0" parTransId="{175154AF-CC1A-4D68-829E-97D9B45E7503}" sibTransId="{FB0352FF-A2E2-4BD0-8F80-89F245024E1F}"/>
    <dgm:cxn modelId="{B49FF76D-E714-4519-88C8-1CF781F9F73D}" type="presOf" srcId="{B07292DC-03BC-4B87-A687-FEDFF4886344}" destId="{984C0970-EA99-47BB-8AFA-C2E12A732CB8}" srcOrd="0" destOrd="0" presId="urn:microsoft.com/office/officeart/2018/2/layout/IconVerticalSolidList"/>
    <dgm:cxn modelId="{DC13528D-59EF-4CF8-9293-49002661EE39}" srcId="{422D4C6D-792B-47EF-9495-FC45095EA3F8}" destId="{7702FBBD-05EE-42AD-88D2-BCBB5C31F9F7}" srcOrd="3" destOrd="0" parTransId="{35E13B9B-A691-41E8-9E78-72C96742593E}" sibTransId="{206FC5C2-1DE0-4A4B-919D-EA54C3022D8B}"/>
    <dgm:cxn modelId="{46F7AD8E-5733-41D9-B8A2-D240D7505A8B}" type="presOf" srcId="{2D129E85-9447-497A-B456-1028B9861A9D}" destId="{B10C51E3-E780-4C07-AE81-00FCE84E556A}" srcOrd="0" destOrd="0" presId="urn:microsoft.com/office/officeart/2018/2/layout/IconVerticalSolidList"/>
    <dgm:cxn modelId="{1F02FE9E-9A00-4301-BE11-CB24C0025985}" srcId="{422D4C6D-792B-47EF-9495-FC45095EA3F8}" destId="{B07292DC-03BC-4B87-A687-FEDFF4886344}" srcOrd="4" destOrd="0" parTransId="{DF03DFBE-A5E6-4307-817B-29AFFDF15283}" sibTransId="{0AA21CB0-BE42-49E8-A5A1-9847F98F5EFA}"/>
    <dgm:cxn modelId="{27E63FA9-E49C-4BCA-9E08-44105AC923F8}" type="presOf" srcId="{13E8B2DB-4A33-4744-A8A6-ECF12F85C1FC}" destId="{2C0E0DD9-A160-4126-AFE7-36C1A2563FE9}" srcOrd="0" destOrd="0" presId="urn:microsoft.com/office/officeart/2018/2/layout/IconVerticalSolidList"/>
    <dgm:cxn modelId="{E042B9B7-FF1C-49FF-AA8C-5E5D8A2907AE}" type="presOf" srcId="{422D4C6D-792B-47EF-9495-FC45095EA3F8}" destId="{87A0048C-A0DA-4807-9AE6-78E49FC008AC}" srcOrd="0" destOrd="0" presId="urn:microsoft.com/office/officeart/2018/2/layout/IconVerticalSolidList"/>
    <dgm:cxn modelId="{0EE970BB-CC4A-4B81-9ACB-888B9CC6892B}" type="presOf" srcId="{7702FBBD-05EE-42AD-88D2-BCBB5C31F9F7}" destId="{85F71FAA-EDCB-4066-9336-86A62DA14D84}" srcOrd="0" destOrd="0" presId="urn:microsoft.com/office/officeart/2018/2/layout/IconVerticalSolidList"/>
    <dgm:cxn modelId="{C55D088F-9117-482C-A3DB-FCFCB18DDEC5}" type="presParOf" srcId="{87A0048C-A0DA-4807-9AE6-78E49FC008AC}" destId="{B6117AC9-CAD2-4E24-A0C7-1316DC40DC2D}" srcOrd="0" destOrd="0" presId="urn:microsoft.com/office/officeart/2018/2/layout/IconVerticalSolidList"/>
    <dgm:cxn modelId="{A0DA9267-B0A0-4524-A6A7-450683330AC8}" type="presParOf" srcId="{B6117AC9-CAD2-4E24-A0C7-1316DC40DC2D}" destId="{90B47D7E-81B1-4E59-84BD-D784FB2D9AC1}" srcOrd="0" destOrd="0" presId="urn:microsoft.com/office/officeart/2018/2/layout/IconVerticalSolidList"/>
    <dgm:cxn modelId="{42EE8867-8125-4347-956D-7433220226CA}" type="presParOf" srcId="{B6117AC9-CAD2-4E24-A0C7-1316DC40DC2D}" destId="{16F666BC-B567-4218-B451-FD794D9A0C3E}" srcOrd="1" destOrd="0" presId="urn:microsoft.com/office/officeart/2018/2/layout/IconVerticalSolidList"/>
    <dgm:cxn modelId="{0BC41F95-2EEE-474C-9509-8533D019AFD8}" type="presParOf" srcId="{B6117AC9-CAD2-4E24-A0C7-1316DC40DC2D}" destId="{17378DA5-89C3-4904-BDDB-A06F0DE6EAD8}" srcOrd="2" destOrd="0" presId="urn:microsoft.com/office/officeart/2018/2/layout/IconVerticalSolidList"/>
    <dgm:cxn modelId="{0405C127-F0A5-4147-A4C7-F7F3D6CDBDCD}" type="presParOf" srcId="{B6117AC9-CAD2-4E24-A0C7-1316DC40DC2D}" destId="{2C0E0DD9-A160-4126-AFE7-36C1A2563FE9}" srcOrd="3" destOrd="0" presId="urn:microsoft.com/office/officeart/2018/2/layout/IconVerticalSolidList"/>
    <dgm:cxn modelId="{92FCEB74-6C26-4971-83EF-E148AB2B36F1}" type="presParOf" srcId="{87A0048C-A0DA-4807-9AE6-78E49FC008AC}" destId="{E2CE41A8-5E1A-45E6-8713-5203E6BBD89E}" srcOrd="1" destOrd="0" presId="urn:microsoft.com/office/officeart/2018/2/layout/IconVerticalSolidList"/>
    <dgm:cxn modelId="{3A6E3A79-A28B-4A05-AE90-2301CD9CBF30}" type="presParOf" srcId="{87A0048C-A0DA-4807-9AE6-78E49FC008AC}" destId="{CA1C1A20-4022-4B21-B5CC-3B96064F2007}" srcOrd="2" destOrd="0" presId="urn:microsoft.com/office/officeart/2018/2/layout/IconVerticalSolidList"/>
    <dgm:cxn modelId="{5914DF06-3176-4E50-A83A-C32FCF3D10AA}" type="presParOf" srcId="{CA1C1A20-4022-4B21-B5CC-3B96064F2007}" destId="{13183850-B4E2-4634-AE80-4B8854BD26BA}" srcOrd="0" destOrd="0" presId="urn:microsoft.com/office/officeart/2018/2/layout/IconVerticalSolidList"/>
    <dgm:cxn modelId="{608DE5E7-DABC-4811-9020-DA7C4603A3F3}" type="presParOf" srcId="{CA1C1A20-4022-4B21-B5CC-3B96064F2007}" destId="{A98C865E-47D1-4EB0-971C-C0D9F6B40E48}" srcOrd="1" destOrd="0" presId="urn:microsoft.com/office/officeart/2018/2/layout/IconVerticalSolidList"/>
    <dgm:cxn modelId="{042F5151-BE8A-426B-9FC7-033559833AD2}" type="presParOf" srcId="{CA1C1A20-4022-4B21-B5CC-3B96064F2007}" destId="{39B60CA8-2CE6-4A05-A4F1-084971342A99}" srcOrd="2" destOrd="0" presId="urn:microsoft.com/office/officeart/2018/2/layout/IconVerticalSolidList"/>
    <dgm:cxn modelId="{CDC17532-9314-4123-A5B9-E7C8CFA91D7D}" type="presParOf" srcId="{CA1C1A20-4022-4B21-B5CC-3B96064F2007}" destId="{B10C51E3-E780-4C07-AE81-00FCE84E556A}" srcOrd="3" destOrd="0" presId="urn:microsoft.com/office/officeart/2018/2/layout/IconVerticalSolidList"/>
    <dgm:cxn modelId="{CD64C0BD-5AB8-4166-9A2E-6535C21BFA94}" type="presParOf" srcId="{87A0048C-A0DA-4807-9AE6-78E49FC008AC}" destId="{6EA06DCA-C504-40C1-B98B-1D1C444EE45B}" srcOrd="3" destOrd="0" presId="urn:microsoft.com/office/officeart/2018/2/layout/IconVerticalSolidList"/>
    <dgm:cxn modelId="{4C190692-8908-44C3-AA2C-2F48A49CFFDD}" type="presParOf" srcId="{87A0048C-A0DA-4807-9AE6-78E49FC008AC}" destId="{C2906B8B-076A-4EAE-A198-70FD9149DE16}" srcOrd="4" destOrd="0" presId="urn:microsoft.com/office/officeart/2018/2/layout/IconVerticalSolidList"/>
    <dgm:cxn modelId="{AF4D4EB2-8066-4635-A729-D2B4E5783EB6}" type="presParOf" srcId="{C2906B8B-076A-4EAE-A198-70FD9149DE16}" destId="{338702C2-69E9-4E77-8C2D-6DA91492F1BD}" srcOrd="0" destOrd="0" presId="urn:microsoft.com/office/officeart/2018/2/layout/IconVerticalSolidList"/>
    <dgm:cxn modelId="{AC2E61F7-841C-4076-9EF3-548A7E6B5192}" type="presParOf" srcId="{C2906B8B-076A-4EAE-A198-70FD9149DE16}" destId="{A4BBF120-5DBF-4435-BDBE-7B56B0A163C9}" srcOrd="1" destOrd="0" presId="urn:microsoft.com/office/officeart/2018/2/layout/IconVerticalSolidList"/>
    <dgm:cxn modelId="{6343DDBB-05AC-48E0-BC0F-88EA2B23EC8E}" type="presParOf" srcId="{C2906B8B-076A-4EAE-A198-70FD9149DE16}" destId="{F965DEBE-D0F5-4823-8903-F01A81BFEA7B}" srcOrd="2" destOrd="0" presId="urn:microsoft.com/office/officeart/2018/2/layout/IconVerticalSolidList"/>
    <dgm:cxn modelId="{78F2B134-64A1-426E-8105-060A73AC75D7}" type="presParOf" srcId="{C2906B8B-076A-4EAE-A198-70FD9149DE16}" destId="{32E0EB3E-D20D-4636-9470-EB82AB1C1B92}" srcOrd="3" destOrd="0" presId="urn:microsoft.com/office/officeart/2018/2/layout/IconVerticalSolidList"/>
    <dgm:cxn modelId="{6D2BCCC4-1E8D-42E5-BDF8-4C6A78C96E94}" type="presParOf" srcId="{87A0048C-A0DA-4807-9AE6-78E49FC008AC}" destId="{6FCDC8F6-A4F8-46D6-9B24-F5330AC74A82}" srcOrd="5" destOrd="0" presId="urn:microsoft.com/office/officeart/2018/2/layout/IconVerticalSolidList"/>
    <dgm:cxn modelId="{D826E476-5FF8-4421-96C0-1C41CE090F2F}" type="presParOf" srcId="{87A0048C-A0DA-4807-9AE6-78E49FC008AC}" destId="{D38AA70E-7586-4011-AE99-993E60EC3A0D}" srcOrd="6" destOrd="0" presId="urn:microsoft.com/office/officeart/2018/2/layout/IconVerticalSolidList"/>
    <dgm:cxn modelId="{8FD2E821-0F77-4882-B794-CA58B7ECCAD6}" type="presParOf" srcId="{D38AA70E-7586-4011-AE99-993E60EC3A0D}" destId="{D65F2880-892D-467C-8C9D-68259D92F337}" srcOrd="0" destOrd="0" presId="urn:microsoft.com/office/officeart/2018/2/layout/IconVerticalSolidList"/>
    <dgm:cxn modelId="{89F60FEA-AC72-4599-8ED6-4E5E2EF90C14}" type="presParOf" srcId="{D38AA70E-7586-4011-AE99-993E60EC3A0D}" destId="{16805614-7DE1-4EF1-BBE9-60ED6F6F61B9}" srcOrd="1" destOrd="0" presId="urn:microsoft.com/office/officeart/2018/2/layout/IconVerticalSolidList"/>
    <dgm:cxn modelId="{F4ACBF25-291B-4D1A-B670-E78F98301C5F}" type="presParOf" srcId="{D38AA70E-7586-4011-AE99-993E60EC3A0D}" destId="{D8FDE511-F2CD-46BB-8762-3C16CF486D81}" srcOrd="2" destOrd="0" presId="urn:microsoft.com/office/officeart/2018/2/layout/IconVerticalSolidList"/>
    <dgm:cxn modelId="{C5D63AB6-87BE-490F-B5F8-F868AAD346A4}" type="presParOf" srcId="{D38AA70E-7586-4011-AE99-993E60EC3A0D}" destId="{85F71FAA-EDCB-4066-9336-86A62DA14D84}" srcOrd="3" destOrd="0" presId="urn:microsoft.com/office/officeart/2018/2/layout/IconVerticalSolidList"/>
    <dgm:cxn modelId="{D8A56249-C473-45D9-82DA-07C7F395EBDE}" type="presParOf" srcId="{87A0048C-A0DA-4807-9AE6-78E49FC008AC}" destId="{18B27B95-FD7F-4E04-9BA0-81D5261C9DEA}" srcOrd="7" destOrd="0" presId="urn:microsoft.com/office/officeart/2018/2/layout/IconVerticalSolidList"/>
    <dgm:cxn modelId="{5E94861D-6684-417E-9DB1-C7AAF91F116A}" type="presParOf" srcId="{87A0048C-A0DA-4807-9AE6-78E49FC008AC}" destId="{7F8D45E0-9AE4-45A9-9732-9CA49F506445}" srcOrd="8" destOrd="0" presId="urn:microsoft.com/office/officeart/2018/2/layout/IconVerticalSolidList"/>
    <dgm:cxn modelId="{4FA38BFC-43CB-4FF8-A60D-FC9AEF14FEB4}" type="presParOf" srcId="{7F8D45E0-9AE4-45A9-9732-9CA49F506445}" destId="{5AB8930C-A750-42C3-B7E3-7357E129FAF1}" srcOrd="0" destOrd="0" presId="urn:microsoft.com/office/officeart/2018/2/layout/IconVerticalSolidList"/>
    <dgm:cxn modelId="{B2B86361-4CC7-4C8C-93B9-575C779E2B48}" type="presParOf" srcId="{7F8D45E0-9AE4-45A9-9732-9CA49F506445}" destId="{A01DCBA4-3F2A-48E3-A734-FC55D0310427}" srcOrd="1" destOrd="0" presId="urn:microsoft.com/office/officeart/2018/2/layout/IconVerticalSolidList"/>
    <dgm:cxn modelId="{97E26653-BBDA-40EC-A642-618485180B85}" type="presParOf" srcId="{7F8D45E0-9AE4-45A9-9732-9CA49F506445}" destId="{3276482D-188F-4F54-A475-BC94A6A8B07E}" srcOrd="2" destOrd="0" presId="urn:microsoft.com/office/officeart/2018/2/layout/IconVerticalSolidList"/>
    <dgm:cxn modelId="{A2B23415-1B99-4CA3-8B11-D9F368D89B13}" type="presParOf" srcId="{7F8D45E0-9AE4-45A9-9732-9CA49F506445}" destId="{984C0970-EA99-47BB-8AFA-C2E12A732CB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47D7E-81B1-4E59-84BD-D784FB2D9AC1}">
      <dsp:nvSpPr>
        <dsp:cNvPr id="0" name=""/>
        <dsp:cNvSpPr/>
      </dsp:nvSpPr>
      <dsp:spPr>
        <a:xfrm>
          <a:off x="0" y="4300"/>
          <a:ext cx="6263640" cy="91601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666BC-B567-4218-B451-FD794D9A0C3E}">
      <dsp:nvSpPr>
        <dsp:cNvPr id="0" name=""/>
        <dsp:cNvSpPr/>
      </dsp:nvSpPr>
      <dsp:spPr>
        <a:xfrm>
          <a:off x="277094" y="210403"/>
          <a:ext cx="503807" cy="50380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0E0DD9-A160-4126-AFE7-36C1A2563FE9}">
      <dsp:nvSpPr>
        <dsp:cNvPr id="0" name=""/>
        <dsp:cNvSpPr/>
      </dsp:nvSpPr>
      <dsp:spPr>
        <a:xfrm>
          <a:off x="1057996" y="4300"/>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n-US" sz="1900" kern="1200" dirty="0"/>
            <a:t>Welcome and Recognition </a:t>
          </a:r>
        </a:p>
      </dsp:txBody>
      <dsp:txXfrm>
        <a:off x="1057996" y="4300"/>
        <a:ext cx="5205643" cy="916014"/>
      </dsp:txXfrm>
    </dsp:sp>
    <dsp:sp modelId="{13183850-B4E2-4634-AE80-4B8854BD26BA}">
      <dsp:nvSpPr>
        <dsp:cNvPr id="0" name=""/>
        <dsp:cNvSpPr/>
      </dsp:nvSpPr>
      <dsp:spPr>
        <a:xfrm>
          <a:off x="0" y="1149318"/>
          <a:ext cx="6263640" cy="91601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8C865E-47D1-4EB0-971C-C0D9F6B40E48}">
      <dsp:nvSpPr>
        <dsp:cNvPr id="0" name=""/>
        <dsp:cNvSpPr/>
      </dsp:nvSpPr>
      <dsp:spPr>
        <a:xfrm>
          <a:off x="277094" y="1355421"/>
          <a:ext cx="503807" cy="50380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0C51E3-E780-4C07-AE81-00FCE84E556A}">
      <dsp:nvSpPr>
        <dsp:cNvPr id="0" name=""/>
        <dsp:cNvSpPr/>
      </dsp:nvSpPr>
      <dsp:spPr>
        <a:xfrm>
          <a:off x="1057996" y="1149318"/>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n-US" sz="1900" kern="1200" dirty="0"/>
            <a:t>Training Sessions &amp; Resources</a:t>
          </a:r>
        </a:p>
      </dsp:txBody>
      <dsp:txXfrm>
        <a:off x="1057996" y="1149318"/>
        <a:ext cx="5205643" cy="916014"/>
      </dsp:txXfrm>
    </dsp:sp>
    <dsp:sp modelId="{338702C2-69E9-4E77-8C2D-6DA91492F1BD}">
      <dsp:nvSpPr>
        <dsp:cNvPr id="0" name=""/>
        <dsp:cNvSpPr/>
      </dsp:nvSpPr>
      <dsp:spPr>
        <a:xfrm>
          <a:off x="0" y="2294336"/>
          <a:ext cx="6263640" cy="91601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BBF120-5DBF-4435-BDBE-7B56B0A163C9}">
      <dsp:nvSpPr>
        <dsp:cNvPr id="0" name=""/>
        <dsp:cNvSpPr/>
      </dsp:nvSpPr>
      <dsp:spPr>
        <a:xfrm>
          <a:off x="277094" y="2500440"/>
          <a:ext cx="503807" cy="50380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E0EB3E-D20D-4636-9470-EB82AB1C1B92}">
      <dsp:nvSpPr>
        <dsp:cNvPr id="0" name=""/>
        <dsp:cNvSpPr/>
      </dsp:nvSpPr>
      <dsp:spPr>
        <a:xfrm>
          <a:off x="1057996" y="2294336"/>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533400" rtl="0">
            <a:lnSpc>
              <a:spcPct val="100000"/>
            </a:lnSpc>
            <a:spcBef>
              <a:spcPct val="0"/>
            </a:spcBef>
            <a:spcAft>
              <a:spcPct val="35000"/>
            </a:spcAft>
            <a:buNone/>
          </a:pPr>
          <a:r>
            <a:rPr lang="en-US" sz="1200" kern="1200" dirty="0"/>
            <a:t>Session</a:t>
          </a:r>
          <a:r>
            <a:rPr lang="en-US" sz="1200" kern="1200" dirty="0">
              <a:latin typeface="Arial" panose="020B0604020202020204"/>
            </a:rPr>
            <a:t> 4</a:t>
          </a:r>
          <a:r>
            <a:rPr lang="en-US" sz="1200" kern="1200" dirty="0"/>
            <a:t> Topics: Year-End Close, Query Reports, Reviewing PO Balances, Open Encumbrance and Invoice Review, Liabilities/Accrual Submission, Payroll Accrual and Expense Adjustments.</a:t>
          </a:r>
        </a:p>
      </dsp:txBody>
      <dsp:txXfrm>
        <a:off x="1057996" y="2294336"/>
        <a:ext cx="5205643" cy="916014"/>
      </dsp:txXfrm>
    </dsp:sp>
    <dsp:sp modelId="{D65F2880-892D-467C-8C9D-68259D92F337}">
      <dsp:nvSpPr>
        <dsp:cNvPr id="0" name=""/>
        <dsp:cNvSpPr/>
      </dsp:nvSpPr>
      <dsp:spPr>
        <a:xfrm>
          <a:off x="0" y="3433886"/>
          <a:ext cx="6263640" cy="91601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805614-7DE1-4EF1-BBE9-60ED6F6F61B9}">
      <dsp:nvSpPr>
        <dsp:cNvPr id="0" name=""/>
        <dsp:cNvSpPr/>
      </dsp:nvSpPr>
      <dsp:spPr>
        <a:xfrm>
          <a:off x="2664388" y="4729597"/>
          <a:ext cx="503807" cy="50380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F71FAA-EDCB-4066-9336-86A62DA14D84}">
      <dsp:nvSpPr>
        <dsp:cNvPr id="0" name=""/>
        <dsp:cNvSpPr/>
      </dsp:nvSpPr>
      <dsp:spPr>
        <a:xfrm>
          <a:off x="1057996" y="3439354"/>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n-US" sz="1900" kern="1200" dirty="0"/>
            <a:t>Asking Questions</a:t>
          </a:r>
        </a:p>
      </dsp:txBody>
      <dsp:txXfrm>
        <a:off x="1057996" y="3439354"/>
        <a:ext cx="5205643" cy="916014"/>
      </dsp:txXfrm>
    </dsp:sp>
    <dsp:sp modelId="{5AB8930C-A750-42C3-B7E3-7357E129FAF1}">
      <dsp:nvSpPr>
        <dsp:cNvPr id="0" name=""/>
        <dsp:cNvSpPr/>
      </dsp:nvSpPr>
      <dsp:spPr>
        <a:xfrm>
          <a:off x="0" y="4577722"/>
          <a:ext cx="6263640" cy="91601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1DCBA4-3F2A-48E3-A734-FC55D0310427}">
      <dsp:nvSpPr>
        <dsp:cNvPr id="0" name=""/>
        <dsp:cNvSpPr/>
      </dsp:nvSpPr>
      <dsp:spPr>
        <a:xfrm>
          <a:off x="307007" y="4814666"/>
          <a:ext cx="452293" cy="48952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4C0970-EA99-47BB-8AFA-C2E12A732CB8}">
      <dsp:nvSpPr>
        <dsp:cNvPr id="0" name=""/>
        <dsp:cNvSpPr/>
      </dsp:nvSpPr>
      <dsp:spPr>
        <a:xfrm>
          <a:off x="1057996" y="4584372"/>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n-US" sz="1900" kern="1200" dirty="0"/>
            <a:t>Evaluation</a:t>
          </a:r>
        </a:p>
      </dsp:txBody>
      <dsp:txXfrm>
        <a:off x="1057996" y="4584372"/>
        <a:ext cx="5205643" cy="9160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75836A-ECE2-CB4F-9D03-FCB00A45D8D4}"/>
              </a:ext>
            </a:extLst>
          </p:cNvPr>
          <p:cNvSpPr>
            <a:spLocks noGrp="1"/>
          </p:cNvSpPr>
          <p:nvPr>
            <p:ph type="hdr" sz="quarter"/>
          </p:nvPr>
        </p:nvSpPr>
        <p:spPr>
          <a:xfrm>
            <a:off x="0" y="1"/>
            <a:ext cx="3037841" cy="1528249"/>
          </a:xfrm>
          <a:prstGeom prst="rect">
            <a:avLst/>
          </a:prstGeom>
        </p:spPr>
        <p:txBody>
          <a:bodyPr vert="horz" lIns="154534" tIns="77267" rIns="154534" bIns="77267" rtlCol="0"/>
          <a:lstStyle>
            <a:lvl1pPr algn="l">
              <a:defRPr sz="2000"/>
            </a:lvl1pPr>
          </a:lstStyle>
          <a:p>
            <a:endParaRPr lang="en-US" dirty="0"/>
          </a:p>
        </p:txBody>
      </p:sp>
      <p:sp>
        <p:nvSpPr>
          <p:cNvPr id="3" name="Date Placeholder 2">
            <a:extLst>
              <a:ext uri="{FF2B5EF4-FFF2-40B4-BE49-F238E27FC236}">
                <a16:creationId xmlns:a16="http://schemas.microsoft.com/office/drawing/2014/main" id="{F5214885-3697-9742-81CF-1C5FDBB3AE92}"/>
              </a:ext>
            </a:extLst>
          </p:cNvPr>
          <p:cNvSpPr>
            <a:spLocks noGrp="1"/>
          </p:cNvSpPr>
          <p:nvPr>
            <p:ph type="dt" sz="quarter" idx="1"/>
          </p:nvPr>
        </p:nvSpPr>
        <p:spPr>
          <a:xfrm>
            <a:off x="3970936" y="1"/>
            <a:ext cx="3037841" cy="1528249"/>
          </a:xfrm>
          <a:prstGeom prst="rect">
            <a:avLst/>
          </a:prstGeom>
        </p:spPr>
        <p:txBody>
          <a:bodyPr vert="horz" lIns="154534" tIns="77267" rIns="154534" bIns="77267" rtlCol="0"/>
          <a:lstStyle>
            <a:lvl1pPr algn="r">
              <a:defRPr sz="2000"/>
            </a:lvl1pPr>
          </a:lstStyle>
          <a:p>
            <a:fld id="{F0ACE08D-D92E-2B40-888F-79AC007FA791}" type="datetimeFigureOut">
              <a:rPr lang="en-US" smtClean="0"/>
              <a:t>5/15/2023</a:t>
            </a:fld>
            <a:endParaRPr lang="en-US" dirty="0"/>
          </a:p>
        </p:txBody>
      </p:sp>
      <p:sp>
        <p:nvSpPr>
          <p:cNvPr id="4" name="Footer Placeholder 3">
            <a:extLst>
              <a:ext uri="{FF2B5EF4-FFF2-40B4-BE49-F238E27FC236}">
                <a16:creationId xmlns:a16="http://schemas.microsoft.com/office/drawing/2014/main" id="{7D4288EC-1177-B04C-A960-3F7425A9C33C}"/>
              </a:ext>
            </a:extLst>
          </p:cNvPr>
          <p:cNvSpPr>
            <a:spLocks noGrp="1"/>
          </p:cNvSpPr>
          <p:nvPr>
            <p:ph type="ftr" sz="quarter" idx="2"/>
          </p:nvPr>
        </p:nvSpPr>
        <p:spPr>
          <a:xfrm>
            <a:off x="0" y="28930950"/>
            <a:ext cx="3037841" cy="1528247"/>
          </a:xfrm>
          <a:prstGeom prst="rect">
            <a:avLst/>
          </a:prstGeom>
        </p:spPr>
        <p:txBody>
          <a:bodyPr vert="horz" lIns="154534" tIns="77267" rIns="154534" bIns="77267" rtlCol="0" anchor="b"/>
          <a:lstStyle>
            <a:lvl1pPr algn="l">
              <a:defRPr sz="2000"/>
            </a:lvl1pPr>
          </a:lstStyle>
          <a:p>
            <a:endParaRPr lang="en-US" dirty="0"/>
          </a:p>
        </p:txBody>
      </p:sp>
      <p:sp>
        <p:nvSpPr>
          <p:cNvPr id="5" name="Slide Number Placeholder 4">
            <a:extLst>
              <a:ext uri="{FF2B5EF4-FFF2-40B4-BE49-F238E27FC236}">
                <a16:creationId xmlns:a16="http://schemas.microsoft.com/office/drawing/2014/main" id="{40855BBC-DD35-BE41-8A40-EC56B91323F3}"/>
              </a:ext>
            </a:extLst>
          </p:cNvPr>
          <p:cNvSpPr>
            <a:spLocks noGrp="1"/>
          </p:cNvSpPr>
          <p:nvPr>
            <p:ph type="sldNum" sz="quarter" idx="3"/>
          </p:nvPr>
        </p:nvSpPr>
        <p:spPr>
          <a:xfrm>
            <a:off x="3970936" y="28930950"/>
            <a:ext cx="3037841" cy="1528247"/>
          </a:xfrm>
          <a:prstGeom prst="rect">
            <a:avLst/>
          </a:prstGeom>
        </p:spPr>
        <p:txBody>
          <a:bodyPr vert="horz" lIns="154534" tIns="77267" rIns="154534" bIns="77267" rtlCol="0" anchor="b"/>
          <a:lstStyle>
            <a:lvl1pPr algn="r">
              <a:defRPr sz="2000"/>
            </a:lvl1pPr>
          </a:lstStyle>
          <a:p>
            <a:fld id="{5EDBAF1C-4969-1442-A49A-B235BE9852E8}" type="slidenum">
              <a:rPr lang="en-US" smtClean="0"/>
              <a:t>‹#›</a:t>
            </a:fld>
            <a:endParaRPr lang="en-US" dirty="0"/>
          </a:p>
        </p:txBody>
      </p:sp>
    </p:spTree>
    <p:extLst>
      <p:ext uri="{BB962C8B-B14F-4D97-AF65-F5344CB8AC3E}">
        <p14:creationId xmlns:p14="http://schemas.microsoft.com/office/powerpoint/2010/main" val="2691063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1" cy="1528249"/>
          </a:xfrm>
          <a:prstGeom prst="rect">
            <a:avLst/>
          </a:prstGeom>
        </p:spPr>
        <p:txBody>
          <a:bodyPr vert="horz" lIns="154534" tIns="77267" rIns="154534" bIns="77267" rtlCol="0"/>
          <a:lstStyle>
            <a:lvl1pPr algn="l">
              <a:defRPr sz="2000"/>
            </a:lvl1pPr>
          </a:lstStyle>
          <a:p>
            <a:endParaRPr lang="en-US" dirty="0"/>
          </a:p>
        </p:txBody>
      </p:sp>
      <p:sp>
        <p:nvSpPr>
          <p:cNvPr id="3" name="Date Placeholder 2"/>
          <p:cNvSpPr>
            <a:spLocks noGrp="1"/>
          </p:cNvSpPr>
          <p:nvPr>
            <p:ph type="dt" idx="1"/>
          </p:nvPr>
        </p:nvSpPr>
        <p:spPr>
          <a:xfrm>
            <a:off x="3970936" y="1"/>
            <a:ext cx="3037841" cy="1528249"/>
          </a:xfrm>
          <a:prstGeom prst="rect">
            <a:avLst/>
          </a:prstGeom>
        </p:spPr>
        <p:txBody>
          <a:bodyPr vert="horz" lIns="154534" tIns="77267" rIns="154534" bIns="77267" rtlCol="0"/>
          <a:lstStyle>
            <a:lvl1pPr algn="r">
              <a:defRPr sz="2000"/>
            </a:lvl1pPr>
          </a:lstStyle>
          <a:p>
            <a:fld id="{50B50FEB-0033-2E46-9AD7-8C12F7981002}" type="datetimeFigureOut">
              <a:rPr lang="en-US" smtClean="0"/>
              <a:t>5/15/2023</a:t>
            </a:fld>
            <a:endParaRPr lang="en-US" dirty="0"/>
          </a:p>
        </p:txBody>
      </p:sp>
      <p:sp>
        <p:nvSpPr>
          <p:cNvPr id="4" name="Slide Image Placeholder 3"/>
          <p:cNvSpPr>
            <a:spLocks noGrp="1" noRot="1" noChangeAspect="1"/>
          </p:cNvSpPr>
          <p:nvPr>
            <p:ph type="sldImg" idx="2"/>
          </p:nvPr>
        </p:nvSpPr>
        <p:spPr>
          <a:xfrm>
            <a:off x="-5632450" y="3806825"/>
            <a:ext cx="18275300" cy="10279063"/>
          </a:xfrm>
          <a:prstGeom prst="rect">
            <a:avLst/>
          </a:prstGeom>
          <a:noFill/>
          <a:ln w="12700">
            <a:solidFill>
              <a:prstClr val="black"/>
            </a:solidFill>
          </a:ln>
        </p:spPr>
        <p:txBody>
          <a:bodyPr vert="horz" lIns="154534" tIns="77267" rIns="154534" bIns="77267" rtlCol="0" anchor="ctr"/>
          <a:lstStyle/>
          <a:p>
            <a:endParaRPr lang="en-US" dirty="0"/>
          </a:p>
        </p:txBody>
      </p:sp>
      <p:sp>
        <p:nvSpPr>
          <p:cNvPr id="5" name="Notes Placeholder 4"/>
          <p:cNvSpPr>
            <a:spLocks noGrp="1"/>
          </p:cNvSpPr>
          <p:nvPr>
            <p:ph type="body" sz="quarter" idx="3"/>
          </p:nvPr>
        </p:nvSpPr>
        <p:spPr>
          <a:xfrm>
            <a:off x="701041" y="14658487"/>
            <a:ext cx="5608320" cy="11993308"/>
          </a:xfrm>
          <a:prstGeom prst="rect">
            <a:avLst/>
          </a:prstGeom>
        </p:spPr>
        <p:txBody>
          <a:bodyPr vert="horz" lIns="154534" tIns="77267" rIns="154534" bIns="772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8930950"/>
            <a:ext cx="3037841" cy="1528247"/>
          </a:xfrm>
          <a:prstGeom prst="rect">
            <a:avLst/>
          </a:prstGeom>
        </p:spPr>
        <p:txBody>
          <a:bodyPr vert="horz" lIns="154534" tIns="77267" rIns="154534" bIns="77267" rtlCol="0" anchor="b"/>
          <a:lstStyle>
            <a:lvl1pPr algn="l">
              <a:defRPr sz="2000"/>
            </a:lvl1pPr>
          </a:lstStyle>
          <a:p>
            <a:endParaRPr lang="en-US" dirty="0"/>
          </a:p>
        </p:txBody>
      </p:sp>
      <p:sp>
        <p:nvSpPr>
          <p:cNvPr id="7" name="Slide Number Placeholder 6"/>
          <p:cNvSpPr>
            <a:spLocks noGrp="1"/>
          </p:cNvSpPr>
          <p:nvPr>
            <p:ph type="sldNum" sz="quarter" idx="5"/>
          </p:nvPr>
        </p:nvSpPr>
        <p:spPr>
          <a:xfrm>
            <a:off x="3970936" y="28930950"/>
            <a:ext cx="3037841" cy="1528247"/>
          </a:xfrm>
          <a:prstGeom prst="rect">
            <a:avLst/>
          </a:prstGeom>
        </p:spPr>
        <p:txBody>
          <a:bodyPr vert="horz" lIns="154534" tIns="77267" rIns="154534" bIns="77267" rtlCol="0" anchor="b"/>
          <a:lstStyle>
            <a:lvl1pPr algn="r">
              <a:defRPr sz="2000"/>
            </a:lvl1pPr>
          </a:lstStyle>
          <a:p>
            <a:fld id="{B9496666-BA3A-9849-BBAB-A071B392D32F}" type="slidenum">
              <a:rPr lang="en-US" smtClean="0"/>
              <a:t>‹#›</a:t>
            </a:fld>
            <a:endParaRPr lang="en-US" dirty="0"/>
          </a:p>
        </p:txBody>
      </p:sp>
    </p:spTree>
    <p:extLst>
      <p:ext uri="{BB962C8B-B14F-4D97-AF65-F5344CB8AC3E}">
        <p14:creationId xmlns:p14="http://schemas.microsoft.com/office/powerpoint/2010/main" val="80563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96666-BA3A-9849-BBAB-A071B392D32F}" type="slidenum">
              <a:rPr lang="en-US" smtClean="0"/>
              <a:t>1</a:t>
            </a:fld>
            <a:endParaRPr lang="en-US"/>
          </a:p>
        </p:txBody>
      </p:sp>
    </p:spTree>
    <p:extLst>
      <p:ext uri="{BB962C8B-B14F-4D97-AF65-F5344CB8AC3E}">
        <p14:creationId xmlns:p14="http://schemas.microsoft.com/office/powerpoint/2010/main" val="299132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96666-BA3A-9849-BBAB-A071B392D32F}" type="slidenum">
              <a:rPr lang="en-US" smtClean="0"/>
              <a:t>18</a:t>
            </a:fld>
            <a:endParaRPr lang="en-US" dirty="0"/>
          </a:p>
        </p:txBody>
      </p:sp>
    </p:spTree>
    <p:extLst>
      <p:ext uri="{BB962C8B-B14F-4D97-AF65-F5344CB8AC3E}">
        <p14:creationId xmlns:p14="http://schemas.microsoft.com/office/powerpoint/2010/main" val="1642684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pening Slide - Dark">
    <p:bg>
      <p:bgPr>
        <a:gradFill flip="none" rotWithShape="1">
          <a:gsLst>
            <a:gs pos="0">
              <a:schemeClr val="tx2"/>
            </a:gs>
            <a:gs pos="40000">
              <a:schemeClr val="accent1">
                <a:lumMod val="95000"/>
                <a:lumOff val="5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1813"/>
            <a:ext cx="11087100" cy="2474657"/>
          </a:xfrm>
          <a:prstGeom prst="rect">
            <a:avLst/>
          </a:prstGeom>
        </p:spPr>
        <p:txBody>
          <a:bodyPr anchor="b"/>
          <a:lstStyle>
            <a:lvl1pPr algn="l">
              <a:defRPr sz="60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sp>
        <p:nvSpPr>
          <p:cNvPr id="3" name="Subtitle 2"/>
          <p:cNvSpPr>
            <a:spLocks noGrp="1"/>
          </p:cNvSpPr>
          <p:nvPr>
            <p:ph type="subTitle" idx="1"/>
          </p:nvPr>
        </p:nvSpPr>
        <p:spPr>
          <a:xfrm>
            <a:off x="533400" y="3691488"/>
            <a:ext cx="11087100" cy="768749"/>
          </a:xfrm>
        </p:spPr>
        <p:txBody>
          <a:bodyPr>
            <a:normAutofit/>
          </a:bodyPr>
          <a:lstStyle>
            <a:lvl1pPr marL="0" indent="0" algn="l">
              <a:buNone/>
              <a:defRPr sz="2700" b="0" i="0">
                <a:solidFill>
                  <a:schemeClr val="bg1"/>
                </a:solidFill>
                <a:latin typeface="Poppins Light" pitchFamily="2" charset="77"/>
                <a:cs typeface="Poppins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descr="A picture containing the Peralta Community College District Logo. ">
            <a:extLst>
              <a:ext uri="{FF2B5EF4-FFF2-40B4-BE49-F238E27FC236}">
                <a16:creationId xmlns:a16="http://schemas.microsoft.com/office/drawing/2014/main" id="{45BC8962-D7FF-A946-B38F-342AE98FCA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8" name="TextBox 17">
            <a:extLst>
              <a:ext uri="{FF2B5EF4-FFF2-40B4-BE49-F238E27FC236}">
                <a16:creationId xmlns:a16="http://schemas.microsoft.com/office/drawing/2014/main" id="{249F2D62-8F76-D749-B793-622BFC4130F0}"/>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Palatino" pitchFamily="2" charset="77"/>
                <a:ea typeface="Palatino" pitchFamily="2" charset="77"/>
              </a:rPr>
              <a:t>Peralta Community College District</a:t>
            </a:r>
          </a:p>
        </p:txBody>
      </p:sp>
      <p:sp>
        <p:nvSpPr>
          <p:cNvPr id="19" name="TextBox 18">
            <a:extLst>
              <a:ext uri="{FF2B5EF4-FFF2-40B4-BE49-F238E27FC236}">
                <a16:creationId xmlns:a16="http://schemas.microsoft.com/office/drawing/2014/main" id="{4F096930-098E-E24F-A480-2EDFB2C1EA06}"/>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39" name="Group 38">
            <a:extLst>
              <a:ext uri="{FF2B5EF4-FFF2-40B4-BE49-F238E27FC236}">
                <a16:creationId xmlns:a16="http://schemas.microsoft.com/office/drawing/2014/main" id="{3F61F98A-40ED-3442-B646-6C29B25EFAA5}"/>
              </a:ext>
            </a:extLst>
          </p:cNvPr>
          <p:cNvGrpSpPr/>
          <p:nvPr userDrawn="1"/>
        </p:nvGrpSpPr>
        <p:grpSpPr>
          <a:xfrm rot="10800000">
            <a:off x="546232" y="5907091"/>
            <a:ext cx="11074267" cy="215443"/>
            <a:chOff x="789214" y="5878286"/>
            <a:chExt cx="8795660" cy="0"/>
          </a:xfrm>
        </p:grpSpPr>
        <p:cxnSp>
          <p:nvCxnSpPr>
            <p:cNvPr id="40" name="Straight Connector 39">
              <a:extLst>
                <a:ext uri="{FF2B5EF4-FFF2-40B4-BE49-F238E27FC236}">
                  <a16:creationId xmlns:a16="http://schemas.microsoft.com/office/drawing/2014/main" id="{441EBB68-3C8F-5D42-BFC6-7B540861725B}"/>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68DBF05-53A5-4C45-912D-6A104A4CB97E}"/>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C7655C0-4B9E-6F4D-8AF8-46B7D542B30D}"/>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108D278-1875-F441-A92D-4A9314EB1819}"/>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53878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Side Content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0457" y="270775"/>
            <a:ext cx="10758058" cy="838028"/>
          </a:xfrm>
          <a:prstGeom prst="rect">
            <a:avLst/>
          </a:prstGeom>
        </p:spPr>
        <p:txBody>
          <a:bodyPr>
            <a:normAutofit/>
          </a:bodyPr>
          <a:lstStyle>
            <a:lvl1pPr>
              <a:defRPr sz="40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sz="half" idx="1"/>
          </p:nvPr>
        </p:nvSpPr>
        <p:spPr>
          <a:xfrm>
            <a:off x="930457" y="1516925"/>
            <a:ext cx="5448300" cy="4276999"/>
          </a:xfrm>
        </p:spPr>
        <p:txBody>
          <a:bodyPr>
            <a:normAutofit/>
          </a:bodyPr>
          <a:lstStyle>
            <a:lvl1pPr>
              <a:lnSpc>
                <a:spcPct val="150000"/>
              </a:lnSpc>
              <a:defRPr sz="1800">
                <a:solidFill>
                  <a:schemeClr val="bg1"/>
                </a:solidFill>
                <a:latin typeface="Poppins" pitchFamily="2" charset="77"/>
                <a:cs typeface="Poppins" pitchFamily="2" charset="77"/>
              </a:defRPr>
            </a:lvl1pPr>
            <a:lvl2pPr>
              <a:lnSpc>
                <a:spcPct val="150000"/>
              </a:lnSpc>
              <a:defRPr sz="1800">
                <a:solidFill>
                  <a:schemeClr val="bg1"/>
                </a:solidFill>
                <a:latin typeface="Poppins" pitchFamily="2" charset="77"/>
                <a:cs typeface="Poppins" pitchFamily="2" charset="77"/>
              </a:defRPr>
            </a:lvl2pPr>
            <a:lvl3pPr>
              <a:lnSpc>
                <a:spcPct val="150000"/>
              </a:lnSpc>
              <a:defRPr sz="1800">
                <a:solidFill>
                  <a:schemeClr val="bg1"/>
                </a:solidFill>
                <a:latin typeface="Poppins" pitchFamily="2" charset="77"/>
                <a:cs typeface="Poppins" pitchFamily="2" charset="77"/>
              </a:defRPr>
            </a:lvl3pPr>
            <a:lvl4pPr>
              <a:lnSpc>
                <a:spcPct val="150000"/>
              </a:lnSpc>
              <a:defRPr sz="1800">
                <a:solidFill>
                  <a:schemeClr val="bg1"/>
                </a:solidFill>
                <a:latin typeface="Poppins" pitchFamily="2" charset="77"/>
                <a:cs typeface="Poppins" pitchFamily="2" charset="77"/>
              </a:defRPr>
            </a:lvl4pPr>
            <a:lvl5pPr>
              <a:lnSpc>
                <a:spcPct val="150000"/>
              </a:lnSpc>
              <a:defRPr sz="1800">
                <a:solidFill>
                  <a:schemeClr val="bg1"/>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the Peralta Community College District Logo. ">
            <a:extLst>
              <a:ext uri="{FF2B5EF4-FFF2-40B4-BE49-F238E27FC236}">
                <a16:creationId xmlns:a16="http://schemas.microsoft.com/office/drawing/2014/main" id="{D01F5298-F50A-2246-93F4-0CF7FEE4A4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8" name="TextBox 7">
            <a:extLst>
              <a:ext uri="{FF2B5EF4-FFF2-40B4-BE49-F238E27FC236}">
                <a16:creationId xmlns:a16="http://schemas.microsoft.com/office/drawing/2014/main" id="{E5699150-6334-AD42-BEEE-4A96094A64AB}"/>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Palatino" pitchFamily="2" charset="77"/>
                <a:ea typeface="Palatino" pitchFamily="2" charset="77"/>
              </a:rPr>
              <a:t>Peralta Community College District</a:t>
            </a:r>
          </a:p>
        </p:txBody>
      </p:sp>
      <p:sp>
        <p:nvSpPr>
          <p:cNvPr id="12" name="TextBox 11">
            <a:extLst>
              <a:ext uri="{FF2B5EF4-FFF2-40B4-BE49-F238E27FC236}">
                <a16:creationId xmlns:a16="http://schemas.microsoft.com/office/drawing/2014/main" id="{C675D50D-2AE7-1D48-AB6F-57AE83D05A39}"/>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3" name="Group 12">
            <a:extLst>
              <a:ext uri="{FF2B5EF4-FFF2-40B4-BE49-F238E27FC236}">
                <a16:creationId xmlns:a16="http://schemas.microsoft.com/office/drawing/2014/main" id="{9DFCCDDF-10DB-954F-B221-06E259CC6BC8}"/>
              </a:ext>
            </a:extLst>
          </p:cNvPr>
          <p:cNvGrpSpPr/>
          <p:nvPr userDrawn="1"/>
        </p:nvGrpSpPr>
        <p:grpSpPr>
          <a:xfrm rot="10800000">
            <a:off x="546232" y="5986603"/>
            <a:ext cx="11074267" cy="215443"/>
            <a:chOff x="789214" y="5878286"/>
            <a:chExt cx="8795660" cy="0"/>
          </a:xfrm>
        </p:grpSpPr>
        <p:cxnSp>
          <p:nvCxnSpPr>
            <p:cNvPr id="14" name="Straight Connector 13">
              <a:extLst>
                <a:ext uri="{FF2B5EF4-FFF2-40B4-BE49-F238E27FC236}">
                  <a16:creationId xmlns:a16="http://schemas.microsoft.com/office/drawing/2014/main" id="{22ECB0CD-82F5-CB4E-88B7-AE6CBCB810B6}"/>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9412700-854B-E24A-9CC6-73FBDF67D811}"/>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86A9B38-7254-1748-A9A5-BBA3AB1E4EA2}"/>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4940E0F-D93A-6E44-B911-3BA3DD4CB94F}"/>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378305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 Content &amp; Image - Light">
    <p:spTree>
      <p:nvGrpSpPr>
        <p:cNvPr id="1" name=""/>
        <p:cNvGrpSpPr/>
        <p:nvPr/>
      </p:nvGrpSpPr>
      <p:grpSpPr>
        <a:xfrm>
          <a:off x="0" y="0"/>
          <a:ext cx="0" cy="0"/>
          <a:chOff x="0" y="0"/>
          <a:chExt cx="0" cy="0"/>
        </a:xfrm>
      </p:grpSpPr>
      <p:sp>
        <p:nvSpPr>
          <p:cNvPr id="2" name="Title 1"/>
          <p:cNvSpPr>
            <a:spLocks noGrp="1"/>
          </p:cNvSpPr>
          <p:nvPr>
            <p:ph type="title"/>
          </p:nvPr>
        </p:nvSpPr>
        <p:spPr>
          <a:xfrm>
            <a:off x="891752" y="433646"/>
            <a:ext cx="5448300" cy="838028"/>
          </a:xfrm>
          <a:prstGeom prst="rect">
            <a:avLst/>
          </a:prstGeom>
        </p:spPr>
        <p:txBody>
          <a:bodyPr>
            <a:normAutofit/>
          </a:bodyPr>
          <a:lstStyle>
            <a:lvl1pPr>
              <a:defRPr sz="40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sz="half" idx="1"/>
          </p:nvPr>
        </p:nvSpPr>
        <p:spPr>
          <a:xfrm>
            <a:off x="862442" y="1820303"/>
            <a:ext cx="5448300" cy="4296876"/>
          </a:xfrm>
        </p:spPr>
        <p:txBody>
          <a:bodyPr>
            <a:normAutofit/>
          </a:bodyPr>
          <a:lstStyle>
            <a:lvl1pPr>
              <a:lnSpc>
                <a:spcPct val="150000"/>
              </a:lnSpc>
              <a:defRPr sz="1800">
                <a:solidFill>
                  <a:schemeClr val="tx1">
                    <a:lumMod val="65000"/>
                    <a:lumOff val="35000"/>
                  </a:schemeClr>
                </a:solidFill>
                <a:latin typeface="Poppins" pitchFamily="2" charset="77"/>
                <a:cs typeface="Poppins" pitchFamily="2" charset="77"/>
              </a:defRPr>
            </a:lvl1pPr>
            <a:lvl2pPr>
              <a:lnSpc>
                <a:spcPct val="150000"/>
              </a:lnSpc>
              <a:defRPr sz="1800">
                <a:solidFill>
                  <a:schemeClr val="tx1">
                    <a:lumMod val="65000"/>
                    <a:lumOff val="35000"/>
                  </a:schemeClr>
                </a:solidFill>
                <a:latin typeface="Poppins" pitchFamily="2" charset="77"/>
                <a:cs typeface="Poppins" pitchFamily="2" charset="77"/>
              </a:defRPr>
            </a:lvl2pPr>
            <a:lvl3pPr>
              <a:lnSpc>
                <a:spcPct val="150000"/>
              </a:lnSpc>
              <a:defRPr sz="1800">
                <a:solidFill>
                  <a:schemeClr val="tx1">
                    <a:lumMod val="65000"/>
                    <a:lumOff val="35000"/>
                  </a:schemeClr>
                </a:solidFill>
                <a:latin typeface="Poppins" pitchFamily="2" charset="77"/>
                <a:cs typeface="Poppins" pitchFamily="2" charset="77"/>
              </a:defRPr>
            </a:lvl3pPr>
            <a:lvl4pPr>
              <a:lnSpc>
                <a:spcPct val="150000"/>
              </a:lnSpc>
              <a:defRPr sz="1800">
                <a:solidFill>
                  <a:schemeClr val="tx1">
                    <a:lumMod val="65000"/>
                    <a:lumOff val="35000"/>
                  </a:schemeClr>
                </a:solidFill>
                <a:latin typeface="Poppins" pitchFamily="2" charset="77"/>
                <a:cs typeface="Poppins" pitchFamily="2" charset="77"/>
              </a:defRPr>
            </a:lvl4pPr>
            <a:lvl5pPr>
              <a:lnSpc>
                <a:spcPct val="150000"/>
              </a:lnSpc>
              <a:defRPr sz="1800">
                <a:solidFill>
                  <a:schemeClr val="tx1">
                    <a:lumMod val="65000"/>
                    <a:lumOff val="35000"/>
                  </a:schemeClr>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he Peralta Community College District Logo. ">
            <a:extLst>
              <a:ext uri="{FF2B5EF4-FFF2-40B4-BE49-F238E27FC236}">
                <a16:creationId xmlns:a16="http://schemas.microsoft.com/office/drawing/2014/main" id="{5118AF33-C8B4-EA4F-8690-1C3E990AB5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2" name="TextBox 11">
            <a:extLst>
              <a:ext uri="{FF2B5EF4-FFF2-40B4-BE49-F238E27FC236}">
                <a16:creationId xmlns:a16="http://schemas.microsoft.com/office/drawing/2014/main" id="{BA121AC6-2F5E-C64B-8B9E-E48F51EEFA10}"/>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Palatino" pitchFamily="2" charset="77"/>
                <a:ea typeface="Palatino" pitchFamily="2" charset="77"/>
              </a:rPr>
              <a:t>Peralta Community College District</a:t>
            </a:r>
          </a:p>
        </p:txBody>
      </p:sp>
      <p:sp>
        <p:nvSpPr>
          <p:cNvPr id="13" name="TextBox 12">
            <a:extLst>
              <a:ext uri="{FF2B5EF4-FFF2-40B4-BE49-F238E27FC236}">
                <a16:creationId xmlns:a16="http://schemas.microsoft.com/office/drawing/2014/main" id="{93D19310-6F5D-E640-AB03-1D9D8060D399}"/>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4" name="Group 13">
            <a:extLst>
              <a:ext uri="{FF2B5EF4-FFF2-40B4-BE49-F238E27FC236}">
                <a16:creationId xmlns:a16="http://schemas.microsoft.com/office/drawing/2014/main" id="{B9345E7F-78DB-5946-8BFF-23C8E4933195}"/>
              </a:ext>
            </a:extLst>
          </p:cNvPr>
          <p:cNvGrpSpPr/>
          <p:nvPr userDrawn="1"/>
        </p:nvGrpSpPr>
        <p:grpSpPr>
          <a:xfrm rot="10800000">
            <a:off x="546232" y="5986603"/>
            <a:ext cx="11074267" cy="215443"/>
            <a:chOff x="789214" y="5878286"/>
            <a:chExt cx="8795660" cy="0"/>
          </a:xfrm>
        </p:grpSpPr>
        <p:cxnSp>
          <p:nvCxnSpPr>
            <p:cNvPr id="15" name="Straight Connector 14">
              <a:extLst>
                <a:ext uri="{FF2B5EF4-FFF2-40B4-BE49-F238E27FC236}">
                  <a16:creationId xmlns:a16="http://schemas.microsoft.com/office/drawing/2014/main" id="{C723F195-BB84-FE4A-9CE6-1FA2EE81AE47}"/>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B585AF-D0A0-2840-B7AB-94AE707919D0}"/>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99FFF2-12E4-1A42-9C80-8E3D2FA8EE63}"/>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A68C7A-9C29-DE47-859D-5BC96F3F3904}"/>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9" name="Picture Placeholder 4">
            <a:extLst>
              <a:ext uri="{FF2B5EF4-FFF2-40B4-BE49-F238E27FC236}">
                <a16:creationId xmlns:a16="http://schemas.microsoft.com/office/drawing/2014/main" id="{C29E7BF7-E5D9-4941-ADED-5BA5161C8D14}"/>
              </a:ext>
            </a:extLst>
          </p:cNvPr>
          <p:cNvSpPr>
            <a:spLocks noGrp="1"/>
          </p:cNvSpPr>
          <p:nvPr>
            <p:ph type="pic" sz="quarter" idx="10"/>
          </p:nvPr>
        </p:nvSpPr>
        <p:spPr>
          <a:xfrm>
            <a:off x="6715125" y="271463"/>
            <a:ext cx="4905375" cy="5576887"/>
          </a:xfrm>
        </p:spPr>
        <p:txBody>
          <a:bodyPr/>
          <a:lstStyle/>
          <a:p>
            <a:endParaRPr lang="en-US" dirty="0"/>
          </a:p>
        </p:txBody>
      </p:sp>
    </p:spTree>
    <p:extLst>
      <p:ext uri="{BB962C8B-B14F-4D97-AF65-F5344CB8AC3E}">
        <p14:creationId xmlns:p14="http://schemas.microsoft.com/office/powerpoint/2010/main" val="75140966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Content &amp; Image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2442" y="433646"/>
            <a:ext cx="5448300" cy="838028"/>
          </a:xfrm>
          <a:prstGeom prst="rect">
            <a:avLst/>
          </a:prstGeom>
        </p:spPr>
        <p:txBody>
          <a:bodyPr>
            <a:normAutofit/>
          </a:bodyPr>
          <a:lstStyle>
            <a:lvl1pPr>
              <a:defRPr sz="40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sz="half" idx="1"/>
          </p:nvPr>
        </p:nvSpPr>
        <p:spPr>
          <a:xfrm>
            <a:off x="862442" y="1571015"/>
            <a:ext cx="5448300" cy="4276999"/>
          </a:xfrm>
        </p:spPr>
        <p:txBody>
          <a:bodyPr>
            <a:normAutofit/>
          </a:bodyPr>
          <a:lstStyle>
            <a:lvl1pPr>
              <a:lnSpc>
                <a:spcPct val="150000"/>
              </a:lnSpc>
              <a:defRPr sz="1800">
                <a:solidFill>
                  <a:schemeClr val="bg1"/>
                </a:solidFill>
                <a:latin typeface="Poppins" pitchFamily="2" charset="77"/>
                <a:cs typeface="Poppins" pitchFamily="2" charset="77"/>
              </a:defRPr>
            </a:lvl1pPr>
            <a:lvl2pPr>
              <a:lnSpc>
                <a:spcPct val="150000"/>
              </a:lnSpc>
              <a:defRPr sz="1800">
                <a:solidFill>
                  <a:schemeClr val="bg1"/>
                </a:solidFill>
                <a:latin typeface="Poppins" pitchFamily="2" charset="77"/>
                <a:cs typeface="Poppins" pitchFamily="2" charset="77"/>
              </a:defRPr>
            </a:lvl2pPr>
            <a:lvl3pPr>
              <a:lnSpc>
                <a:spcPct val="150000"/>
              </a:lnSpc>
              <a:defRPr sz="1800">
                <a:solidFill>
                  <a:schemeClr val="bg1"/>
                </a:solidFill>
                <a:latin typeface="Poppins" pitchFamily="2" charset="77"/>
                <a:cs typeface="Poppins" pitchFamily="2" charset="77"/>
              </a:defRPr>
            </a:lvl3pPr>
            <a:lvl4pPr>
              <a:lnSpc>
                <a:spcPct val="150000"/>
              </a:lnSpc>
              <a:defRPr sz="1800">
                <a:solidFill>
                  <a:schemeClr val="bg1"/>
                </a:solidFill>
                <a:latin typeface="Poppins" pitchFamily="2" charset="77"/>
                <a:cs typeface="Poppins" pitchFamily="2" charset="77"/>
              </a:defRPr>
            </a:lvl4pPr>
            <a:lvl5pPr>
              <a:lnSpc>
                <a:spcPct val="150000"/>
              </a:lnSpc>
              <a:defRPr sz="1800">
                <a:solidFill>
                  <a:schemeClr val="bg1"/>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the Peralta Community College District Logo. ">
            <a:extLst>
              <a:ext uri="{FF2B5EF4-FFF2-40B4-BE49-F238E27FC236}">
                <a16:creationId xmlns:a16="http://schemas.microsoft.com/office/drawing/2014/main" id="{D01F5298-F50A-2246-93F4-0CF7FEE4A4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8" name="TextBox 7">
            <a:extLst>
              <a:ext uri="{FF2B5EF4-FFF2-40B4-BE49-F238E27FC236}">
                <a16:creationId xmlns:a16="http://schemas.microsoft.com/office/drawing/2014/main" id="{E5699150-6334-AD42-BEEE-4A96094A64AB}"/>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Palatino" pitchFamily="2" charset="77"/>
                <a:ea typeface="Palatino" pitchFamily="2" charset="77"/>
              </a:rPr>
              <a:t>Peralta Community College District</a:t>
            </a:r>
          </a:p>
        </p:txBody>
      </p:sp>
      <p:sp>
        <p:nvSpPr>
          <p:cNvPr id="12" name="TextBox 11">
            <a:extLst>
              <a:ext uri="{FF2B5EF4-FFF2-40B4-BE49-F238E27FC236}">
                <a16:creationId xmlns:a16="http://schemas.microsoft.com/office/drawing/2014/main" id="{C675D50D-2AE7-1D48-AB6F-57AE83D05A39}"/>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3" name="Group 12">
            <a:extLst>
              <a:ext uri="{FF2B5EF4-FFF2-40B4-BE49-F238E27FC236}">
                <a16:creationId xmlns:a16="http://schemas.microsoft.com/office/drawing/2014/main" id="{9DFCCDDF-10DB-954F-B221-06E259CC6BC8}"/>
              </a:ext>
            </a:extLst>
          </p:cNvPr>
          <p:cNvGrpSpPr/>
          <p:nvPr userDrawn="1"/>
        </p:nvGrpSpPr>
        <p:grpSpPr>
          <a:xfrm rot="10800000">
            <a:off x="546232" y="5986603"/>
            <a:ext cx="11074267" cy="215443"/>
            <a:chOff x="789214" y="5878286"/>
            <a:chExt cx="8795660" cy="0"/>
          </a:xfrm>
        </p:grpSpPr>
        <p:cxnSp>
          <p:nvCxnSpPr>
            <p:cNvPr id="14" name="Straight Connector 13">
              <a:extLst>
                <a:ext uri="{FF2B5EF4-FFF2-40B4-BE49-F238E27FC236}">
                  <a16:creationId xmlns:a16="http://schemas.microsoft.com/office/drawing/2014/main" id="{22ECB0CD-82F5-CB4E-88B7-AE6CBCB810B6}"/>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9412700-854B-E24A-9CC6-73FBDF67D811}"/>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86A9B38-7254-1748-A9A5-BBA3AB1E4EA2}"/>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4940E0F-D93A-6E44-B911-3BA3DD4CB94F}"/>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5" name="Picture Placeholder 4">
            <a:extLst>
              <a:ext uri="{FF2B5EF4-FFF2-40B4-BE49-F238E27FC236}">
                <a16:creationId xmlns:a16="http://schemas.microsoft.com/office/drawing/2014/main" id="{99DD730E-F051-094B-8F37-5A5C31557CF6}"/>
              </a:ext>
            </a:extLst>
          </p:cNvPr>
          <p:cNvSpPr>
            <a:spLocks noGrp="1"/>
          </p:cNvSpPr>
          <p:nvPr>
            <p:ph type="pic" sz="quarter" idx="10"/>
          </p:nvPr>
        </p:nvSpPr>
        <p:spPr>
          <a:xfrm>
            <a:off x="6715125" y="271463"/>
            <a:ext cx="4905375" cy="5576887"/>
          </a:xfrm>
        </p:spPr>
        <p:txBody>
          <a:bodyPr/>
          <a:lstStyle/>
          <a:p>
            <a:endParaRPr lang="en-US" dirty="0"/>
          </a:p>
        </p:txBody>
      </p:sp>
    </p:spTree>
    <p:extLst>
      <p:ext uri="{BB962C8B-B14F-4D97-AF65-F5344CB8AC3E}">
        <p14:creationId xmlns:p14="http://schemas.microsoft.com/office/powerpoint/2010/main" val="41565840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 Light">
    <p:spTree>
      <p:nvGrpSpPr>
        <p:cNvPr id="1" name=""/>
        <p:cNvGrpSpPr/>
        <p:nvPr/>
      </p:nvGrpSpPr>
      <p:grpSpPr>
        <a:xfrm>
          <a:off x="0" y="0"/>
          <a:ext cx="0" cy="0"/>
          <a:chOff x="0" y="0"/>
          <a:chExt cx="0" cy="0"/>
        </a:xfrm>
      </p:grpSpPr>
      <p:sp>
        <p:nvSpPr>
          <p:cNvPr id="2" name="Title 1"/>
          <p:cNvSpPr>
            <a:spLocks noGrp="1"/>
          </p:cNvSpPr>
          <p:nvPr>
            <p:ph type="title"/>
          </p:nvPr>
        </p:nvSpPr>
        <p:spPr>
          <a:xfrm>
            <a:off x="1142999" y="270774"/>
            <a:ext cx="11049001" cy="581885"/>
          </a:xfrm>
          <a:prstGeom prst="rect">
            <a:avLst/>
          </a:prstGeom>
        </p:spPr>
        <p:txBody>
          <a:bodyPr>
            <a:normAutofit/>
          </a:bodyPr>
          <a:lstStyle>
            <a:lvl1pPr>
              <a:defRPr sz="4000">
                <a:solidFill>
                  <a:schemeClr val="accent1"/>
                </a:solidFill>
                <a:latin typeface="Palatino" pitchFamily="2" charset="77"/>
                <a:ea typeface="Palatino" pitchFamily="2" charset="77"/>
                <a:cs typeface="Palatino" pitchFamily="2" charset="77"/>
              </a:defRPr>
            </a:lvl1pPr>
          </a:lstStyle>
          <a:p>
            <a:r>
              <a:rPr lang="en-US"/>
              <a:t>Click to edit Master title style</a:t>
            </a:r>
          </a:p>
        </p:txBody>
      </p:sp>
      <p:sp>
        <p:nvSpPr>
          <p:cNvPr id="3" name="Text Placeholder 2"/>
          <p:cNvSpPr>
            <a:spLocks noGrp="1"/>
          </p:cNvSpPr>
          <p:nvPr>
            <p:ph type="body" idx="1"/>
          </p:nvPr>
        </p:nvSpPr>
        <p:spPr>
          <a:xfrm>
            <a:off x="568334" y="1386581"/>
            <a:ext cx="5426075" cy="823912"/>
          </a:xfrm>
        </p:spPr>
        <p:txBody>
          <a:bodyPr anchor="ctr">
            <a:noAutofit/>
          </a:bodyPr>
          <a:lstStyle>
            <a:lvl1pPr marL="0" indent="0">
              <a:buNone/>
              <a:defRPr sz="2800" b="0">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68334" y="2210493"/>
            <a:ext cx="5448301" cy="3627364"/>
          </a:xfrm>
        </p:spPr>
        <p:txBody>
          <a:bodyPr>
            <a:normAutofit/>
          </a:bodyPr>
          <a:lstStyle>
            <a:lvl1pPr>
              <a:lnSpc>
                <a:spcPct val="150000"/>
              </a:lnSpc>
              <a:defRPr sz="1800">
                <a:latin typeface="Poppins" pitchFamily="2" charset="77"/>
                <a:cs typeface="Poppins" pitchFamily="2" charset="77"/>
              </a:defRPr>
            </a:lvl1pPr>
            <a:lvl2pPr>
              <a:lnSpc>
                <a:spcPct val="150000"/>
              </a:lnSpc>
              <a:defRPr sz="1800">
                <a:latin typeface="Poppins" pitchFamily="2" charset="77"/>
                <a:cs typeface="Poppins" pitchFamily="2" charset="77"/>
              </a:defRPr>
            </a:lvl2pPr>
            <a:lvl3pPr>
              <a:lnSpc>
                <a:spcPct val="150000"/>
              </a:lnSpc>
              <a:defRPr sz="1800">
                <a:latin typeface="Poppins" pitchFamily="2" charset="77"/>
                <a:cs typeface="Poppins" pitchFamily="2" charset="77"/>
              </a:defRPr>
            </a:lvl3pPr>
            <a:lvl4pPr>
              <a:lnSpc>
                <a:spcPct val="150000"/>
              </a:lnSpc>
              <a:defRPr sz="1800">
                <a:latin typeface="Poppins" pitchFamily="2" charset="77"/>
                <a:cs typeface="Poppins" pitchFamily="2" charset="77"/>
              </a:defRPr>
            </a:lvl4pPr>
            <a:lvl5pPr>
              <a:lnSpc>
                <a:spcPct val="150000"/>
              </a:lnSpc>
              <a:defRPr sz="1800">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9033" y="1386581"/>
            <a:ext cx="5448301" cy="823912"/>
          </a:xfrm>
        </p:spPr>
        <p:txBody>
          <a:bodyPr anchor="ctr">
            <a:noAutofit/>
          </a:bodyPr>
          <a:lstStyle>
            <a:lvl1pPr marL="0" indent="0">
              <a:buNone/>
              <a:defRPr sz="2800" b="0">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032" y="2210493"/>
            <a:ext cx="5470617" cy="3627364"/>
          </a:xfrm>
        </p:spPr>
        <p:txBody>
          <a:bodyPr>
            <a:normAutofit/>
          </a:bodyPr>
          <a:lstStyle>
            <a:lvl1pPr>
              <a:lnSpc>
                <a:spcPct val="150000"/>
              </a:lnSpc>
              <a:defRPr sz="1800">
                <a:latin typeface="Poppins" pitchFamily="2" charset="77"/>
                <a:cs typeface="Poppins" pitchFamily="2" charset="77"/>
              </a:defRPr>
            </a:lvl1pPr>
            <a:lvl2pPr>
              <a:lnSpc>
                <a:spcPct val="150000"/>
              </a:lnSpc>
              <a:defRPr sz="1800">
                <a:latin typeface="Poppins" pitchFamily="2" charset="77"/>
                <a:cs typeface="Poppins" pitchFamily="2" charset="77"/>
              </a:defRPr>
            </a:lvl2pPr>
            <a:lvl3pPr>
              <a:lnSpc>
                <a:spcPct val="150000"/>
              </a:lnSpc>
              <a:defRPr sz="1800">
                <a:latin typeface="Poppins" pitchFamily="2" charset="77"/>
                <a:cs typeface="Poppins" pitchFamily="2" charset="77"/>
              </a:defRPr>
            </a:lvl3pPr>
            <a:lvl4pPr>
              <a:lnSpc>
                <a:spcPct val="150000"/>
              </a:lnSpc>
              <a:defRPr sz="1800">
                <a:latin typeface="Poppins" pitchFamily="2" charset="77"/>
                <a:cs typeface="Poppins" pitchFamily="2" charset="77"/>
              </a:defRPr>
            </a:lvl4pPr>
            <a:lvl5pPr>
              <a:lnSpc>
                <a:spcPct val="150000"/>
              </a:lnSpc>
              <a:defRPr sz="1800">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A picture containing the Peralta Community College District Logo. ">
            <a:extLst>
              <a:ext uri="{FF2B5EF4-FFF2-40B4-BE49-F238E27FC236}">
                <a16:creationId xmlns:a16="http://schemas.microsoft.com/office/drawing/2014/main" id="{EE65B7D8-F6B3-6341-93AB-6A8DF4E9C9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5" name="TextBox 14">
            <a:extLst>
              <a:ext uri="{FF2B5EF4-FFF2-40B4-BE49-F238E27FC236}">
                <a16:creationId xmlns:a16="http://schemas.microsoft.com/office/drawing/2014/main" id="{C815BC09-4E1A-9E46-8625-7B4C8113F0F5}"/>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Palatino" pitchFamily="2" charset="77"/>
                <a:ea typeface="Palatino" pitchFamily="2" charset="77"/>
              </a:rPr>
              <a:t>Peralta Community College District</a:t>
            </a:r>
          </a:p>
        </p:txBody>
      </p:sp>
      <p:sp>
        <p:nvSpPr>
          <p:cNvPr id="16" name="TextBox 15">
            <a:extLst>
              <a:ext uri="{FF2B5EF4-FFF2-40B4-BE49-F238E27FC236}">
                <a16:creationId xmlns:a16="http://schemas.microsoft.com/office/drawing/2014/main" id="{85DF8D6A-E717-9647-AA44-1044092BDFCF}"/>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7" name="Group 16">
            <a:extLst>
              <a:ext uri="{FF2B5EF4-FFF2-40B4-BE49-F238E27FC236}">
                <a16:creationId xmlns:a16="http://schemas.microsoft.com/office/drawing/2014/main" id="{57B7EC6A-A831-614A-92C8-E4AE0D3852BF}"/>
              </a:ext>
            </a:extLst>
          </p:cNvPr>
          <p:cNvGrpSpPr/>
          <p:nvPr userDrawn="1"/>
        </p:nvGrpSpPr>
        <p:grpSpPr>
          <a:xfrm rot="10800000">
            <a:off x="566552" y="5986603"/>
            <a:ext cx="11074267" cy="215443"/>
            <a:chOff x="789214" y="5878286"/>
            <a:chExt cx="8795660" cy="0"/>
          </a:xfrm>
        </p:grpSpPr>
        <p:cxnSp>
          <p:nvCxnSpPr>
            <p:cNvPr id="18" name="Straight Connector 17">
              <a:extLst>
                <a:ext uri="{FF2B5EF4-FFF2-40B4-BE49-F238E27FC236}">
                  <a16:creationId xmlns:a16="http://schemas.microsoft.com/office/drawing/2014/main" id="{AC929B1E-4A56-E546-BE2D-B98D0411C9C8}"/>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7B6AF0-6C99-EE4E-A065-610B50A5B93D}"/>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4866EE-293C-4C4E-916F-E87019DDE16E}"/>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4977631-D71B-8F4F-A34A-CF38E1879EAD}"/>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3172339"/>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852660"/>
            <a:ext cx="11087100" cy="838028"/>
          </a:xfrm>
          <a:prstGeom prst="rect">
            <a:avLst/>
          </a:prstGeom>
        </p:spPr>
        <p:txBody>
          <a:bodyPr>
            <a:normAutofit/>
          </a:bodyPr>
          <a:lstStyle>
            <a:lvl1pPr>
              <a:defRPr sz="4000">
                <a:solidFill>
                  <a:schemeClr val="bg1"/>
                </a:solidFill>
                <a:latin typeface="Palatino" pitchFamily="2" charset="77"/>
                <a:ea typeface="Palatino" pitchFamily="2" charset="77"/>
                <a:cs typeface="Palatino" pitchFamily="2" charset="77"/>
              </a:defRPr>
            </a:lvl1pPr>
          </a:lstStyle>
          <a:p>
            <a:r>
              <a:rPr lang="en-US"/>
              <a:t>Click to edit Master title style</a:t>
            </a:r>
          </a:p>
        </p:txBody>
      </p:sp>
      <p:sp>
        <p:nvSpPr>
          <p:cNvPr id="3" name="Text Placeholder 2"/>
          <p:cNvSpPr>
            <a:spLocks noGrp="1"/>
          </p:cNvSpPr>
          <p:nvPr>
            <p:ph type="body" idx="1"/>
          </p:nvPr>
        </p:nvSpPr>
        <p:spPr>
          <a:xfrm>
            <a:off x="533400" y="1681163"/>
            <a:ext cx="5464175" cy="823912"/>
          </a:xfrm>
        </p:spPr>
        <p:txBody>
          <a:bodyPr anchor="ctr">
            <a:noAutofit/>
          </a:bodyPr>
          <a:lstStyle>
            <a:lvl1pPr marL="0" indent="0">
              <a:buNone/>
              <a:defRPr sz="2800" b="0">
                <a:solidFill>
                  <a:schemeClr val="bg1"/>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7480" y="2505075"/>
            <a:ext cx="5480096" cy="3588792"/>
          </a:xfrm>
        </p:spPr>
        <p:txBody>
          <a:bodyPr>
            <a:normAutofit/>
          </a:bodyPr>
          <a:lstStyle>
            <a:lvl1pPr>
              <a:lnSpc>
                <a:spcPct val="150000"/>
              </a:lnSpc>
              <a:defRPr sz="1800">
                <a:solidFill>
                  <a:schemeClr val="bg1"/>
                </a:solidFill>
                <a:latin typeface="Poppins" pitchFamily="2" charset="77"/>
                <a:cs typeface="Poppins" pitchFamily="2" charset="77"/>
              </a:defRPr>
            </a:lvl1pPr>
            <a:lvl2pPr>
              <a:lnSpc>
                <a:spcPct val="150000"/>
              </a:lnSpc>
              <a:defRPr sz="1800">
                <a:solidFill>
                  <a:schemeClr val="bg1"/>
                </a:solidFill>
                <a:latin typeface="Poppins" pitchFamily="2" charset="77"/>
                <a:cs typeface="Poppins" pitchFamily="2" charset="77"/>
              </a:defRPr>
            </a:lvl2pPr>
            <a:lvl3pPr>
              <a:lnSpc>
                <a:spcPct val="150000"/>
              </a:lnSpc>
              <a:defRPr sz="1800">
                <a:solidFill>
                  <a:schemeClr val="bg1"/>
                </a:solidFill>
                <a:latin typeface="Poppins" pitchFamily="2" charset="77"/>
                <a:cs typeface="Poppins" pitchFamily="2" charset="77"/>
              </a:defRPr>
            </a:lvl3pPr>
            <a:lvl4pPr>
              <a:lnSpc>
                <a:spcPct val="150000"/>
              </a:lnSpc>
              <a:defRPr sz="1800">
                <a:solidFill>
                  <a:schemeClr val="bg1"/>
                </a:solidFill>
                <a:latin typeface="Poppins" pitchFamily="2" charset="77"/>
                <a:cs typeface="Poppins" pitchFamily="2" charset="77"/>
              </a:defRPr>
            </a:lvl4pPr>
            <a:lvl5pPr>
              <a:lnSpc>
                <a:spcPct val="150000"/>
              </a:lnSpc>
              <a:defRPr sz="1800">
                <a:solidFill>
                  <a:schemeClr val="bg1"/>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448300" cy="823912"/>
          </a:xfrm>
        </p:spPr>
        <p:txBody>
          <a:bodyPr anchor="ctr">
            <a:noAutofit/>
          </a:bodyPr>
          <a:lstStyle>
            <a:lvl1pPr marL="0" indent="0">
              <a:buNone/>
              <a:defRPr sz="2800" b="0">
                <a:solidFill>
                  <a:schemeClr val="bg1"/>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56325" y="2505075"/>
            <a:ext cx="5464175" cy="3588792"/>
          </a:xfrm>
        </p:spPr>
        <p:txBody>
          <a:bodyPr>
            <a:normAutofit/>
          </a:bodyPr>
          <a:lstStyle>
            <a:lvl1pPr>
              <a:lnSpc>
                <a:spcPct val="150000"/>
              </a:lnSpc>
              <a:defRPr sz="1800">
                <a:solidFill>
                  <a:schemeClr val="bg1"/>
                </a:solidFill>
                <a:latin typeface="Poppins" pitchFamily="2" charset="77"/>
                <a:cs typeface="Poppins" pitchFamily="2" charset="77"/>
              </a:defRPr>
            </a:lvl1pPr>
            <a:lvl2pPr>
              <a:lnSpc>
                <a:spcPct val="150000"/>
              </a:lnSpc>
              <a:defRPr sz="1800">
                <a:solidFill>
                  <a:schemeClr val="bg1"/>
                </a:solidFill>
                <a:latin typeface="Poppins" pitchFamily="2" charset="77"/>
                <a:cs typeface="Poppins" pitchFamily="2" charset="77"/>
              </a:defRPr>
            </a:lvl2pPr>
            <a:lvl3pPr>
              <a:lnSpc>
                <a:spcPct val="150000"/>
              </a:lnSpc>
              <a:defRPr sz="1800">
                <a:solidFill>
                  <a:schemeClr val="bg1"/>
                </a:solidFill>
                <a:latin typeface="Poppins" pitchFamily="2" charset="77"/>
                <a:cs typeface="Poppins" pitchFamily="2" charset="77"/>
              </a:defRPr>
            </a:lvl3pPr>
            <a:lvl4pPr>
              <a:lnSpc>
                <a:spcPct val="150000"/>
              </a:lnSpc>
              <a:defRPr sz="1800">
                <a:solidFill>
                  <a:schemeClr val="bg1"/>
                </a:solidFill>
                <a:latin typeface="Poppins" pitchFamily="2" charset="77"/>
                <a:cs typeface="Poppins" pitchFamily="2" charset="77"/>
              </a:defRPr>
            </a:lvl4pPr>
            <a:lvl5pPr>
              <a:lnSpc>
                <a:spcPct val="150000"/>
              </a:lnSpc>
              <a:defRPr sz="1800">
                <a:solidFill>
                  <a:schemeClr val="bg1"/>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the Peralta Community College District Logo. ">
            <a:extLst>
              <a:ext uri="{FF2B5EF4-FFF2-40B4-BE49-F238E27FC236}">
                <a16:creationId xmlns:a16="http://schemas.microsoft.com/office/drawing/2014/main" id="{1C3AE84A-9432-EE49-B8DB-54A39D71AF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DE4D6760-F9BC-E84B-B618-73F2C7259923}"/>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A5DFC373-47A2-1845-ACBE-6023C76C08AF}"/>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D904C044-056D-A34A-8147-3B713D22459E}"/>
              </a:ext>
            </a:extLst>
          </p:cNvPr>
          <p:cNvGrpSpPr/>
          <p:nvPr userDrawn="1"/>
        </p:nvGrpSpPr>
        <p:grpSpPr>
          <a:xfrm rot="10800000">
            <a:off x="546232" y="5986603"/>
            <a:ext cx="11074267" cy="215443"/>
            <a:chOff x="789214" y="5878286"/>
            <a:chExt cx="8795660" cy="0"/>
          </a:xfrm>
        </p:grpSpPr>
        <p:cxnSp>
          <p:nvCxnSpPr>
            <p:cNvPr id="17" name="Straight Connector 16">
              <a:extLst>
                <a:ext uri="{FF2B5EF4-FFF2-40B4-BE49-F238E27FC236}">
                  <a16:creationId xmlns:a16="http://schemas.microsoft.com/office/drawing/2014/main" id="{61AB3B6D-E5C6-2E4C-8A2C-36D21DC881F8}"/>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F515BB1-09E7-B94A-86A9-1B5BDDB41A00}"/>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975233C-63BA-724E-96F5-E77115C4A915}"/>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C98BAB8-5BC4-3F43-B691-4B4F893B5ED8}"/>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691431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Side Content Alt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2442" y="236939"/>
            <a:ext cx="10467116" cy="838028"/>
          </a:xfrm>
          <a:prstGeom prst="rect">
            <a:avLst/>
          </a:prstGeom>
        </p:spPr>
        <p:txBody>
          <a:bodyPr>
            <a:normAutofit/>
          </a:bodyPr>
          <a:lstStyle>
            <a:lvl1pPr>
              <a:defRPr sz="1800">
                <a:solidFill>
                  <a:schemeClr val="bg1"/>
                </a:solidFill>
                <a:latin typeface="Palatino" pitchFamily="2" charset="77"/>
                <a:ea typeface="Palatino" pitchFamily="2" charset="77"/>
                <a:cs typeface="Palatino" pitchFamily="2" charset="77"/>
              </a:defRPr>
            </a:lvl1pPr>
          </a:lstStyle>
          <a:p>
            <a:r>
              <a:rPr lang="en-US"/>
              <a:t>Click to edit Master title style</a:t>
            </a:r>
          </a:p>
        </p:txBody>
      </p:sp>
      <p:sp>
        <p:nvSpPr>
          <p:cNvPr id="3" name="Text Placeholder 2"/>
          <p:cNvSpPr>
            <a:spLocks noGrp="1"/>
          </p:cNvSpPr>
          <p:nvPr>
            <p:ph type="body" idx="1"/>
          </p:nvPr>
        </p:nvSpPr>
        <p:spPr>
          <a:xfrm>
            <a:off x="862441" y="1558868"/>
            <a:ext cx="5426075" cy="838028"/>
          </a:xfrm>
        </p:spPr>
        <p:txBody>
          <a:bodyPr anchor="b">
            <a:noAutofit/>
          </a:bodyPr>
          <a:lstStyle>
            <a:lvl1pPr marL="0" indent="0">
              <a:buNone/>
              <a:defRPr sz="2800" b="0">
                <a:solidFill>
                  <a:schemeClr val="bg1"/>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2442" y="2505075"/>
            <a:ext cx="5426075" cy="3627364"/>
          </a:xfrm>
        </p:spPr>
        <p:txBody>
          <a:bodyPr>
            <a:normAutofit/>
          </a:bodyPr>
          <a:lstStyle>
            <a:lvl1pPr>
              <a:lnSpc>
                <a:spcPct val="150000"/>
              </a:lnSpc>
              <a:defRPr sz="1800">
                <a:solidFill>
                  <a:schemeClr val="bg1"/>
                </a:solidFill>
                <a:latin typeface="Poppins" pitchFamily="2" charset="77"/>
                <a:cs typeface="Poppins" pitchFamily="2" charset="77"/>
              </a:defRPr>
            </a:lvl1pPr>
            <a:lvl2pPr>
              <a:lnSpc>
                <a:spcPct val="150000"/>
              </a:lnSpc>
              <a:defRPr sz="1800">
                <a:solidFill>
                  <a:schemeClr val="bg1"/>
                </a:solidFill>
                <a:latin typeface="Poppins" pitchFamily="2" charset="77"/>
                <a:cs typeface="Poppins" pitchFamily="2" charset="77"/>
              </a:defRPr>
            </a:lvl2pPr>
            <a:lvl3pPr>
              <a:lnSpc>
                <a:spcPct val="150000"/>
              </a:lnSpc>
              <a:defRPr sz="1800">
                <a:solidFill>
                  <a:schemeClr val="bg1"/>
                </a:solidFill>
                <a:latin typeface="Poppins" pitchFamily="2" charset="77"/>
                <a:cs typeface="Poppins" pitchFamily="2" charset="77"/>
              </a:defRPr>
            </a:lvl3pPr>
            <a:lvl4pPr>
              <a:lnSpc>
                <a:spcPct val="150000"/>
              </a:lnSpc>
              <a:defRPr sz="1800">
                <a:solidFill>
                  <a:schemeClr val="bg1"/>
                </a:solidFill>
                <a:latin typeface="Poppins" pitchFamily="2" charset="77"/>
                <a:cs typeface="Poppins" pitchFamily="2" charset="77"/>
              </a:defRPr>
            </a:lvl4pPr>
            <a:lvl5pPr>
              <a:lnSpc>
                <a:spcPct val="150000"/>
              </a:lnSpc>
              <a:defRPr sz="1800">
                <a:solidFill>
                  <a:schemeClr val="bg1"/>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the Peralta Community College District Logo. ">
            <a:extLst>
              <a:ext uri="{FF2B5EF4-FFF2-40B4-BE49-F238E27FC236}">
                <a16:creationId xmlns:a16="http://schemas.microsoft.com/office/drawing/2014/main" id="{6AAEAAAB-B291-5F44-BB75-DC26B9B91C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670E8834-ABD8-DC4A-9207-F3E3A629405C}"/>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E3DF63EF-8736-7A4C-9325-966F14553870}"/>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A571F2C0-F1F9-764D-97A2-27B5FD64A91F}"/>
              </a:ext>
            </a:extLst>
          </p:cNvPr>
          <p:cNvGrpSpPr/>
          <p:nvPr userDrawn="1"/>
        </p:nvGrpSpPr>
        <p:grpSpPr>
          <a:xfrm rot="10800000">
            <a:off x="546232" y="5986603"/>
            <a:ext cx="11074267" cy="215443"/>
            <a:chOff x="789214" y="5878286"/>
            <a:chExt cx="8795660" cy="0"/>
          </a:xfrm>
        </p:grpSpPr>
        <p:cxnSp>
          <p:nvCxnSpPr>
            <p:cNvPr id="17" name="Straight Connector 16">
              <a:extLst>
                <a:ext uri="{FF2B5EF4-FFF2-40B4-BE49-F238E27FC236}">
                  <a16:creationId xmlns:a16="http://schemas.microsoft.com/office/drawing/2014/main" id="{46EF57CB-3FA6-6649-92A7-166AB057A813}"/>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365BF4-B9A0-5742-9D11-8688E3D91053}"/>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1E621C-B9F2-0A46-9C1F-FAFC87C6B44B}"/>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5DAB13-4414-BD4C-B877-50406A6C9EEB}"/>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62E6EECE-337D-B241-9C45-79584EC5EE4E}"/>
              </a:ext>
            </a:extLst>
          </p:cNvPr>
          <p:cNvCxnSpPr>
            <a:cxnSpLocks/>
          </p:cNvCxnSpPr>
          <p:nvPr userDrawn="1"/>
        </p:nvCxnSpPr>
        <p:spPr>
          <a:xfrm>
            <a:off x="533400" y="1128626"/>
            <a:ext cx="11079351"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439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ntent w/ Subheader - Light">
    <p:spTree>
      <p:nvGrpSpPr>
        <p:cNvPr id="1" name=""/>
        <p:cNvGrpSpPr/>
        <p:nvPr/>
      </p:nvGrpSpPr>
      <p:grpSpPr>
        <a:xfrm>
          <a:off x="0" y="0"/>
          <a:ext cx="0" cy="0"/>
          <a:chOff x="0" y="0"/>
          <a:chExt cx="0" cy="0"/>
        </a:xfrm>
      </p:grpSpPr>
      <p:sp>
        <p:nvSpPr>
          <p:cNvPr id="2" name="Title 1"/>
          <p:cNvSpPr>
            <a:spLocks noGrp="1"/>
          </p:cNvSpPr>
          <p:nvPr>
            <p:ph type="title"/>
          </p:nvPr>
        </p:nvSpPr>
        <p:spPr>
          <a:xfrm>
            <a:off x="862442" y="236939"/>
            <a:ext cx="10467116" cy="838028"/>
          </a:xfrm>
          <a:prstGeom prst="rect">
            <a:avLst/>
          </a:prstGeom>
        </p:spPr>
        <p:txBody>
          <a:bodyPr>
            <a:normAutofit/>
          </a:bodyPr>
          <a:lstStyle>
            <a:lvl1pPr>
              <a:defRPr sz="1800">
                <a:solidFill>
                  <a:schemeClr val="accent1"/>
                </a:solidFill>
                <a:latin typeface="Palatino" pitchFamily="2" charset="77"/>
                <a:ea typeface="Palatino" pitchFamily="2" charset="77"/>
                <a:cs typeface="Palatino" pitchFamily="2" charset="77"/>
              </a:defRPr>
            </a:lvl1pPr>
          </a:lstStyle>
          <a:p>
            <a:r>
              <a:rPr lang="en-US"/>
              <a:t>Click to edit Master title style</a:t>
            </a:r>
          </a:p>
        </p:txBody>
      </p:sp>
      <p:sp>
        <p:nvSpPr>
          <p:cNvPr id="3" name="Text Placeholder 2"/>
          <p:cNvSpPr>
            <a:spLocks noGrp="1"/>
          </p:cNvSpPr>
          <p:nvPr>
            <p:ph type="body" idx="1"/>
          </p:nvPr>
        </p:nvSpPr>
        <p:spPr>
          <a:xfrm>
            <a:off x="862441" y="1408038"/>
            <a:ext cx="5426075" cy="838028"/>
          </a:xfrm>
        </p:spPr>
        <p:txBody>
          <a:bodyPr anchor="b">
            <a:noAutofit/>
          </a:bodyPr>
          <a:lstStyle>
            <a:lvl1pPr marL="0" indent="0">
              <a:buNone/>
              <a:defRPr sz="2800" b="0">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2442" y="2505075"/>
            <a:ext cx="5426075" cy="3627364"/>
          </a:xfrm>
        </p:spPr>
        <p:txBody>
          <a:bodyPr>
            <a:normAutofit/>
          </a:bodyPr>
          <a:lstStyle>
            <a:lvl1pPr>
              <a:lnSpc>
                <a:spcPct val="150000"/>
              </a:lnSpc>
              <a:defRPr sz="1800">
                <a:latin typeface="Poppins" pitchFamily="2" charset="77"/>
                <a:cs typeface="Poppins" pitchFamily="2" charset="77"/>
              </a:defRPr>
            </a:lvl1pPr>
            <a:lvl2pPr>
              <a:lnSpc>
                <a:spcPct val="150000"/>
              </a:lnSpc>
              <a:defRPr sz="1800">
                <a:latin typeface="Poppins" pitchFamily="2" charset="77"/>
                <a:cs typeface="Poppins" pitchFamily="2" charset="77"/>
              </a:defRPr>
            </a:lvl2pPr>
            <a:lvl3pPr>
              <a:lnSpc>
                <a:spcPct val="150000"/>
              </a:lnSpc>
              <a:defRPr sz="1800">
                <a:latin typeface="Poppins" pitchFamily="2" charset="77"/>
                <a:cs typeface="Poppins" pitchFamily="2" charset="77"/>
              </a:defRPr>
            </a:lvl3pPr>
            <a:lvl4pPr>
              <a:lnSpc>
                <a:spcPct val="150000"/>
              </a:lnSpc>
              <a:defRPr sz="1800">
                <a:latin typeface="Poppins" pitchFamily="2" charset="77"/>
                <a:cs typeface="Poppins" pitchFamily="2" charset="77"/>
              </a:defRPr>
            </a:lvl4pPr>
            <a:lvl5pPr>
              <a:lnSpc>
                <a:spcPct val="150000"/>
              </a:lnSpc>
              <a:defRPr sz="1800">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the Peralta Community College District Logo. ">
            <a:extLst>
              <a:ext uri="{FF2B5EF4-FFF2-40B4-BE49-F238E27FC236}">
                <a16:creationId xmlns:a16="http://schemas.microsoft.com/office/drawing/2014/main" id="{6AAEAAAB-B291-5F44-BB75-DC26B9B91C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670E8834-ABD8-DC4A-9207-F3E3A629405C}"/>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E3DF63EF-8736-7A4C-9325-966F14553870}"/>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A571F2C0-F1F9-764D-97A2-27B5FD64A91F}"/>
              </a:ext>
            </a:extLst>
          </p:cNvPr>
          <p:cNvGrpSpPr/>
          <p:nvPr userDrawn="1"/>
        </p:nvGrpSpPr>
        <p:grpSpPr>
          <a:xfrm rot="10800000">
            <a:off x="546232" y="5986603"/>
            <a:ext cx="11074267" cy="215443"/>
            <a:chOff x="789214" y="5878286"/>
            <a:chExt cx="8795660" cy="0"/>
          </a:xfrm>
        </p:grpSpPr>
        <p:cxnSp>
          <p:nvCxnSpPr>
            <p:cNvPr id="17" name="Straight Connector 16">
              <a:extLst>
                <a:ext uri="{FF2B5EF4-FFF2-40B4-BE49-F238E27FC236}">
                  <a16:creationId xmlns:a16="http://schemas.microsoft.com/office/drawing/2014/main" id="{46EF57CB-3FA6-6649-92A7-166AB057A813}"/>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365BF4-B9A0-5742-9D11-8688E3D91053}"/>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1E621C-B9F2-0A46-9C1F-FAFC87C6B44B}"/>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5DAB13-4414-BD4C-B877-50406A6C9EEB}"/>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62E6EECE-337D-B241-9C45-79584EC5EE4E}"/>
              </a:ext>
            </a:extLst>
          </p:cNvPr>
          <p:cNvCxnSpPr>
            <a:cxnSpLocks/>
          </p:cNvCxnSpPr>
          <p:nvPr userDrawn="1"/>
        </p:nvCxnSpPr>
        <p:spPr>
          <a:xfrm>
            <a:off x="533400" y="1128626"/>
            <a:ext cx="1107935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336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ntent w/ Subheader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2442" y="236939"/>
            <a:ext cx="10467116" cy="838028"/>
          </a:xfrm>
          <a:prstGeom prst="rect">
            <a:avLst/>
          </a:prstGeom>
        </p:spPr>
        <p:txBody>
          <a:bodyPr>
            <a:normAutofit/>
          </a:bodyPr>
          <a:lstStyle>
            <a:lvl1pPr>
              <a:defRPr sz="1800">
                <a:solidFill>
                  <a:schemeClr val="bg1"/>
                </a:solidFill>
                <a:latin typeface="Palatino" pitchFamily="2" charset="77"/>
                <a:ea typeface="Palatino" pitchFamily="2" charset="77"/>
                <a:cs typeface="Palatino" pitchFamily="2" charset="77"/>
              </a:defRPr>
            </a:lvl1pPr>
          </a:lstStyle>
          <a:p>
            <a:r>
              <a:rPr lang="en-US"/>
              <a:t>Click to edit Master title style</a:t>
            </a:r>
          </a:p>
        </p:txBody>
      </p:sp>
      <p:sp>
        <p:nvSpPr>
          <p:cNvPr id="3" name="Text Placeholder 2"/>
          <p:cNvSpPr>
            <a:spLocks noGrp="1"/>
          </p:cNvSpPr>
          <p:nvPr>
            <p:ph type="body" idx="1"/>
          </p:nvPr>
        </p:nvSpPr>
        <p:spPr>
          <a:xfrm>
            <a:off x="862441" y="1373002"/>
            <a:ext cx="5426075" cy="838028"/>
          </a:xfrm>
        </p:spPr>
        <p:txBody>
          <a:bodyPr anchor="b">
            <a:noAutofit/>
          </a:bodyPr>
          <a:lstStyle>
            <a:lvl1pPr marL="0" indent="0">
              <a:buNone/>
              <a:defRPr sz="2800" b="0">
                <a:solidFill>
                  <a:schemeClr val="bg1"/>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2442" y="2505075"/>
            <a:ext cx="5426075" cy="3627364"/>
          </a:xfrm>
        </p:spPr>
        <p:txBody>
          <a:bodyPr>
            <a:normAutofit/>
          </a:bodyPr>
          <a:lstStyle>
            <a:lvl1pPr>
              <a:lnSpc>
                <a:spcPct val="150000"/>
              </a:lnSpc>
              <a:defRPr sz="1800">
                <a:solidFill>
                  <a:schemeClr val="bg1"/>
                </a:solidFill>
                <a:latin typeface="Poppins" pitchFamily="2" charset="77"/>
                <a:cs typeface="Poppins" pitchFamily="2" charset="77"/>
              </a:defRPr>
            </a:lvl1pPr>
            <a:lvl2pPr>
              <a:lnSpc>
                <a:spcPct val="150000"/>
              </a:lnSpc>
              <a:defRPr sz="1800">
                <a:solidFill>
                  <a:schemeClr val="bg1"/>
                </a:solidFill>
                <a:latin typeface="Poppins" pitchFamily="2" charset="77"/>
                <a:cs typeface="Poppins" pitchFamily="2" charset="77"/>
              </a:defRPr>
            </a:lvl2pPr>
            <a:lvl3pPr>
              <a:lnSpc>
                <a:spcPct val="150000"/>
              </a:lnSpc>
              <a:defRPr sz="1800">
                <a:solidFill>
                  <a:schemeClr val="bg1"/>
                </a:solidFill>
                <a:latin typeface="Poppins" pitchFamily="2" charset="77"/>
                <a:cs typeface="Poppins" pitchFamily="2" charset="77"/>
              </a:defRPr>
            </a:lvl3pPr>
            <a:lvl4pPr>
              <a:lnSpc>
                <a:spcPct val="150000"/>
              </a:lnSpc>
              <a:defRPr sz="1800">
                <a:solidFill>
                  <a:schemeClr val="bg1"/>
                </a:solidFill>
                <a:latin typeface="Poppins" pitchFamily="2" charset="77"/>
                <a:cs typeface="Poppins" pitchFamily="2" charset="77"/>
              </a:defRPr>
            </a:lvl4pPr>
            <a:lvl5pPr>
              <a:lnSpc>
                <a:spcPct val="150000"/>
              </a:lnSpc>
              <a:defRPr sz="1800">
                <a:solidFill>
                  <a:schemeClr val="bg1"/>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the Peralta Community College District Logo. ">
            <a:extLst>
              <a:ext uri="{FF2B5EF4-FFF2-40B4-BE49-F238E27FC236}">
                <a16:creationId xmlns:a16="http://schemas.microsoft.com/office/drawing/2014/main" id="{6AAEAAAB-B291-5F44-BB75-DC26B9B91C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670E8834-ABD8-DC4A-9207-F3E3A629405C}"/>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E3DF63EF-8736-7A4C-9325-966F14553870}"/>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A571F2C0-F1F9-764D-97A2-27B5FD64A91F}"/>
              </a:ext>
            </a:extLst>
          </p:cNvPr>
          <p:cNvGrpSpPr/>
          <p:nvPr userDrawn="1"/>
        </p:nvGrpSpPr>
        <p:grpSpPr>
          <a:xfrm rot="10800000">
            <a:off x="546232" y="5986603"/>
            <a:ext cx="11074267" cy="215443"/>
            <a:chOff x="789214" y="5878286"/>
            <a:chExt cx="8795660" cy="0"/>
          </a:xfrm>
        </p:grpSpPr>
        <p:cxnSp>
          <p:nvCxnSpPr>
            <p:cNvPr id="17" name="Straight Connector 16">
              <a:extLst>
                <a:ext uri="{FF2B5EF4-FFF2-40B4-BE49-F238E27FC236}">
                  <a16:creationId xmlns:a16="http://schemas.microsoft.com/office/drawing/2014/main" id="{46EF57CB-3FA6-6649-92A7-166AB057A813}"/>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365BF4-B9A0-5742-9D11-8688E3D91053}"/>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1E621C-B9F2-0A46-9C1F-FAFC87C6B44B}"/>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5DAB13-4414-BD4C-B877-50406A6C9EEB}"/>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62E6EECE-337D-B241-9C45-79584EC5EE4E}"/>
              </a:ext>
            </a:extLst>
          </p:cNvPr>
          <p:cNvCxnSpPr>
            <a:cxnSpLocks/>
          </p:cNvCxnSpPr>
          <p:nvPr userDrawn="1"/>
        </p:nvCxnSpPr>
        <p:spPr>
          <a:xfrm>
            <a:off x="533400" y="1128626"/>
            <a:ext cx="1107935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911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 Light">
    <p:spTree>
      <p:nvGrpSpPr>
        <p:cNvPr id="1" name=""/>
        <p:cNvGrpSpPr/>
        <p:nvPr/>
      </p:nvGrpSpPr>
      <p:grpSpPr>
        <a:xfrm>
          <a:off x="0" y="0"/>
          <a:ext cx="0" cy="0"/>
          <a:chOff x="0" y="0"/>
          <a:chExt cx="0" cy="0"/>
        </a:xfrm>
      </p:grpSpPr>
      <p:sp>
        <p:nvSpPr>
          <p:cNvPr id="2" name="Title 1"/>
          <p:cNvSpPr>
            <a:spLocks noGrp="1"/>
          </p:cNvSpPr>
          <p:nvPr>
            <p:ph type="title"/>
          </p:nvPr>
        </p:nvSpPr>
        <p:spPr>
          <a:xfrm>
            <a:off x="836612" y="852660"/>
            <a:ext cx="4162425" cy="1204740"/>
          </a:xfrm>
          <a:prstGeom prst="rect">
            <a:avLst/>
          </a:prstGeom>
        </p:spPr>
        <p:txBody>
          <a:bodyPr anchor="b">
            <a:normAutofit/>
          </a:bodyPr>
          <a:lstStyle>
            <a:lvl1pPr>
              <a:defRPr sz="28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5183188" y="852661"/>
            <a:ext cx="6172200" cy="5008390"/>
          </a:xfrm>
        </p:spPr>
        <p:txBody>
          <a:bodyPr>
            <a:normAutofit/>
          </a:bodyPr>
          <a:lstStyle>
            <a:lvl1pPr>
              <a:defRPr sz="2800">
                <a:latin typeface="Poppins" pitchFamily="2" charset="77"/>
                <a:cs typeface="Poppins" pitchFamily="2" charset="77"/>
              </a:defRPr>
            </a:lvl1pPr>
            <a:lvl2pPr>
              <a:defRPr sz="2800">
                <a:latin typeface="Poppins" pitchFamily="2" charset="77"/>
                <a:cs typeface="Poppins" pitchFamily="2" charset="77"/>
              </a:defRPr>
            </a:lvl2pPr>
            <a:lvl3pPr>
              <a:defRPr sz="2800">
                <a:latin typeface="Poppins" pitchFamily="2" charset="77"/>
                <a:cs typeface="Poppins" pitchFamily="2" charset="77"/>
              </a:defRPr>
            </a:lvl3pPr>
            <a:lvl4pPr>
              <a:defRPr sz="2800">
                <a:latin typeface="Poppins" pitchFamily="2" charset="77"/>
                <a:cs typeface="Poppins" pitchFamily="2" charset="77"/>
              </a:defRPr>
            </a:lvl4pPr>
            <a:lvl5pPr>
              <a:defRPr sz="2800">
                <a:latin typeface="Poppins" pitchFamily="2" charset="77"/>
                <a:cs typeface="Poppins"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6612" y="2057400"/>
            <a:ext cx="4162425" cy="3811588"/>
          </a:xfrm>
        </p:spPr>
        <p:txBody>
          <a:bodyPr>
            <a:normAutofit/>
          </a:bodyPr>
          <a:lstStyle>
            <a:lvl1pPr marL="0" indent="0">
              <a:lnSpc>
                <a:spcPct val="150000"/>
              </a:lnSpc>
              <a:buNone/>
              <a:defRPr sz="180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5" name="Picture 14" descr="A picture containing the Peralta Community College District Logo. ">
            <a:extLst>
              <a:ext uri="{FF2B5EF4-FFF2-40B4-BE49-F238E27FC236}">
                <a16:creationId xmlns:a16="http://schemas.microsoft.com/office/drawing/2014/main" id="{751B8C3D-D6E9-3D46-8401-A282533DD9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6" name="TextBox 15">
            <a:extLst>
              <a:ext uri="{FF2B5EF4-FFF2-40B4-BE49-F238E27FC236}">
                <a16:creationId xmlns:a16="http://schemas.microsoft.com/office/drawing/2014/main" id="{E3FF038B-309E-8946-8241-4203E69A5879}"/>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Palatino" pitchFamily="2" charset="77"/>
                <a:ea typeface="Palatino" pitchFamily="2" charset="77"/>
              </a:rPr>
              <a:t>Peralta Community College District</a:t>
            </a:r>
          </a:p>
        </p:txBody>
      </p:sp>
      <p:sp>
        <p:nvSpPr>
          <p:cNvPr id="17" name="TextBox 16">
            <a:extLst>
              <a:ext uri="{FF2B5EF4-FFF2-40B4-BE49-F238E27FC236}">
                <a16:creationId xmlns:a16="http://schemas.microsoft.com/office/drawing/2014/main" id="{16CF8C7A-623B-C34A-AB81-BFA64E4B033B}"/>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8" name="Group 17">
            <a:extLst>
              <a:ext uri="{FF2B5EF4-FFF2-40B4-BE49-F238E27FC236}">
                <a16:creationId xmlns:a16="http://schemas.microsoft.com/office/drawing/2014/main" id="{3280C866-FE5C-1D46-B3BB-EFFF365A130D}"/>
              </a:ext>
            </a:extLst>
          </p:cNvPr>
          <p:cNvGrpSpPr/>
          <p:nvPr userDrawn="1"/>
        </p:nvGrpSpPr>
        <p:grpSpPr>
          <a:xfrm rot="10800000">
            <a:off x="546232" y="5986603"/>
            <a:ext cx="11074267" cy="215443"/>
            <a:chOff x="789214" y="5878286"/>
            <a:chExt cx="8795660" cy="0"/>
          </a:xfrm>
        </p:grpSpPr>
        <p:cxnSp>
          <p:nvCxnSpPr>
            <p:cNvPr id="19" name="Straight Connector 18">
              <a:extLst>
                <a:ext uri="{FF2B5EF4-FFF2-40B4-BE49-F238E27FC236}">
                  <a16:creationId xmlns:a16="http://schemas.microsoft.com/office/drawing/2014/main" id="{2456CEA4-C15C-B844-B008-59D28C75575F}"/>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E933E3C-AB48-2349-959E-E8A8A8759A5B}"/>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F3B8CD-5EB5-BC41-8C22-5DD03C276E79}"/>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69B26E7-EAC0-AE42-A593-548582DBECC1}"/>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184145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9110" y="852660"/>
            <a:ext cx="4229400" cy="1224618"/>
          </a:xfrm>
          <a:prstGeom prst="rect">
            <a:avLst/>
          </a:prstGeom>
        </p:spPr>
        <p:txBody>
          <a:bodyPr anchor="b">
            <a:normAutofit/>
          </a:bodyPr>
          <a:lstStyle>
            <a:lvl1pPr>
              <a:defRPr sz="28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5183188" y="852660"/>
            <a:ext cx="6399212" cy="5079207"/>
          </a:xfrm>
        </p:spPr>
        <p:txBody>
          <a:bodyPr>
            <a:normAutofit/>
          </a:bodyPr>
          <a:lstStyle>
            <a:lvl1pPr>
              <a:defRPr sz="2800">
                <a:solidFill>
                  <a:schemeClr val="bg2"/>
                </a:solidFill>
                <a:latin typeface="Poppins" pitchFamily="2" charset="77"/>
                <a:cs typeface="Poppins" pitchFamily="2" charset="77"/>
              </a:defRPr>
            </a:lvl1pPr>
            <a:lvl2pPr>
              <a:defRPr sz="2800">
                <a:solidFill>
                  <a:schemeClr val="bg2"/>
                </a:solidFill>
                <a:latin typeface="Poppins" pitchFamily="2" charset="77"/>
                <a:cs typeface="Poppins" pitchFamily="2" charset="77"/>
              </a:defRPr>
            </a:lvl2pPr>
            <a:lvl3pPr>
              <a:defRPr sz="2800">
                <a:solidFill>
                  <a:schemeClr val="bg2"/>
                </a:solidFill>
                <a:latin typeface="Poppins" pitchFamily="2" charset="77"/>
                <a:cs typeface="Poppins" pitchFamily="2" charset="77"/>
              </a:defRPr>
            </a:lvl3pPr>
            <a:lvl4pPr>
              <a:defRPr sz="2800">
                <a:solidFill>
                  <a:schemeClr val="bg2"/>
                </a:solidFill>
                <a:latin typeface="Poppins" pitchFamily="2" charset="77"/>
                <a:cs typeface="Poppins" pitchFamily="2" charset="77"/>
              </a:defRPr>
            </a:lvl4pPr>
            <a:lvl5pPr>
              <a:defRPr sz="2800">
                <a:solidFill>
                  <a:schemeClr val="bg2"/>
                </a:solidFill>
                <a:latin typeface="Poppins" pitchFamily="2" charset="77"/>
                <a:cs typeface="Poppins"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9110" y="2057399"/>
            <a:ext cx="4229400" cy="3874479"/>
          </a:xfrm>
        </p:spPr>
        <p:txBody>
          <a:bodyPr>
            <a:normAutofit/>
          </a:bodyPr>
          <a:lstStyle>
            <a:lvl1pPr marL="0" indent="0">
              <a:lnSpc>
                <a:spcPct val="150000"/>
              </a:lnSpc>
              <a:buNone/>
              <a:defRPr sz="1800">
                <a:solidFill>
                  <a:schemeClr val="bg2"/>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descr="A picture containing the Peralta Community College District Logo. ">
            <a:extLst>
              <a:ext uri="{FF2B5EF4-FFF2-40B4-BE49-F238E27FC236}">
                <a16:creationId xmlns:a16="http://schemas.microsoft.com/office/drawing/2014/main" id="{9C37E9A7-4001-8140-A54E-B4A9E253E0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3" name="TextBox 12">
            <a:extLst>
              <a:ext uri="{FF2B5EF4-FFF2-40B4-BE49-F238E27FC236}">
                <a16:creationId xmlns:a16="http://schemas.microsoft.com/office/drawing/2014/main" id="{9B375727-80BA-F849-9ED7-35EE15B0B43A}"/>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E2DD8A1B-A63B-9841-9F28-F272A3C7432C}"/>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5242A0AC-3CAF-2643-A90F-52C958B62C1B}"/>
              </a:ext>
            </a:extLst>
          </p:cNvPr>
          <p:cNvGrpSpPr/>
          <p:nvPr userDrawn="1"/>
        </p:nvGrpSpPr>
        <p:grpSpPr>
          <a:xfrm rot="10800000">
            <a:off x="546232" y="5986603"/>
            <a:ext cx="11074267" cy="215443"/>
            <a:chOff x="789214" y="5878286"/>
            <a:chExt cx="8795660" cy="0"/>
          </a:xfrm>
        </p:grpSpPr>
        <p:cxnSp>
          <p:nvCxnSpPr>
            <p:cNvPr id="17" name="Straight Connector 16">
              <a:extLst>
                <a:ext uri="{FF2B5EF4-FFF2-40B4-BE49-F238E27FC236}">
                  <a16:creationId xmlns:a16="http://schemas.microsoft.com/office/drawing/2014/main" id="{716C2EFD-0F09-1247-AF4D-C0BFED0C2080}"/>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816D06-62D0-7F41-BBC9-827CA04A0D33}"/>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58E94C3-A5B1-2E4D-9B55-2DA833CAD38F}"/>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CFBDFD-9D9F-144C-BAA1-C8F236DC850E}"/>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80968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Opening Slide - Light">
    <p:spTree>
      <p:nvGrpSpPr>
        <p:cNvPr id="1" name=""/>
        <p:cNvGrpSpPr/>
        <p:nvPr/>
      </p:nvGrpSpPr>
      <p:grpSpPr>
        <a:xfrm>
          <a:off x="0" y="0"/>
          <a:ext cx="0" cy="0"/>
          <a:chOff x="0" y="0"/>
          <a:chExt cx="0" cy="0"/>
        </a:xfrm>
      </p:grpSpPr>
      <p:sp>
        <p:nvSpPr>
          <p:cNvPr id="2" name="Title 1"/>
          <p:cNvSpPr>
            <a:spLocks noGrp="1"/>
          </p:cNvSpPr>
          <p:nvPr>
            <p:ph type="title"/>
          </p:nvPr>
        </p:nvSpPr>
        <p:spPr>
          <a:xfrm>
            <a:off x="571499" y="852660"/>
            <a:ext cx="11048999" cy="2871877"/>
          </a:xfrm>
          <a:prstGeom prst="rect">
            <a:avLst/>
          </a:prstGeom>
        </p:spPr>
        <p:txBody>
          <a:bodyPr anchor="b"/>
          <a:lstStyle>
            <a:lvl1pPr>
              <a:defRPr sz="60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sp>
        <p:nvSpPr>
          <p:cNvPr id="3" name="Text Placeholder 2"/>
          <p:cNvSpPr>
            <a:spLocks noGrp="1"/>
          </p:cNvSpPr>
          <p:nvPr>
            <p:ph type="body" idx="1"/>
          </p:nvPr>
        </p:nvSpPr>
        <p:spPr>
          <a:xfrm>
            <a:off x="571499" y="3732385"/>
            <a:ext cx="11048999" cy="565295"/>
          </a:xfrm>
        </p:spPr>
        <p:txBody>
          <a:bodyPr>
            <a:normAutofit/>
          </a:bodyPr>
          <a:lstStyle>
            <a:lvl1pPr marL="0" indent="0">
              <a:buNone/>
              <a:defRPr sz="2800">
                <a:solidFill>
                  <a:schemeClr val="tx1">
                    <a:lumMod val="65000"/>
                    <a:lumOff val="35000"/>
                  </a:schemeClr>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Picture 15" descr="A picture containing the Peralta Community College District Logo. ">
            <a:extLst>
              <a:ext uri="{FF2B5EF4-FFF2-40B4-BE49-F238E27FC236}">
                <a16:creationId xmlns:a16="http://schemas.microsoft.com/office/drawing/2014/main" id="{34405819-943B-6E40-B3B1-A1A2B6DC5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7" name="TextBox 16">
            <a:extLst>
              <a:ext uri="{FF2B5EF4-FFF2-40B4-BE49-F238E27FC236}">
                <a16:creationId xmlns:a16="http://schemas.microsoft.com/office/drawing/2014/main" id="{CB76D707-281D-2940-A55A-D07F07183918}"/>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Palatino" pitchFamily="2" charset="77"/>
                <a:ea typeface="Palatino" pitchFamily="2" charset="77"/>
              </a:rPr>
              <a:t>Peralta Community College District</a:t>
            </a:r>
          </a:p>
        </p:txBody>
      </p:sp>
      <p:sp>
        <p:nvSpPr>
          <p:cNvPr id="18" name="TextBox 17">
            <a:extLst>
              <a:ext uri="{FF2B5EF4-FFF2-40B4-BE49-F238E27FC236}">
                <a16:creationId xmlns:a16="http://schemas.microsoft.com/office/drawing/2014/main" id="{032705C9-0BA2-7448-9366-D0E9CBEE58E1}"/>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34" name="Group 33">
            <a:extLst>
              <a:ext uri="{FF2B5EF4-FFF2-40B4-BE49-F238E27FC236}">
                <a16:creationId xmlns:a16="http://schemas.microsoft.com/office/drawing/2014/main" id="{25927411-39DD-9143-A465-7953521DC93E}"/>
              </a:ext>
            </a:extLst>
          </p:cNvPr>
          <p:cNvGrpSpPr/>
          <p:nvPr userDrawn="1"/>
        </p:nvGrpSpPr>
        <p:grpSpPr>
          <a:xfrm rot="10800000">
            <a:off x="546232" y="5986603"/>
            <a:ext cx="11074267" cy="215443"/>
            <a:chOff x="789214" y="5878286"/>
            <a:chExt cx="8795660" cy="0"/>
          </a:xfrm>
        </p:grpSpPr>
        <p:cxnSp>
          <p:nvCxnSpPr>
            <p:cNvPr id="35" name="Straight Connector 34">
              <a:extLst>
                <a:ext uri="{FF2B5EF4-FFF2-40B4-BE49-F238E27FC236}">
                  <a16:creationId xmlns:a16="http://schemas.microsoft.com/office/drawing/2014/main" id="{C8F7CA01-F113-9F4F-8F5E-8DA9E9294012}"/>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7DE5BAB-32E9-8C4E-B56C-0E42860B462F}"/>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1374637-3754-5A4D-AF45-16DDFC3384E6}"/>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2C68B85-E62E-2C40-BE34-CEE9C5E7CBB6}"/>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Text Placeholder 2">
            <a:extLst>
              <a:ext uri="{FF2B5EF4-FFF2-40B4-BE49-F238E27FC236}">
                <a16:creationId xmlns:a16="http://schemas.microsoft.com/office/drawing/2014/main" id="{2A0CBDB1-5544-4D4D-8463-E6E8B70DA1D7}"/>
              </a:ext>
            </a:extLst>
          </p:cNvPr>
          <p:cNvSpPr>
            <a:spLocks noGrp="1"/>
          </p:cNvSpPr>
          <p:nvPr>
            <p:ph type="body" idx="10"/>
          </p:nvPr>
        </p:nvSpPr>
        <p:spPr>
          <a:xfrm>
            <a:off x="571499" y="4305528"/>
            <a:ext cx="11048999" cy="565295"/>
          </a:xfrm>
        </p:spPr>
        <p:txBody>
          <a:bodyPr>
            <a:normAutofit/>
          </a:bodyPr>
          <a:lstStyle>
            <a:lvl1pPr marL="0" indent="0">
              <a:buNone/>
              <a:defRPr sz="1800">
                <a:solidFill>
                  <a:schemeClr val="tx1">
                    <a:lumMod val="65000"/>
                    <a:lumOff val="35000"/>
                  </a:schemeClr>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152452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 Light">
    <p:spTree>
      <p:nvGrpSpPr>
        <p:cNvPr id="1" name=""/>
        <p:cNvGrpSpPr/>
        <p:nvPr/>
      </p:nvGrpSpPr>
      <p:grpSpPr>
        <a:xfrm>
          <a:off x="0" y="0"/>
          <a:ext cx="0" cy="0"/>
          <a:chOff x="0" y="0"/>
          <a:chExt cx="0" cy="0"/>
        </a:xfrm>
      </p:grpSpPr>
      <p:sp>
        <p:nvSpPr>
          <p:cNvPr id="2" name="Title 1"/>
          <p:cNvSpPr>
            <a:spLocks noGrp="1"/>
          </p:cNvSpPr>
          <p:nvPr>
            <p:ph type="title"/>
          </p:nvPr>
        </p:nvSpPr>
        <p:spPr>
          <a:xfrm>
            <a:off x="836612" y="852660"/>
            <a:ext cx="4200525" cy="1204740"/>
          </a:xfrm>
          <a:prstGeom prst="rect">
            <a:avLst/>
          </a:prstGeom>
        </p:spPr>
        <p:txBody>
          <a:bodyPr anchor="b"/>
          <a:lstStyle>
            <a:lvl1pPr>
              <a:defRPr sz="320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5183188" y="852661"/>
            <a:ext cx="6172200" cy="500839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6612" y="2057400"/>
            <a:ext cx="4200525" cy="3811588"/>
          </a:xfrm>
        </p:spPr>
        <p:txBody>
          <a:bodyPr>
            <a:normAutofit/>
          </a:bodyPr>
          <a:lstStyle>
            <a:lvl1pPr marL="0" indent="0">
              <a:lnSpc>
                <a:spcPct val="15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0" name="Picture 19" descr="A picture containing the Peralta Community College District Logo. ">
            <a:extLst>
              <a:ext uri="{FF2B5EF4-FFF2-40B4-BE49-F238E27FC236}">
                <a16:creationId xmlns:a16="http://schemas.microsoft.com/office/drawing/2014/main" id="{6DC43C85-509A-814D-A401-71B1A15373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21" name="TextBox 20">
            <a:extLst>
              <a:ext uri="{FF2B5EF4-FFF2-40B4-BE49-F238E27FC236}">
                <a16:creationId xmlns:a16="http://schemas.microsoft.com/office/drawing/2014/main" id="{6863C46B-EBC5-B640-BB27-162F0DBEBE53}"/>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Palatino" pitchFamily="2" charset="77"/>
                <a:ea typeface="Palatino" pitchFamily="2" charset="77"/>
              </a:rPr>
              <a:t>Peralta Community College District</a:t>
            </a:r>
          </a:p>
        </p:txBody>
      </p:sp>
      <p:sp>
        <p:nvSpPr>
          <p:cNvPr id="22" name="TextBox 21">
            <a:extLst>
              <a:ext uri="{FF2B5EF4-FFF2-40B4-BE49-F238E27FC236}">
                <a16:creationId xmlns:a16="http://schemas.microsoft.com/office/drawing/2014/main" id="{C95F5198-68AC-BB41-9267-87226E76826D}"/>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23" name="Group 22">
            <a:extLst>
              <a:ext uri="{FF2B5EF4-FFF2-40B4-BE49-F238E27FC236}">
                <a16:creationId xmlns:a16="http://schemas.microsoft.com/office/drawing/2014/main" id="{5B002EDD-3CBC-2747-BC59-3B6E6FB3421E}"/>
              </a:ext>
            </a:extLst>
          </p:cNvPr>
          <p:cNvGrpSpPr/>
          <p:nvPr userDrawn="1"/>
        </p:nvGrpSpPr>
        <p:grpSpPr>
          <a:xfrm rot="10800000">
            <a:off x="546232" y="5986603"/>
            <a:ext cx="11074267" cy="215443"/>
            <a:chOff x="789214" y="5878286"/>
            <a:chExt cx="8795660" cy="0"/>
          </a:xfrm>
        </p:grpSpPr>
        <p:cxnSp>
          <p:nvCxnSpPr>
            <p:cNvPr id="24" name="Straight Connector 23">
              <a:extLst>
                <a:ext uri="{FF2B5EF4-FFF2-40B4-BE49-F238E27FC236}">
                  <a16:creationId xmlns:a16="http://schemas.microsoft.com/office/drawing/2014/main" id="{D93056A4-858F-8741-8791-57C7AC5C005B}"/>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F7425A7-F4ED-764E-8AD0-E2DBAF40D0B4}"/>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4A04675-05DC-864D-9B16-33C262B2C761}"/>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8958CDF-9C16-D64D-899F-AC4230BC6AAF}"/>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985" y="852660"/>
            <a:ext cx="4200525" cy="1204740"/>
          </a:xfrm>
          <a:prstGeom prst="rect">
            <a:avLst/>
          </a:prstGeom>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5183188" y="852661"/>
            <a:ext cx="6437312" cy="5008390"/>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7985" y="2057400"/>
            <a:ext cx="4200525" cy="3811588"/>
          </a:xfrm>
        </p:spPr>
        <p:txBody>
          <a:bodyPr>
            <a:normAutofit/>
          </a:bodyPr>
          <a:lstStyle>
            <a:lvl1pPr marL="0" indent="0">
              <a:lnSpc>
                <a:spcPct val="150000"/>
              </a:lnSpc>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4" name="Picture 13" descr="A picture containing the Peralta Community College District Logo. ">
            <a:extLst>
              <a:ext uri="{FF2B5EF4-FFF2-40B4-BE49-F238E27FC236}">
                <a16:creationId xmlns:a16="http://schemas.microsoft.com/office/drawing/2014/main" id="{E798D067-A9DF-B549-A6B4-75A185D4CF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0" name="TextBox 9">
            <a:extLst>
              <a:ext uri="{FF2B5EF4-FFF2-40B4-BE49-F238E27FC236}">
                <a16:creationId xmlns:a16="http://schemas.microsoft.com/office/drawing/2014/main" id="{D65A072A-0D55-5048-A7F6-EF4D16BADF29}"/>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Palatino" pitchFamily="2" charset="77"/>
                <a:ea typeface="Palatino" pitchFamily="2" charset="77"/>
              </a:rPr>
              <a:t>Peralta Community College District</a:t>
            </a:r>
          </a:p>
        </p:txBody>
      </p:sp>
      <p:sp>
        <p:nvSpPr>
          <p:cNvPr id="11" name="TextBox 10">
            <a:extLst>
              <a:ext uri="{FF2B5EF4-FFF2-40B4-BE49-F238E27FC236}">
                <a16:creationId xmlns:a16="http://schemas.microsoft.com/office/drawing/2014/main" id="{9E014B59-52A9-4842-8228-762B6BC214AE}"/>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2" name="Group 11">
            <a:extLst>
              <a:ext uri="{FF2B5EF4-FFF2-40B4-BE49-F238E27FC236}">
                <a16:creationId xmlns:a16="http://schemas.microsoft.com/office/drawing/2014/main" id="{5464BDD9-AEF9-EE40-BFF0-74D6D43CE4F9}"/>
              </a:ext>
            </a:extLst>
          </p:cNvPr>
          <p:cNvGrpSpPr/>
          <p:nvPr userDrawn="1"/>
        </p:nvGrpSpPr>
        <p:grpSpPr>
          <a:xfrm rot="10800000">
            <a:off x="605866" y="5986603"/>
            <a:ext cx="11074267" cy="215443"/>
            <a:chOff x="789214" y="5878286"/>
            <a:chExt cx="8795660" cy="0"/>
          </a:xfrm>
        </p:grpSpPr>
        <p:cxnSp>
          <p:nvCxnSpPr>
            <p:cNvPr id="13" name="Straight Connector 12">
              <a:extLst>
                <a:ext uri="{FF2B5EF4-FFF2-40B4-BE49-F238E27FC236}">
                  <a16:creationId xmlns:a16="http://schemas.microsoft.com/office/drawing/2014/main" id="{BC7C8D5A-B3AC-0E4E-B37D-55C12C82D66E}"/>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68D2EA-D8B7-E745-8083-66834C9DD53E}"/>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AEC1F05-5C85-E44B-99BA-2E2635BE555C}"/>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4D93D8-C47E-7844-A555-878985EE3E0E}"/>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892389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2" name="Title 1"/>
          <p:cNvSpPr>
            <a:spLocks noGrp="1"/>
          </p:cNvSpPr>
          <p:nvPr>
            <p:ph type="title"/>
          </p:nvPr>
        </p:nvSpPr>
        <p:spPr>
          <a:xfrm>
            <a:off x="533400" y="2077282"/>
            <a:ext cx="5562600" cy="838028"/>
          </a:xfrm>
          <a:prstGeom prst="rect">
            <a:avLst/>
          </a:prstGeom>
        </p:spPr>
        <p:txBody>
          <a:bodyPr>
            <a:normAutofit/>
          </a:bodyPr>
          <a:lstStyle>
            <a:lvl1pPr>
              <a:defRPr sz="28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sp>
        <p:nvSpPr>
          <p:cNvPr id="4" name="Content Placeholder 3"/>
          <p:cNvSpPr>
            <a:spLocks noGrp="1"/>
          </p:cNvSpPr>
          <p:nvPr>
            <p:ph sz="half" idx="2"/>
          </p:nvPr>
        </p:nvSpPr>
        <p:spPr>
          <a:xfrm>
            <a:off x="541149" y="2998921"/>
            <a:ext cx="11079351" cy="3133519"/>
          </a:xfrm>
        </p:spPr>
        <p:txBody>
          <a:bodyPr>
            <a:noAutofit/>
          </a:bodyPr>
          <a:lstStyle>
            <a:lvl1pPr algn="r">
              <a:lnSpc>
                <a:spcPct val="150000"/>
              </a:lnSpc>
              <a:defRPr sz="2800">
                <a:solidFill>
                  <a:schemeClr val="tx1">
                    <a:lumMod val="65000"/>
                    <a:lumOff val="35000"/>
                  </a:schemeClr>
                </a:solidFill>
                <a:latin typeface="Poppins" pitchFamily="2" charset="77"/>
                <a:cs typeface="Poppins" pitchFamily="2" charset="77"/>
              </a:defRPr>
            </a:lvl1pPr>
            <a:lvl2pPr algn="r">
              <a:lnSpc>
                <a:spcPct val="150000"/>
              </a:lnSpc>
              <a:defRPr sz="2800">
                <a:solidFill>
                  <a:schemeClr val="tx1">
                    <a:lumMod val="65000"/>
                    <a:lumOff val="35000"/>
                  </a:schemeClr>
                </a:solidFill>
                <a:latin typeface="Poppins" pitchFamily="2" charset="77"/>
                <a:cs typeface="Poppins" pitchFamily="2" charset="77"/>
              </a:defRPr>
            </a:lvl2pPr>
            <a:lvl3pPr algn="r">
              <a:lnSpc>
                <a:spcPct val="150000"/>
              </a:lnSpc>
              <a:defRPr sz="2800">
                <a:solidFill>
                  <a:schemeClr val="tx1">
                    <a:lumMod val="65000"/>
                    <a:lumOff val="35000"/>
                  </a:schemeClr>
                </a:solidFill>
                <a:latin typeface="Poppins" pitchFamily="2" charset="77"/>
                <a:cs typeface="Poppins" pitchFamily="2" charset="77"/>
              </a:defRPr>
            </a:lvl3pPr>
            <a:lvl4pPr algn="r">
              <a:lnSpc>
                <a:spcPct val="150000"/>
              </a:lnSpc>
              <a:defRPr sz="2800">
                <a:solidFill>
                  <a:schemeClr val="tx1">
                    <a:lumMod val="65000"/>
                    <a:lumOff val="35000"/>
                  </a:schemeClr>
                </a:solidFill>
                <a:latin typeface="Poppins" pitchFamily="2" charset="77"/>
                <a:cs typeface="Poppins" pitchFamily="2" charset="77"/>
              </a:defRPr>
            </a:lvl4pPr>
            <a:lvl5pPr algn="r">
              <a:lnSpc>
                <a:spcPct val="150000"/>
              </a:lnSpc>
              <a:defRPr sz="2800">
                <a:solidFill>
                  <a:schemeClr val="tx1">
                    <a:lumMod val="65000"/>
                    <a:lumOff val="35000"/>
                  </a:schemeClr>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picture containing the Peralta Community College District Logo. ">
            <a:extLst>
              <a:ext uri="{FF2B5EF4-FFF2-40B4-BE49-F238E27FC236}">
                <a16:creationId xmlns:a16="http://schemas.microsoft.com/office/drawing/2014/main" id="{5E8E597B-3DE7-B044-8AAE-03493343BA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3" name="TextBox 12">
            <a:extLst>
              <a:ext uri="{FF2B5EF4-FFF2-40B4-BE49-F238E27FC236}">
                <a16:creationId xmlns:a16="http://schemas.microsoft.com/office/drawing/2014/main" id="{D3492D5E-722F-1D4D-B4E4-20C9CD2B3F30}"/>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Palatino" pitchFamily="2" charset="77"/>
                <a:ea typeface="Palatino" pitchFamily="2" charset="77"/>
              </a:rPr>
              <a:t>Peralta Community College District</a:t>
            </a:r>
          </a:p>
        </p:txBody>
      </p:sp>
      <p:sp>
        <p:nvSpPr>
          <p:cNvPr id="14" name="TextBox 13">
            <a:extLst>
              <a:ext uri="{FF2B5EF4-FFF2-40B4-BE49-F238E27FC236}">
                <a16:creationId xmlns:a16="http://schemas.microsoft.com/office/drawing/2014/main" id="{3272F95E-4DD2-DB4F-9F25-391FFA53C48C}"/>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5" name="Group 14">
            <a:extLst>
              <a:ext uri="{FF2B5EF4-FFF2-40B4-BE49-F238E27FC236}">
                <a16:creationId xmlns:a16="http://schemas.microsoft.com/office/drawing/2014/main" id="{64066ED8-0C6D-EF41-9993-00F7A0974042}"/>
              </a:ext>
            </a:extLst>
          </p:cNvPr>
          <p:cNvGrpSpPr/>
          <p:nvPr userDrawn="1"/>
        </p:nvGrpSpPr>
        <p:grpSpPr>
          <a:xfrm rot="10800000">
            <a:off x="546232" y="5986603"/>
            <a:ext cx="11074267" cy="215443"/>
            <a:chOff x="789214" y="5878286"/>
            <a:chExt cx="8795660" cy="0"/>
          </a:xfrm>
        </p:grpSpPr>
        <p:cxnSp>
          <p:nvCxnSpPr>
            <p:cNvPr id="16" name="Straight Connector 15">
              <a:extLst>
                <a:ext uri="{FF2B5EF4-FFF2-40B4-BE49-F238E27FC236}">
                  <a16:creationId xmlns:a16="http://schemas.microsoft.com/office/drawing/2014/main" id="{E38B8826-A2A4-8D4E-9662-162D3B62D8E2}"/>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C44F2C-3594-7643-815F-5FB743535A88}"/>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8E3C00-9B6E-E442-9C02-D2BDC753CDB0}"/>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B2E8D72-2466-A445-AA67-C73FA0A9513C}"/>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733B2F54-9BBE-4F4E-AF2D-5D6E6C7352B6}"/>
              </a:ext>
            </a:extLst>
          </p:cNvPr>
          <p:cNvCxnSpPr>
            <a:cxnSpLocks/>
          </p:cNvCxnSpPr>
          <p:nvPr userDrawn="1"/>
        </p:nvCxnSpPr>
        <p:spPr>
          <a:xfrm>
            <a:off x="533400" y="2957115"/>
            <a:ext cx="11079351" cy="0"/>
          </a:xfrm>
          <a:prstGeom prst="line">
            <a:avLst/>
          </a:prstGeom>
          <a:ln w="381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2">
            <a:extLst>
              <a:ext uri="{FF2B5EF4-FFF2-40B4-BE49-F238E27FC236}">
                <a16:creationId xmlns:a16="http://schemas.microsoft.com/office/drawing/2014/main" id="{A75AC67A-2F4F-954A-B959-0C45CD67A692}"/>
              </a:ext>
            </a:extLst>
          </p:cNvPr>
          <p:cNvSpPr>
            <a:spLocks noGrp="1"/>
          </p:cNvSpPr>
          <p:nvPr>
            <p:ph type="pic" sz="quarter" idx="16"/>
          </p:nvPr>
        </p:nvSpPr>
        <p:spPr>
          <a:xfrm>
            <a:off x="8276095" y="316588"/>
            <a:ext cx="2440983" cy="2440983"/>
          </a:xfrm>
          <a:prstGeom prst="ellipse">
            <a:avLst/>
          </a:prstGeom>
          <a:pattFill prst="pct10">
            <a:fgClr>
              <a:schemeClr val="accent1"/>
            </a:fgClr>
            <a:bgClr>
              <a:schemeClr val="bg1"/>
            </a:bgClr>
          </a:pattFill>
          <a:ln>
            <a:noFill/>
          </a:ln>
        </p:spPr>
        <p:txBody>
          <a:bodyPr/>
          <a:lstStyle/>
          <a:p>
            <a:endParaRPr lang="en-US" dirty="0"/>
          </a:p>
        </p:txBody>
      </p:sp>
    </p:spTree>
    <p:extLst>
      <p:ext uri="{BB962C8B-B14F-4D97-AF65-F5344CB8AC3E}">
        <p14:creationId xmlns:p14="http://schemas.microsoft.com/office/powerpoint/2010/main" val="47012488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250" y="1902725"/>
            <a:ext cx="5504116" cy="884655"/>
          </a:xfrm>
          <a:prstGeom prst="rect">
            <a:avLst/>
          </a:prstGeom>
        </p:spPr>
        <p:txBody>
          <a:bodyPr>
            <a:noAutofit/>
          </a:bodyPr>
          <a:lstStyle>
            <a:lvl1pPr>
              <a:defRPr sz="28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sp>
        <p:nvSpPr>
          <p:cNvPr id="4" name="Content Placeholder 3"/>
          <p:cNvSpPr>
            <a:spLocks noGrp="1"/>
          </p:cNvSpPr>
          <p:nvPr>
            <p:ph sz="half" idx="2"/>
          </p:nvPr>
        </p:nvSpPr>
        <p:spPr>
          <a:xfrm>
            <a:off x="579250" y="2957115"/>
            <a:ext cx="11041250" cy="3136750"/>
          </a:xfrm>
        </p:spPr>
        <p:txBody>
          <a:bodyPr>
            <a:noAutofit/>
          </a:bodyPr>
          <a:lstStyle>
            <a:lvl1pPr>
              <a:lnSpc>
                <a:spcPct val="150000"/>
              </a:lnSpc>
              <a:defRPr sz="2800">
                <a:solidFill>
                  <a:schemeClr val="bg2"/>
                </a:solidFill>
                <a:latin typeface="Poppins" pitchFamily="2" charset="77"/>
                <a:cs typeface="Poppins" pitchFamily="2" charset="77"/>
              </a:defRPr>
            </a:lvl1pPr>
            <a:lvl2pPr>
              <a:lnSpc>
                <a:spcPct val="150000"/>
              </a:lnSpc>
              <a:defRPr sz="2800">
                <a:solidFill>
                  <a:schemeClr val="bg2"/>
                </a:solidFill>
                <a:latin typeface="Poppins" pitchFamily="2" charset="77"/>
                <a:cs typeface="Poppins" pitchFamily="2" charset="77"/>
              </a:defRPr>
            </a:lvl2pPr>
            <a:lvl3pPr>
              <a:lnSpc>
                <a:spcPct val="150000"/>
              </a:lnSpc>
              <a:defRPr sz="2800">
                <a:solidFill>
                  <a:schemeClr val="bg2"/>
                </a:solidFill>
                <a:latin typeface="Poppins" pitchFamily="2" charset="77"/>
                <a:cs typeface="Poppins" pitchFamily="2" charset="77"/>
              </a:defRPr>
            </a:lvl3pPr>
            <a:lvl4pPr>
              <a:lnSpc>
                <a:spcPct val="150000"/>
              </a:lnSpc>
              <a:defRPr sz="2800">
                <a:solidFill>
                  <a:schemeClr val="bg2"/>
                </a:solidFill>
                <a:latin typeface="Poppins" pitchFamily="2" charset="77"/>
                <a:cs typeface="Poppins" pitchFamily="2" charset="77"/>
              </a:defRPr>
            </a:lvl4pPr>
            <a:lvl5pPr>
              <a:lnSpc>
                <a:spcPct val="150000"/>
              </a:lnSpc>
              <a:defRPr sz="2800">
                <a:solidFill>
                  <a:schemeClr val="bg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the Peralta Community College District Logo. ">
            <a:extLst>
              <a:ext uri="{FF2B5EF4-FFF2-40B4-BE49-F238E27FC236}">
                <a16:creationId xmlns:a16="http://schemas.microsoft.com/office/drawing/2014/main" id="{CE0D4C3F-CDCD-AC4B-8F4C-003A6D043A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C2A03373-D590-FC44-A6A6-DCDB1C5842BC}"/>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B6514DDF-6F08-FA4A-BC7A-A00D0A9F4206}"/>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328A0595-D2F8-D249-B38A-71C7BE304321}"/>
              </a:ext>
            </a:extLst>
          </p:cNvPr>
          <p:cNvGrpSpPr/>
          <p:nvPr userDrawn="1"/>
        </p:nvGrpSpPr>
        <p:grpSpPr>
          <a:xfrm rot="10800000">
            <a:off x="546232" y="5986603"/>
            <a:ext cx="11074267" cy="215443"/>
            <a:chOff x="789214" y="5878286"/>
            <a:chExt cx="8795660" cy="0"/>
          </a:xfrm>
        </p:grpSpPr>
        <p:cxnSp>
          <p:nvCxnSpPr>
            <p:cNvPr id="17" name="Straight Connector 16">
              <a:extLst>
                <a:ext uri="{FF2B5EF4-FFF2-40B4-BE49-F238E27FC236}">
                  <a16:creationId xmlns:a16="http://schemas.microsoft.com/office/drawing/2014/main" id="{14EDE755-3FB6-F245-94BD-F150DA2511C7}"/>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5489CA-069A-534A-A45A-DFE285A77363}"/>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BC5F372-1BC2-9C49-9DB6-E9D90CFEE001}"/>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2EA03C3-9798-1940-B0F9-8D43E4FC12A6}"/>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5D092717-B108-DB41-B6DF-36C5B1E69A5E}"/>
              </a:ext>
            </a:extLst>
          </p:cNvPr>
          <p:cNvCxnSpPr>
            <a:cxnSpLocks/>
          </p:cNvCxnSpPr>
          <p:nvPr userDrawn="1"/>
        </p:nvCxnSpPr>
        <p:spPr>
          <a:xfrm>
            <a:off x="533400" y="2957115"/>
            <a:ext cx="11079351" cy="0"/>
          </a:xfrm>
          <a:prstGeom prst="line">
            <a:avLst/>
          </a:prstGeom>
          <a:ln w="381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4" name="Picture Placeholder 22">
            <a:extLst>
              <a:ext uri="{FF2B5EF4-FFF2-40B4-BE49-F238E27FC236}">
                <a16:creationId xmlns:a16="http://schemas.microsoft.com/office/drawing/2014/main" id="{BEB6C156-4077-294E-BB92-920952B0BAAE}"/>
              </a:ext>
            </a:extLst>
          </p:cNvPr>
          <p:cNvSpPr>
            <a:spLocks noGrp="1"/>
          </p:cNvSpPr>
          <p:nvPr>
            <p:ph type="pic" sz="quarter" idx="16"/>
          </p:nvPr>
        </p:nvSpPr>
        <p:spPr>
          <a:xfrm>
            <a:off x="8276095" y="316588"/>
            <a:ext cx="2440983" cy="2440983"/>
          </a:xfrm>
          <a:prstGeom prst="ellipse">
            <a:avLst/>
          </a:prstGeom>
          <a:pattFill prst="pct10">
            <a:fgClr>
              <a:schemeClr val="bg1"/>
            </a:fgClr>
            <a:bgClr>
              <a:schemeClr val="accent1"/>
            </a:bgClr>
          </a:pattFill>
        </p:spPr>
        <p:txBody>
          <a:bodyPr/>
          <a:lstStyle/>
          <a:p>
            <a:endParaRPr lang="en-US" dirty="0"/>
          </a:p>
        </p:txBody>
      </p:sp>
    </p:spTree>
    <p:extLst>
      <p:ext uri="{BB962C8B-B14F-4D97-AF65-F5344CB8AC3E}">
        <p14:creationId xmlns:p14="http://schemas.microsoft.com/office/powerpoint/2010/main" val="230004321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lout - Light">
    <p:spTree>
      <p:nvGrpSpPr>
        <p:cNvPr id="1" name=""/>
        <p:cNvGrpSpPr/>
        <p:nvPr/>
      </p:nvGrpSpPr>
      <p:grpSpPr>
        <a:xfrm>
          <a:off x="0" y="0"/>
          <a:ext cx="0" cy="0"/>
          <a:chOff x="0" y="0"/>
          <a:chExt cx="0" cy="0"/>
        </a:xfrm>
      </p:grpSpPr>
      <p:sp>
        <p:nvSpPr>
          <p:cNvPr id="9" name="Punched Tape 2">
            <a:extLst>
              <a:ext uri="{FF2B5EF4-FFF2-40B4-BE49-F238E27FC236}">
                <a16:creationId xmlns:a16="http://schemas.microsoft.com/office/drawing/2014/main" id="{87F6CE9B-5C14-C144-A523-C8A6EF1E402B}"/>
              </a:ext>
            </a:extLst>
          </p:cNvPr>
          <p:cNvSpPr/>
          <p:nvPr userDrawn="1"/>
        </p:nvSpPr>
        <p:spPr>
          <a:xfrm rot="10800000">
            <a:off x="-56827" y="6059248"/>
            <a:ext cx="12305654" cy="840509"/>
          </a:xfrm>
          <a:prstGeom prst="flowChartInternalStora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71500" y="2766218"/>
            <a:ext cx="11049000" cy="1325563"/>
          </a:xfrm>
          <a:prstGeom prst="rect">
            <a:avLst/>
          </a:prstGeom>
        </p:spPr>
        <p:txBody>
          <a:bodyPr>
            <a:normAutofit/>
          </a:bodyPr>
          <a:lstStyle>
            <a:lvl1pPr algn="ctr">
              <a:defRPr sz="40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pic>
        <p:nvPicPr>
          <p:cNvPr id="11" name="Picture 10" descr="A picture containing the Peralta Community College District Logo. ">
            <a:extLst>
              <a:ext uri="{FF2B5EF4-FFF2-40B4-BE49-F238E27FC236}">
                <a16:creationId xmlns:a16="http://schemas.microsoft.com/office/drawing/2014/main" id="{8145ECE7-6C8D-BD47-9F62-92664BFD8D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2" name="TextBox 11">
            <a:extLst>
              <a:ext uri="{FF2B5EF4-FFF2-40B4-BE49-F238E27FC236}">
                <a16:creationId xmlns:a16="http://schemas.microsoft.com/office/drawing/2014/main" id="{E92FD04F-1F7E-5145-812E-EB82A90C01BC}"/>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Palatino" pitchFamily="2" charset="77"/>
                <a:ea typeface="Palatino" pitchFamily="2" charset="77"/>
              </a:rPr>
              <a:t>Peralta Community College District</a:t>
            </a:r>
          </a:p>
        </p:txBody>
      </p:sp>
      <p:sp>
        <p:nvSpPr>
          <p:cNvPr id="13" name="TextBox 12">
            <a:extLst>
              <a:ext uri="{FF2B5EF4-FFF2-40B4-BE49-F238E27FC236}">
                <a16:creationId xmlns:a16="http://schemas.microsoft.com/office/drawing/2014/main" id="{8EDB5F29-DAE4-AB43-ADC2-FD31C91B3EB6}"/>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oppins" pitchFamily="2" charset="77"/>
                <a:ea typeface="Palatino" pitchFamily="2" charset="77"/>
                <a:cs typeface="Poppins" pitchFamily="2" charset="77"/>
              </a:rPr>
              <a:t>Copyright © 2020 Peralta Community College District. All Rights Reserved.</a:t>
            </a:r>
          </a:p>
        </p:txBody>
      </p:sp>
    </p:spTree>
    <p:extLst>
      <p:ext uri="{BB962C8B-B14F-4D97-AF65-F5344CB8AC3E}">
        <p14:creationId xmlns:p14="http://schemas.microsoft.com/office/powerpoint/2010/main" val="89425798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 Dark">
    <p:bg>
      <p:bgPr>
        <a:solidFill>
          <a:schemeClr val="accent1"/>
        </a:solidFill>
        <a:effectLst/>
      </p:bgPr>
    </p:bg>
    <p:spTree>
      <p:nvGrpSpPr>
        <p:cNvPr id="1" name=""/>
        <p:cNvGrpSpPr/>
        <p:nvPr/>
      </p:nvGrpSpPr>
      <p:grpSpPr>
        <a:xfrm>
          <a:off x="0" y="0"/>
          <a:ext cx="0" cy="0"/>
          <a:chOff x="0" y="0"/>
          <a:chExt cx="0" cy="0"/>
        </a:xfrm>
      </p:grpSpPr>
      <p:sp>
        <p:nvSpPr>
          <p:cNvPr id="3" name="Punched Tape 2">
            <a:extLst>
              <a:ext uri="{FF2B5EF4-FFF2-40B4-BE49-F238E27FC236}">
                <a16:creationId xmlns:a16="http://schemas.microsoft.com/office/drawing/2014/main" id="{EA3C06AD-D3BE-E148-9A1F-8D84F01C94EE}"/>
              </a:ext>
            </a:extLst>
          </p:cNvPr>
          <p:cNvSpPr/>
          <p:nvPr userDrawn="1"/>
        </p:nvSpPr>
        <p:spPr>
          <a:xfrm rot="10800000">
            <a:off x="-56827" y="6059248"/>
            <a:ext cx="12305654" cy="840509"/>
          </a:xfrm>
          <a:prstGeom prst="flowChartInternal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2766218"/>
            <a:ext cx="11087100" cy="1325563"/>
          </a:xfrm>
          <a:prstGeom prst="rect">
            <a:avLst/>
          </a:prstGeom>
        </p:spPr>
        <p:txBody>
          <a:bodyPr>
            <a:normAutofit/>
          </a:bodyPr>
          <a:lstStyle>
            <a:lvl1pPr algn="ctr">
              <a:defRPr sz="40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pic>
        <p:nvPicPr>
          <p:cNvPr id="8" name="Picture 7" descr="A picture containing the Peralta Community College District Logo. ">
            <a:extLst>
              <a:ext uri="{FF2B5EF4-FFF2-40B4-BE49-F238E27FC236}">
                <a16:creationId xmlns:a16="http://schemas.microsoft.com/office/drawing/2014/main" id="{E631F421-947C-D44D-A054-32FF75774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9" name="TextBox 8">
            <a:extLst>
              <a:ext uri="{FF2B5EF4-FFF2-40B4-BE49-F238E27FC236}">
                <a16:creationId xmlns:a16="http://schemas.microsoft.com/office/drawing/2014/main" id="{DE5095AC-680F-2F49-BB2C-2FF4B05362FC}"/>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Palatino" pitchFamily="2" charset="77"/>
                <a:ea typeface="Palatino" pitchFamily="2" charset="77"/>
              </a:rPr>
              <a:t>Peralta Community College District</a:t>
            </a:r>
          </a:p>
        </p:txBody>
      </p:sp>
      <p:sp>
        <p:nvSpPr>
          <p:cNvPr id="11" name="TextBox 10">
            <a:extLst>
              <a:ext uri="{FF2B5EF4-FFF2-40B4-BE49-F238E27FC236}">
                <a16:creationId xmlns:a16="http://schemas.microsoft.com/office/drawing/2014/main" id="{AAF26842-9AC1-794F-ACF0-F990012889EE}"/>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latin typeface="Poppins" pitchFamily="2" charset="77"/>
                <a:ea typeface="Palatino" pitchFamily="2" charset="77"/>
                <a:cs typeface="Poppins" pitchFamily="2" charset="77"/>
              </a:rPr>
              <a:t>Copyright © 2020 Peralta Community College District. All Rights Reserved.</a:t>
            </a:r>
          </a:p>
        </p:txBody>
      </p:sp>
    </p:spTree>
    <p:extLst>
      <p:ext uri="{BB962C8B-B14F-4D97-AF65-F5344CB8AC3E}">
        <p14:creationId xmlns:p14="http://schemas.microsoft.com/office/powerpoint/2010/main" val="1408795503"/>
      </p:ext>
    </p:extLst>
  </p:cSld>
  <p:clrMapOvr>
    <a:masterClrMapping/>
  </p:clrMapOvr>
  <p:extLst>
    <p:ext uri="{DCECCB84-F9BA-43D5-87BE-67443E8EF086}">
      <p15:sldGuideLst xmlns:p15="http://schemas.microsoft.com/office/powerpoint/2012/main">
        <p15:guide id="1" pos="336" userDrawn="1">
          <p15:clr>
            <a:srgbClr val="FBAE40"/>
          </p15:clr>
        </p15:guide>
        <p15:guide id="2" pos="73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 Light">
    <p:spTree>
      <p:nvGrpSpPr>
        <p:cNvPr id="1" name=""/>
        <p:cNvGrpSpPr/>
        <p:nvPr/>
      </p:nvGrpSpPr>
      <p:grpSpPr>
        <a:xfrm>
          <a:off x="0" y="0"/>
          <a:ext cx="0" cy="0"/>
          <a:chOff x="0" y="0"/>
          <a:chExt cx="0" cy="0"/>
        </a:xfrm>
      </p:grpSpPr>
      <p:sp>
        <p:nvSpPr>
          <p:cNvPr id="2" name="Title 1"/>
          <p:cNvSpPr>
            <a:spLocks noGrp="1"/>
          </p:cNvSpPr>
          <p:nvPr>
            <p:ph type="title"/>
          </p:nvPr>
        </p:nvSpPr>
        <p:spPr>
          <a:xfrm>
            <a:off x="571500" y="852660"/>
            <a:ext cx="10782300" cy="838028"/>
          </a:xfrm>
          <a:prstGeom prst="rect">
            <a:avLst/>
          </a:prstGeom>
        </p:spPr>
        <p:txBody>
          <a:bodyPr>
            <a:normAutofit/>
          </a:bodyPr>
          <a:lstStyle>
            <a:lvl1pPr>
              <a:defRPr sz="40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pic>
        <p:nvPicPr>
          <p:cNvPr id="11" name="Picture 10" descr="A picture containing the Peralta Community College District Logo. ">
            <a:extLst>
              <a:ext uri="{FF2B5EF4-FFF2-40B4-BE49-F238E27FC236}">
                <a16:creationId xmlns:a16="http://schemas.microsoft.com/office/drawing/2014/main" id="{1E42881A-C55A-5849-808B-73D930CED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2" name="TextBox 11">
            <a:extLst>
              <a:ext uri="{FF2B5EF4-FFF2-40B4-BE49-F238E27FC236}">
                <a16:creationId xmlns:a16="http://schemas.microsoft.com/office/drawing/2014/main" id="{2611FEE2-7CEF-B445-AF21-05950946DA35}"/>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Palatino" pitchFamily="2" charset="77"/>
                <a:ea typeface="Palatino" pitchFamily="2" charset="77"/>
              </a:rPr>
              <a:t>Peralta Community College District</a:t>
            </a:r>
          </a:p>
        </p:txBody>
      </p:sp>
      <p:sp>
        <p:nvSpPr>
          <p:cNvPr id="13" name="TextBox 12">
            <a:extLst>
              <a:ext uri="{FF2B5EF4-FFF2-40B4-BE49-F238E27FC236}">
                <a16:creationId xmlns:a16="http://schemas.microsoft.com/office/drawing/2014/main" id="{E1B9C71F-2561-7145-93FD-A1DCDFB4C051}"/>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4" name="Group 13">
            <a:extLst>
              <a:ext uri="{FF2B5EF4-FFF2-40B4-BE49-F238E27FC236}">
                <a16:creationId xmlns:a16="http://schemas.microsoft.com/office/drawing/2014/main" id="{681F2CE0-4C03-AB47-91E0-0E6EAC553CFD}"/>
              </a:ext>
            </a:extLst>
          </p:cNvPr>
          <p:cNvGrpSpPr/>
          <p:nvPr userDrawn="1"/>
        </p:nvGrpSpPr>
        <p:grpSpPr>
          <a:xfrm rot="10800000">
            <a:off x="546232" y="5986603"/>
            <a:ext cx="11074267" cy="215443"/>
            <a:chOff x="789214" y="5878286"/>
            <a:chExt cx="8795660" cy="0"/>
          </a:xfrm>
        </p:grpSpPr>
        <p:cxnSp>
          <p:nvCxnSpPr>
            <p:cNvPr id="15" name="Straight Connector 14">
              <a:extLst>
                <a:ext uri="{FF2B5EF4-FFF2-40B4-BE49-F238E27FC236}">
                  <a16:creationId xmlns:a16="http://schemas.microsoft.com/office/drawing/2014/main" id="{8F5D1336-5FA9-7742-A019-B121083BBB1E}"/>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F3697C-EB35-8C4C-AD1A-A35228951C94}"/>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82FFF0-D656-C543-89E4-11F674B91A5C}"/>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C7C469A-3E9D-B24D-9DE2-0E45732645E7}"/>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0312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00" y="852660"/>
            <a:ext cx="10782300" cy="838028"/>
          </a:xfrm>
          <a:prstGeom prst="rect">
            <a:avLst/>
          </a:prstGeom>
        </p:spPr>
        <p:txBody>
          <a:bodyPr>
            <a:normAutofit/>
          </a:bodyPr>
          <a:lstStyle>
            <a:lvl1pPr>
              <a:defRPr sz="40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pic>
        <p:nvPicPr>
          <p:cNvPr id="8" name="Picture 7" descr="A picture containing the Peralta Community College District Logo. ">
            <a:extLst>
              <a:ext uri="{FF2B5EF4-FFF2-40B4-BE49-F238E27FC236}">
                <a16:creationId xmlns:a16="http://schemas.microsoft.com/office/drawing/2014/main" id="{9054E5E7-2611-9E4D-88AD-2C9DE7A252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9" name="TextBox 8">
            <a:extLst>
              <a:ext uri="{FF2B5EF4-FFF2-40B4-BE49-F238E27FC236}">
                <a16:creationId xmlns:a16="http://schemas.microsoft.com/office/drawing/2014/main" id="{41313F77-AD2E-DD42-A8B2-12F10371AE38}"/>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Palatino" pitchFamily="2" charset="77"/>
                <a:ea typeface="Palatino" pitchFamily="2" charset="77"/>
              </a:rPr>
              <a:t>Peralta Community College District</a:t>
            </a:r>
          </a:p>
        </p:txBody>
      </p:sp>
      <p:sp>
        <p:nvSpPr>
          <p:cNvPr id="11" name="TextBox 10">
            <a:extLst>
              <a:ext uri="{FF2B5EF4-FFF2-40B4-BE49-F238E27FC236}">
                <a16:creationId xmlns:a16="http://schemas.microsoft.com/office/drawing/2014/main" id="{A2FA5061-06A5-714A-BE59-D1523431886C}"/>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2" name="Group 11">
            <a:extLst>
              <a:ext uri="{FF2B5EF4-FFF2-40B4-BE49-F238E27FC236}">
                <a16:creationId xmlns:a16="http://schemas.microsoft.com/office/drawing/2014/main" id="{34C77E75-BEE1-4A4F-928E-AA46A6A5A12E}"/>
              </a:ext>
            </a:extLst>
          </p:cNvPr>
          <p:cNvGrpSpPr/>
          <p:nvPr userDrawn="1"/>
        </p:nvGrpSpPr>
        <p:grpSpPr>
          <a:xfrm rot="10800000">
            <a:off x="546232" y="5986603"/>
            <a:ext cx="11074267" cy="215443"/>
            <a:chOff x="789214" y="5878286"/>
            <a:chExt cx="8795660" cy="0"/>
          </a:xfrm>
        </p:grpSpPr>
        <p:cxnSp>
          <p:nvCxnSpPr>
            <p:cNvPr id="13" name="Straight Connector 12">
              <a:extLst>
                <a:ext uri="{FF2B5EF4-FFF2-40B4-BE49-F238E27FC236}">
                  <a16:creationId xmlns:a16="http://schemas.microsoft.com/office/drawing/2014/main" id="{7F2D5878-3EA1-AC4D-BEA2-A771F30FF788}"/>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FE5278-F5F4-B747-AABC-A011402FBFFE}"/>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B34C55-25BD-3B4B-ABB6-938BC73E7658}"/>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A2E5E-9CF5-794F-A85D-1BDAF41187E2}"/>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7557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 Light">
    <p:spTree>
      <p:nvGrpSpPr>
        <p:cNvPr id="1" name=""/>
        <p:cNvGrpSpPr/>
        <p:nvPr/>
      </p:nvGrpSpPr>
      <p:grpSpPr>
        <a:xfrm>
          <a:off x="0" y="0"/>
          <a:ext cx="0" cy="0"/>
          <a:chOff x="0" y="0"/>
          <a:chExt cx="0" cy="0"/>
        </a:xfrm>
      </p:grpSpPr>
      <p:pic>
        <p:nvPicPr>
          <p:cNvPr id="13" name="Picture 12" descr="A picture containing the Peralta Community College District Logo. ">
            <a:extLst>
              <a:ext uri="{FF2B5EF4-FFF2-40B4-BE49-F238E27FC236}">
                <a16:creationId xmlns:a16="http://schemas.microsoft.com/office/drawing/2014/main" id="{BB24BEC0-320C-4449-B428-70C9F70BCF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396A4F63-7C6E-0A43-B8DB-635985A42AB7}"/>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E8754E2C-B0AE-054D-AD67-13D55A11AA1C}"/>
              </a:ext>
            </a:extLst>
          </p:cNvPr>
          <p:cNvSpPr txBox="1"/>
          <p:nvPr userDrawn="1"/>
        </p:nvSpPr>
        <p:spPr>
          <a:xfrm>
            <a:off x="546232"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BB86B1C4-20C2-BA47-970C-7A8C00943125}"/>
              </a:ext>
            </a:extLst>
          </p:cNvPr>
          <p:cNvGrpSpPr/>
          <p:nvPr userDrawn="1"/>
        </p:nvGrpSpPr>
        <p:grpSpPr>
          <a:xfrm rot="10800000">
            <a:off x="546232" y="5986603"/>
            <a:ext cx="11074267" cy="215443"/>
            <a:chOff x="789214" y="5878286"/>
            <a:chExt cx="8795660" cy="0"/>
          </a:xfrm>
        </p:grpSpPr>
        <p:cxnSp>
          <p:nvCxnSpPr>
            <p:cNvPr id="17" name="Straight Connector 16">
              <a:extLst>
                <a:ext uri="{FF2B5EF4-FFF2-40B4-BE49-F238E27FC236}">
                  <a16:creationId xmlns:a16="http://schemas.microsoft.com/office/drawing/2014/main" id="{A7F3A076-A7B1-9942-928C-9A5604969D3C}"/>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6EF4E3-92B0-474C-8AF5-B33B328287D4}"/>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1AF163-E651-5F43-976C-20874E957CAC}"/>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47988F-8502-C940-9A18-374AADAE834F}"/>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511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Ligh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9493E0-3BCC-BA4E-9858-C8D4E13A5731}"/>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Palatino" pitchFamily="2" charset="77"/>
                <a:ea typeface="Palatino" pitchFamily="2" charset="77"/>
              </a:rPr>
              <a:t>Peralta Community College District</a:t>
            </a:r>
          </a:p>
        </p:txBody>
      </p:sp>
      <p:sp>
        <p:nvSpPr>
          <p:cNvPr id="2" name="Title 1"/>
          <p:cNvSpPr>
            <a:spLocks noGrp="1"/>
          </p:cNvSpPr>
          <p:nvPr>
            <p:ph type="title"/>
          </p:nvPr>
        </p:nvSpPr>
        <p:spPr>
          <a:xfrm>
            <a:off x="862442" y="852660"/>
            <a:ext cx="10758058" cy="841386"/>
          </a:xfrm>
          <a:prstGeom prst="rect">
            <a:avLst/>
          </a:prstGeom>
        </p:spPr>
        <p:txBody>
          <a:bodyPr>
            <a:normAutofit/>
          </a:bodyPr>
          <a:lstStyle>
            <a:lvl1pPr>
              <a:defRPr sz="40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862440" y="1825625"/>
            <a:ext cx="10758059" cy="4268237"/>
          </a:xfrm>
        </p:spPr>
        <p:txBody>
          <a:bodyPr>
            <a:normAutofit/>
          </a:bodyPr>
          <a:lstStyle>
            <a:lvl1pPr>
              <a:lnSpc>
                <a:spcPct val="150000"/>
              </a:lnSpc>
              <a:defRPr sz="2800">
                <a:solidFill>
                  <a:schemeClr val="tx1">
                    <a:lumMod val="65000"/>
                    <a:lumOff val="35000"/>
                  </a:schemeClr>
                </a:solidFill>
                <a:latin typeface="Poppins" pitchFamily="2" charset="77"/>
                <a:cs typeface="Poppins" pitchFamily="2" charset="77"/>
              </a:defRPr>
            </a:lvl1pPr>
            <a:lvl2pPr>
              <a:lnSpc>
                <a:spcPct val="150000"/>
              </a:lnSpc>
              <a:defRPr sz="2800">
                <a:solidFill>
                  <a:schemeClr val="tx1">
                    <a:lumMod val="65000"/>
                    <a:lumOff val="35000"/>
                  </a:schemeClr>
                </a:solidFill>
                <a:latin typeface="Poppins" pitchFamily="2" charset="77"/>
                <a:cs typeface="Poppins" pitchFamily="2" charset="77"/>
              </a:defRPr>
            </a:lvl2pPr>
            <a:lvl3pPr>
              <a:lnSpc>
                <a:spcPct val="150000"/>
              </a:lnSpc>
              <a:defRPr sz="2800">
                <a:solidFill>
                  <a:schemeClr val="tx1">
                    <a:lumMod val="65000"/>
                    <a:lumOff val="35000"/>
                  </a:schemeClr>
                </a:solidFill>
                <a:latin typeface="Poppins" pitchFamily="2" charset="77"/>
                <a:cs typeface="Poppins" pitchFamily="2" charset="77"/>
              </a:defRPr>
            </a:lvl3pPr>
            <a:lvl4pPr>
              <a:lnSpc>
                <a:spcPct val="150000"/>
              </a:lnSpc>
              <a:defRPr sz="2800">
                <a:solidFill>
                  <a:schemeClr val="tx1">
                    <a:lumMod val="65000"/>
                    <a:lumOff val="35000"/>
                  </a:schemeClr>
                </a:solidFill>
                <a:latin typeface="Poppins" pitchFamily="2" charset="77"/>
                <a:cs typeface="Poppins" pitchFamily="2" charset="77"/>
              </a:defRPr>
            </a:lvl4pPr>
            <a:lvl5pPr>
              <a:lnSpc>
                <a:spcPct val="150000"/>
              </a:lnSpc>
              <a:defRPr sz="2800">
                <a:solidFill>
                  <a:schemeClr val="tx1">
                    <a:lumMod val="65000"/>
                    <a:lumOff val="35000"/>
                  </a:schemeClr>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picture containing the Peralta Community College District Logo. ">
            <a:extLst>
              <a:ext uri="{FF2B5EF4-FFF2-40B4-BE49-F238E27FC236}">
                <a16:creationId xmlns:a16="http://schemas.microsoft.com/office/drawing/2014/main" id="{447657A1-A6D6-8741-A0DE-CF7D91EC4B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BB0EC3C2-77C7-524E-BA45-605366CB63D2}"/>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5" name="Group 14">
            <a:extLst>
              <a:ext uri="{FF2B5EF4-FFF2-40B4-BE49-F238E27FC236}">
                <a16:creationId xmlns:a16="http://schemas.microsoft.com/office/drawing/2014/main" id="{6AF71AFD-63C0-8249-96DE-4814FBDB9151}"/>
              </a:ext>
            </a:extLst>
          </p:cNvPr>
          <p:cNvGrpSpPr/>
          <p:nvPr userDrawn="1"/>
        </p:nvGrpSpPr>
        <p:grpSpPr>
          <a:xfrm rot="10800000">
            <a:off x="546232" y="5986603"/>
            <a:ext cx="11074267" cy="215443"/>
            <a:chOff x="789214" y="5878286"/>
            <a:chExt cx="8795660" cy="0"/>
          </a:xfrm>
        </p:grpSpPr>
        <p:cxnSp>
          <p:nvCxnSpPr>
            <p:cNvPr id="16" name="Straight Connector 15">
              <a:extLst>
                <a:ext uri="{FF2B5EF4-FFF2-40B4-BE49-F238E27FC236}">
                  <a16:creationId xmlns:a16="http://schemas.microsoft.com/office/drawing/2014/main" id="{48CDAD92-8287-9045-A883-042BBD39BAA5}"/>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115321-B372-6645-9D1B-5C61211BEFDC}"/>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081578-727F-9C49-95F4-519A3EB131D5}"/>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8CE0061-5A92-C745-8550-06F033FD657B}"/>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913845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2442" y="856980"/>
            <a:ext cx="10758058" cy="833708"/>
          </a:xfrm>
          <a:prstGeom prst="rect">
            <a:avLst/>
          </a:prstGeom>
        </p:spPr>
        <p:txBody>
          <a:bodyPr>
            <a:normAutofit/>
          </a:bodyPr>
          <a:lstStyle>
            <a:lvl1pPr>
              <a:defRPr sz="40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533400" y="1848052"/>
            <a:ext cx="11087100" cy="4245816"/>
          </a:xfrm>
        </p:spPr>
        <p:txBody>
          <a:bodyPr>
            <a:normAutofit/>
          </a:bodyPr>
          <a:lstStyle>
            <a:lvl1pPr>
              <a:lnSpc>
                <a:spcPct val="150000"/>
              </a:lnSpc>
              <a:defRPr sz="2800">
                <a:solidFill>
                  <a:schemeClr val="bg2"/>
                </a:solidFill>
                <a:latin typeface="Poppins" pitchFamily="2" charset="77"/>
                <a:cs typeface="Poppins" pitchFamily="2" charset="77"/>
              </a:defRPr>
            </a:lvl1pPr>
            <a:lvl2pPr>
              <a:lnSpc>
                <a:spcPct val="150000"/>
              </a:lnSpc>
              <a:defRPr sz="2800">
                <a:solidFill>
                  <a:schemeClr val="bg2"/>
                </a:solidFill>
                <a:latin typeface="Poppins" pitchFamily="2" charset="77"/>
                <a:cs typeface="Poppins" pitchFamily="2" charset="77"/>
              </a:defRPr>
            </a:lvl2pPr>
            <a:lvl3pPr>
              <a:lnSpc>
                <a:spcPct val="150000"/>
              </a:lnSpc>
              <a:defRPr sz="2800">
                <a:solidFill>
                  <a:schemeClr val="bg2"/>
                </a:solidFill>
                <a:latin typeface="Poppins" pitchFamily="2" charset="77"/>
                <a:cs typeface="Poppins" pitchFamily="2" charset="77"/>
              </a:defRPr>
            </a:lvl3pPr>
            <a:lvl4pPr>
              <a:lnSpc>
                <a:spcPct val="150000"/>
              </a:lnSpc>
              <a:defRPr sz="2800">
                <a:solidFill>
                  <a:schemeClr val="bg2"/>
                </a:solidFill>
                <a:latin typeface="Poppins" pitchFamily="2" charset="77"/>
                <a:cs typeface="Poppins" pitchFamily="2" charset="77"/>
              </a:defRPr>
            </a:lvl4pPr>
            <a:lvl5pPr>
              <a:lnSpc>
                <a:spcPct val="150000"/>
              </a:lnSpc>
              <a:defRPr sz="2800">
                <a:solidFill>
                  <a:schemeClr val="bg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the Peralta Community College District Logo. ">
            <a:extLst>
              <a:ext uri="{FF2B5EF4-FFF2-40B4-BE49-F238E27FC236}">
                <a16:creationId xmlns:a16="http://schemas.microsoft.com/office/drawing/2014/main" id="{47054EA8-C013-4143-B501-6447AC1AE6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426A01D7-0E58-2640-8A1A-114E2020FE4C}"/>
              </a:ext>
            </a:extLst>
          </p:cNvPr>
          <p:cNvSpPr txBox="1"/>
          <p:nvPr userDrawn="1"/>
        </p:nvSpPr>
        <p:spPr>
          <a:xfrm>
            <a:off x="771852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2098D441-FABC-634B-B174-1E17D685F3C4}"/>
              </a:ext>
            </a:extLst>
          </p:cNvPr>
          <p:cNvSpPr txBox="1"/>
          <p:nvPr userDrawn="1"/>
        </p:nvSpPr>
        <p:spPr>
          <a:xfrm>
            <a:off x="438645"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0028FF28-0BEF-5340-832E-66AE2737412A}"/>
              </a:ext>
            </a:extLst>
          </p:cNvPr>
          <p:cNvGrpSpPr/>
          <p:nvPr userDrawn="1"/>
        </p:nvGrpSpPr>
        <p:grpSpPr>
          <a:xfrm rot="10800000">
            <a:off x="525581" y="5986601"/>
            <a:ext cx="11125203" cy="215443"/>
            <a:chOff x="789214" y="5878286"/>
            <a:chExt cx="8795660" cy="0"/>
          </a:xfrm>
        </p:grpSpPr>
        <p:cxnSp>
          <p:nvCxnSpPr>
            <p:cNvPr id="17" name="Straight Connector 16">
              <a:extLst>
                <a:ext uri="{FF2B5EF4-FFF2-40B4-BE49-F238E27FC236}">
                  <a16:creationId xmlns:a16="http://schemas.microsoft.com/office/drawing/2014/main" id="{DC733E21-A13A-9243-95E6-D1A5DE6FF9D7}"/>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4EA4036-F3C2-7443-B88B-D4557A17A456}"/>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5AAE8F9-6CD1-1642-B971-B4D7C0D30EDA}"/>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19F00A-CF29-7F44-888E-D6ECD32AB291}"/>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654963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 Bio - Light">
    <p:bg>
      <p:bgPr>
        <a:solidFill>
          <a:schemeClr val="bg1"/>
        </a:solidFill>
        <a:effectLst/>
      </p:bgPr>
    </p:bg>
    <p:spTree>
      <p:nvGrpSpPr>
        <p:cNvPr id="1" name=""/>
        <p:cNvGrpSpPr/>
        <p:nvPr/>
      </p:nvGrpSpPr>
      <p:grpSpPr>
        <a:xfrm>
          <a:off x="0" y="0"/>
          <a:ext cx="0" cy="0"/>
          <a:chOff x="0" y="0"/>
          <a:chExt cx="0" cy="0"/>
        </a:xfrm>
      </p:grpSpPr>
      <p:sp>
        <p:nvSpPr>
          <p:cNvPr id="30" name="Content Placeholder 2">
            <a:extLst>
              <a:ext uri="{FF2B5EF4-FFF2-40B4-BE49-F238E27FC236}">
                <a16:creationId xmlns:a16="http://schemas.microsoft.com/office/drawing/2014/main" id="{D4C56BE8-9ABE-5345-A2BB-79122D4E76A0}"/>
              </a:ext>
            </a:extLst>
          </p:cNvPr>
          <p:cNvSpPr>
            <a:spLocks noGrp="1"/>
          </p:cNvSpPr>
          <p:nvPr>
            <p:ph idx="20" hasCustomPrompt="1"/>
          </p:nvPr>
        </p:nvSpPr>
        <p:spPr>
          <a:xfrm>
            <a:off x="7973960" y="3608439"/>
            <a:ext cx="3676824" cy="589909"/>
          </a:xfrm>
        </p:spPr>
        <p:txBody>
          <a:bodyPr>
            <a:noAutofit/>
          </a:bodyPr>
          <a:lstStyle>
            <a:lvl1pPr>
              <a:lnSpc>
                <a:spcPct val="150000"/>
              </a:lnSpc>
              <a:defRPr sz="1200">
                <a:solidFill>
                  <a:schemeClr val="tx1"/>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endParaRPr lang="en-US"/>
          </a:p>
        </p:txBody>
      </p:sp>
      <p:sp>
        <p:nvSpPr>
          <p:cNvPr id="2" name="Title 1"/>
          <p:cNvSpPr>
            <a:spLocks noGrp="1"/>
          </p:cNvSpPr>
          <p:nvPr>
            <p:ph type="title"/>
          </p:nvPr>
        </p:nvSpPr>
        <p:spPr>
          <a:xfrm>
            <a:off x="1032386" y="239101"/>
            <a:ext cx="10618397" cy="833708"/>
          </a:xfrm>
          <a:prstGeom prst="rect">
            <a:avLst/>
          </a:prstGeom>
        </p:spPr>
        <p:txBody>
          <a:bodyPr>
            <a:normAutofit/>
          </a:bodyPr>
          <a:lstStyle>
            <a:lvl1pPr>
              <a:defRPr sz="40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idx="1" hasCustomPrompt="1"/>
          </p:nvPr>
        </p:nvSpPr>
        <p:spPr>
          <a:xfrm>
            <a:off x="690444" y="4714228"/>
            <a:ext cx="3527595" cy="1108995"/>
          </a:xfrm>
        </p:spPr>
        <p:txBody>
          <a:bodyPr>
            <a:noAutofit/>
          </a:bodyPr>
          <a:lstStyle>
            <a:lvl1pPr>
              <a:lnSpc>
                <a:spcPct val="150000"/>
              </a:lnSpc>
              <a:defRPr sz="1200">
                <a:solidFill>
                  <a:schemeClr val="tx1"/>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lvl="0"/>
            <a:r>
              <a:rPr lang="en-US"/>
              <a:t>Blurb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endParaRPr lang="en-US"/>
          </a:p>
        </p:txBody>
      </p:sp>
      <p:pic>
        <p:nvPicPr>
          <p:cNvPr id="13" name="Picture 12" descr="A picture containing the Peralta Community College District Logo. ">
            <a:extLst>
              <a:ext uri="{FF2B5EF4-FFF2-40B4-BE49-F238E27FC236}">
                <a16:creationId xmlns:a16="http://schemas.microsoft.com/office/drawing/2014/main" id="{47054EA8-C013-4143-B501-6447AC1AE6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426A01D7-0E58-2640-8A1A-114E2020FE4C}"/>
              </a:ext>
            </a:extLst>
          </p:cNvPr>
          <p:cNvSpPr txBox="1"/>
          <p:nvPr userDrawn="1"/>
        </p:nvSpPr>
        <p:spPr>
          <a:xfrm>
            <a:off x="771852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2098D441-FABC-634B-B174-1E17D685F3C4}"/>
              </a:ext>
            </a:extLst>
          </p:cNvPr>
          <p:cNvSpPr txBox="1"/>
          <p:nvPr userDrawn="1"/>
        </p:nvSpPr>
        <p:spPr>
          <a:xfrm>
            <a:off x="438645"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0028FF28-0BEF-5340-832E-66AE2737412A}"/>
              </a:ext>
            </a:extLst>
          </p:cNvPr>
          <p:cNvGrpSpPr/>
          <p:nvPr userDrawn="1"/>
        </p:nvGrpSpPr>
        <p:grpSpPr>
          <a:xfrm rot="10800000">
            <a:off x="525581" y="5986601"/>
            <a:ext cx="11125203" cy="215443"/>
            <a:chOff x="789214" y="5878286"/>
            <a:chExt cx="8795660" cy="0"/>
          </a:xfrm>
        </p:grpSpPr>
        <p:cxnSp>
          <p:nvCxnSpPr>
            <p:cNvPr id="17" name="Straight Connector 16">
              <a:extLst>
                <a:ext uri="{FF2B5EF4-FFF2-40B4-BE49-F238E27FC236}">
                  <a16:creationId xmlns:a16="http://schemas.microsoft.com/office/drawing/2014/main" id="{DC733E21-A13A-9243-95E6-D1A5DE6FF9D7}"/>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4EA4036-F3C2-7443-B88B-D4557A17A456}"/>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5AAE8F9-6CD1-1642-B971-B4D7C0D30EDA}"/>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19F00A-CF29-7F44-888E-D6ECD32AB291}"/>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Content Placeholder 2">
            <a:extLst>
              <a:ext uri="{FF2B5EF4-FFF2-40B4-BE49-F238E27FC236}">
                <a16:creationId xmlns:a16="http://schemas.microsoft.com/office/drawing/2014/main" id="{E0A974ED-3A60-5540-812D-3011E5D27747}"/>
              </a:ext>
            </a:extLst>
          </p:cNvPr>
          <p:cNvSpPr>
            <a:spLocks noGrp="1"/>
          </p:cNvSpPr>
          <p:nvPr>
            <p:ph idx="10" hasCustomPrompt="1"/>
          </p:nvPr>
        </p:nvSpPr>
        <p:spPr>
          <a:xfrm>
            <a:off x="4332202" y="4714227"/>
            <a:ext cx="3527595" cy="1108995"/>
          </a:xfrm>
        </p:spPr>
        <p:txBody>
          <a:bodyPr>
            <a:noAutofit/>
          </a:bodyPr>
          <a:lstStyle>
            <a:lvl1pPr>
              <a:lnSpc>
                <a:spcPct val="150000"/>
              </a:lnSpc>
              <a:defRPr sz="1200">
                <a:solidFill>
                  <a:schemeClr val="tx1"/>
                </a:solidFill>
                <a:latin typeface="Poppins" pitchFamily="2" charset="77"/>
                <a:cs typeface="Poppins" pitchFamily="2" charset="77"/>
              </a:defRPr>
            </a:lvl1pPr>
            <a:lvl2pPr marL="685800" marR="0"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lvl="0"/>
            <a:r>
              <a:rPr lang="en-US"/>
              <a:t>Blurb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endParaRPr lang="en-US"/>
          </a:p>
        </p:txBody>
      </p:sp>
      <p:sp>
        <p:nvSpPr>
          <p:cNvPr id="21" name="Content Placeholder 2">
            <a:extLst>
              <a:ext uri="{FF2B5EF4-FFF2-40B4-BE49-F238E27FC236}">
                <a16:creationId xmlns:a16="http://schemas.microsoft.com/office/drawing/2014/main" id="{F88127A5-F3D1-4B43-BD6B-57E503E21008}"/>
              </a:ext>
            </a:extLst>
          </p:cNvPr>
          <p:cNvSpPr>
            <a:spLocks noGrp="1"/>
          </p:cNvSpPr>
          <p:nvPr>
            <p:ph idx="11" hasCustomPrompt="1"/>
          </p:nvPr>
        </p:nvSpPr>
        <p:spPr>
          <a:xfrm>
            <a:off x="7973960" y="4714227"/>
            <a:ext cx="3676824" cy="1108995"/>
          </a:xfrm>
        </p:spPr>
        <p:txBody>
          <a:bodyPr>
            <a:noAutofit/>
          </a:bodyPr>
          <a:lstStyle>
            <a:lvl1pPr marL="228600" marR="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sz="1200">
                <a:solidFill>
                  <a:schemeClr val="tx1"/>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a:t>Blurb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endParaRPr lang="en-US"/>
          </a:p>
          <a:p>
            <a:pPr lvl="0"/>
            <a:endParaRPr lang="en-US"/>
          </a:p>
        </p:txBody>
      </p:sp>
      <p:sp>
        <p:nvSpPr>
          <p:cNvPr id="24" name="Picture Placeholder 22">
            <a:extLst>
              <a:ext uri="{FF2B5EF4-FFF2-40B4-BE49-F238E27FC236}">
                <a16:creationId xmlns:a16="http://schemas.microsoft.com/office/drawing/2014/main" id="{928AF27C-B5E6-3042-924B-F23E65D58CEC}"/>
              </a:ext>
            </a:extLst>
          </p:cNvPr>
          <p:cNvSpPr>
            <a:spLocks noGrp="1"/>
          </p:cNvSpPr>
          <p:nvPr>
            <p:ph type="pic" sz="quarter" idx="15"/>
          </p:nvPr>
        </p:nvSpPr>
        <p:spPr>
          <a:xfrm>
            <a:off x="5226917" y="1430904"/>
            <a:ext cx="1661653" cy="1661653"/>
          </a:xfrm>
          <a:prstGeom prst="ellipse">
            <a:avLst/>
          </a:prstGeom>
          <a:pattFill prst="pct20">
            <a:fgClr>
              <a:schemeClr val="accent1"/>
            </a:fgClr>
            <a:bgClr>
              <a:schemeClr val="bg1"/>
            </a:bgClr>
          </a:pattFill>
        </p:spPr>
        <p:txBody>
          <a:bodyPr/>
          <a:lstStyle/>
          <a:p>
            <a:endParaRPr lang="en-US" dirty="0"/>
          </a:p>
        </p:txBody>
      </p:sp>
      <p:sp>
        <p:nvSpPr>
          <p:cNvPr id="26" name="Picture Placeholder 22">
            <a:extLst>
              <a:ext uri="{FF2B5EF4-FFF2-40B4-BE49-F238E27FC236}">
                <a16:creationId xmlns:a16="http://schemas.microsoft.com/office/drawing/2014/main" id="{6C0F4504-C3C7-D248-8B2E-770A37E867C4}"/>
              </a:ext>
            </a:extLst>
          </p:cNvPr>
          <p:cNvSpPr>
            <a:spLocks noGrp="1"/>
          </p:cNvSpPr>
          <p:nvPr>
            <p:ph type="pic" sz="quarter" idx="16"/>
          </p:nvPr>
        </p:nvSpPr>
        <p:spPr>
          <a:xfrm>
            <a:off x="1645228" y="1429539"/>
            <a:ext cx="1661653" cy="1661653"/>
          </a:xfrm>
          <a:prstGeom prst="ellipse">
            <a:avLst/>
          </a:prstGeom>
          <a:pattFill prst="pct20">
            <a:fgClr>
              <a:schemeClr val="accent1"/>
            </a:fgClr>
            <a:bgClr>
              <a:schemeClr val="bg1"/>
            </a:bgClr>
          </a:pattFill>
        </p:spPr>
        <p:txBody>
          <a:bodyPr/>
          <a:lstStyle/>
          <a:p>
            <a:endParaRPr lang="en-US" dirty="0"/>
          </a:p>
        </p:txBody>
      </p:sp>
      <p:sp>
        <p:nvSpPr>
          <p:cNvPr id="27" name="Picture Placeholder 22">
            <a:extLst>
              <a:ext uri="{FF2B5EF4-FFF2-40B4-BE49-F238E27FC236}">
                <a16:creationId xmlns:a16="http://schemas.microsoft.com/office/drawing/2014/main" id="{DE1CD81E-AB72-DC48-9BDC-1223EDA7634E}"/>
              </a:ext>
            </a:extLst>
          </p:cNvPr>
          <p:cNvSpPr>
            <a:spLocks noGrp="1"/>
          </p:cNvSpPr>
          <p:nvPr>
            <p:ph type="pic" sz="quarter" idx="17"/>
          </p:nvPr>
        </p:nvSpPr>
        <p:spPr>
          <a:xfrm>
            <a:off x="8906930" y="1429539"/>
            <a:ext cx="1661653" cy="1661653"/>
          </a:xfrm>
          <a:prstGeom prst="ellipse">
            <a:avLst/>
          </a:prstGeom>
          <a:pattFill prst="pct20">
            <a:fgClr>
              <a:schemeClr val="accent1"/>
            </a:fgClr>
            <a:bgClr>
              <a:schemeClr val="bg1"/>
            </a:bgClr>
          </a:pattFill>
        </p:spPr>
        <p:txBody>
          <a:bodyPr/>
          <a:lstStyle/>
          <a:p>
            <a:endParaRPr lang="en-US" dirty="0"/>
          </a:p>
        </p:txBody>
      </p:sp>
      <p:sp>
        <p:nvSpPr>
          <p:cNvPr id="28" name="Content Placeholder 2">
            <a:extLst>
              <a:ext uri="{FF2B5EF4-FFF2-40B4-BE49-F238E27FC236}">
                <a16:creationId xmlns:a16="http://schemas.microsoft.com/office/drawing/2014/main" id="{5E2A8C56-EEC3-344D-8931-72E411796B9B}"/>
              </a:ext>
            </a:extLst>
          </p:cNvPr>
          <p:cNvSpPr>
            <a:spLocks noGrp="1"/>
          </p:cNvSpPr>
          <p:nvPr>
            <p:ph idx="18" hasCustomPrompt="1"/>
          </p:nvPr>
        </p:nvSpPr>
        <p:spPr>
          <a:xfrm>
            <a:off x="690443" y="3608438"/>
            <a:ext cx="3527595" cy="589909"/>
          </a:xfrm>
        </p:spPr>
        <p:txBody>
          <a:bodyPr>
            <a:noAutofit/>
          </a:bodyPr>
          <a:lstStyle>
            <a:lvl1pPr marL="0" indent="0">
              <a:lnSpc>
                <a:spcPct val="150000"/>
              </a:lnSpc>
              <a:buNone/>
              <a:defRPr sz="1200">
                <a:solidFill>
                  <a:schemeClr val="tx1"/>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lvl="0"/>
            <a:r>
              <a:rPr lang="en-US"/>
              <a:t>Lorem ipsum dolor sit amet, consectetuer adipiscing elit. Maecenas </a:t>
            </a:r>
            <a:r>
              <a:rPr lang="en-US" err="1"/>
              <a:t>porttitor</a:t>
            </a:r>
            <a:r>
              <a:rPr lang="en-US"/>
              <a:t> </a:t>
            </a:r>
            <a:r>
              <a:rPr lang="en-US" err="1"/>
              <a:t>congue</a:t>
            </a:r>
            <a:endParaRPr lang="en-US"/>
          </a:p>
        </p:txBody>
      </p:sp>
      <p:sp>
        <p:nvSpPr>
          <p:cNvPr id="29" name="Content Placeholder 2">
            <a:extLst>
              <a:ext uri="{FF2B5EF4-FFF2-40B4-BE49-F238E27FC236}">
                <a16:creationId xmlns:a16="http://schemas.microsoft.com/office/drawing/2014/main" id="{C463F319-FCC3-304F-872F-3FAA9DB7A5C1}"/>
              </a:ext>
            </a:extLst>
          </p:cNvPr>
          <p:cNvSpPr>
            <a:spLocks noGrp="1"/>
          </p:cNvSpPr>
          <p:nvPr>
            <p:ph idx="19" hasCustomPrompt="1"/>
          </p:nvPr>
        </p:nvSpPr>
        <p:spPr>
          <a:xfrm>
            <a:off x="4332202" y="3608439"/>
            <a:ext cx="3527595" cy="589909"/>
          </a:xfrm>
        </p:spPr>
        <p:txBody>
          <a:bodyP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200">
                <a:solidFill>
                  <a:schemeClr val="tx1"/>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endParaRPr lang="en-US"/>
          </a:p>
          <a:p>
            <a:pPr lvl="0"/>
            <a:endParaRPr lang="en-US"/>
          </a:p>
        </p:txBody>
      </p:sp>
      <p:cxnSp>
        <p:nvCxnSpPr>
          <p:cNvPr id="32" name="Straight Connector 31">
            <a:extLst>
              <a:ext uri="{FF2B5EF4-FFF2-40B4-BE49-F238E27FC236}">
                <a16:creationId xmlns:a16="http://schemas.microsoft.com/office/drawing/2014/main" id="{EF381302-D839-4E44-8470-BAB397CB3AAC}"/>
              </a:ext>
            </a:extLst>
          </p:cNvPr>
          <p:cNvCxnSpPr/>
          <p:nvPr userDrawn="1"/>
        </p:nvCxnSpPr>
        <p:spPr>
          <a:xfrm>
            <a:off x="710107" y="3429000"/>
            <a:ext cx="352759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4D9E4E-932C-F24E-B11D-54B0C9461ADF}"/>
              </a:ext>
            </a:extLst>
          </p:cNvPr>
          <p:cNvCxnSpPr/>
          <p:nvPr userDrawn="1"/>
        </p:nvCxnSpPr>
        <p:spPr>
          <a:xfrm>
            <a:off x="710107" y="4402394"/>
            <a:ext cx="352759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F792F53-56E4-F849-BD50-05E4684A85EA}"/>
              </a:ext>
            </a:extLst>
          </p:cNvPr>
          <p:cNvCxnSpPr/>
          <p:nvPr userDrawn="1"/>
        </p:nvCxnSpPr>
        <p:spPr>
          <a:xfrm>
            <a:off x="4357873" y="3429000"/>
            <a:ext cx="352759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254457D-19DB-174D-8C1B-1CB240E4E781}"/>
              </a:ext>
            </a:extLst>
          </p:cNvPr>
          <p:cNvCxnSpPr/>
          <p:nvPr userDrawn="1"/>
        </p:nvCxnSpPr>
        <p:spPr>
          <a:xfrm>
            <a:off x="4357873" y="4402394"/>
            <a:ext cx="352759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1DA393-6E80-484E-95BF-297A26520E6F}"/>
              </a:ext>
            </a:extLst>
          </p:cNvPr>
          <p:cNvCxnSpPr/>
          <p:nvPr userDrawn="1"/>
        </p:nvCxnSpPr>
        <p:spPr>
          <a:xfrm>
            <a:off x="8044531" y="3429000"/>
            <a:ext cx="352759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E0A2428-CBE6-1743-99A6-A40F220E53B0}"/>
              </a:ext>
            </a:extLst>
          </p:cNvPr>
          <p:cNvCxnSpPr/>
          <p:nvPr userDrawn="1"/>
        </p:nvCxnSpPr>
        <p:spPr>
          <a:xfrm>
            <a:off x="8044531" y="4402394"/>
            <a:ext cx="352759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2703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Bio - Dark">
    <p:bg>
      <p:bgPr>
        <a:solidFill>
          <a:schemeClr val="accent1"/>
        </a:solidFill>
        <a:effectLst/>
      </p:bgPr>
    </p:bg>
    <p:spTree>
      <p:nvGrpSpPr>
        <p:cNvPr id="1" name=""/>
        <p:cNvGrpSpPr/>
        <p:nvPr/>
      </p:nvGrpSpPr>
      <p:grpSpPr>
        <a:xfrm>
          <a:off x="0" y="0"/>
          <a:ext cx="0" cy="0"/>
          <a:chOff x="0" y="0"/>
          <a:chExt cx="0" cy="0"/>
        </a:xfrm>
      </p:grpSpPr>
      <p:sp>
        <p:nvSpPr>
          <p:cNvPr id="30" name="Content Placeholder 2">
            <a:extLst>
              <a:ext uri="{FF2B5EF4-FFF2-40B4-BE49-F238E27FC236}">
                <a16:creationId xmlns:a16="http://schemas.microsoft.com/office/drawing/2014/main" id="{D4C56BE8-9ABE-5345-A2BB-79122D4E76A0}"/>
              </a:ext>
            </a:extLst>
          </p:cNvPr>
          <p:cNvSpPr>
            <a:spLocks noGrp="1"/>
          </p:cNvSpPr>
          <p:nvPr>
            <p:ph idx="20" hasCustomPrompt="1"/>
          </p:nvPr>
        </p:nvSpPr>
        <p:spPr>
          <a:xfrm>
            <a:off x="7973960" y="3608439"/>
            <a:ext cx="3676824" cy="589909"/>
          </a:xfrm>
        </p:spPr>
        <p:txBody>
          <a:bodyPr>
            <a:noAutofit/>
          </a:bodyPr>
          <a:lstStyle>
            <a:lvl1pPr>
              <a:lnSpc>
                <a:spcPct val="150000"/>
              </a:lnSpc>
              <a:defRPr sz="1200">
                <a:solidFill>
                  <a:schemeClr val="bg2"/>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endParaRPr lang="en-US"/>
          </a:p>
        </p:txBody>
      </p:sp>
      <p:sp>
        <p:nvSpPr>
          <p:cNvPr id="2" name="Title 1"/>
          <p:cNvSpPr>
            <a:spLocks noGrp="1"/>
          </p:cNvSpPr>
          <p:nvPr>
            <p:ph type="title"/>
          </p:nvPr>
        </p:nvSpPr>
        <p:spPr>
          <a:xfrm>
            <a:off x="1032386" y="239101"/>
            <a:ext cx="10618397" cy="833708"/>
          </a:xfrm>
          <a:prstGeom prst="rect">
            <a:avLst/>
          </a:prstGeom>
        </p:spPr>
        <p:txBody>
          <a:bodyPr>
            <a:normAutofit/>
          </a:bodyPr>
          <a:lstStyle>
            <a:lvl1pPr>
              <a:defRPr sz="40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idx="1" hasCustomPrompt="1"/>
          </p:nvPr>
        </p:nvSpPr>
        <p:spPr>
          <a:xfrm>
            <a:off x="690444" y="4714228"/>
            <a:ext cx="3527595" cy="1108995"/>
          </a:xfrm>
        </p:spPr>
        <p:txBody>
          <a:bodyPr>
            <a:noAutofit/>
          </a:bodyPr>
          <a:lstStyle>
            <a:lvl1pPr>
              <a:lnSpc>
                <a:spcPct val="150000"/>
              </a:lnSpc>
              <a:defRPr sz="1200">
                <a:solidFill>
                  <a:schemeClr val="bg2"/>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lvl="0"/>
            <a:r>
              <a:rPr lang="en-US"/>
              <a:t>Blurb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endParaRPr lang="en-US"/>
          </a:p>
        </p:txBody>
      </p:sp>
      <p:pic>
        <p:nvPicPr>
          <p:cNvPr id="13" name="Picture 12" descr="A picture containing the Peralta Community College District Logo. ">
            <a:extLst>
              <a:ext uri="{FF2B5EF4-FFF2-40B4-BE49-F238E27FC236}">
                <a16:creationId xmlns:a16="http://schemas.microsoft.com/office/drawing/2014/main" id="{47054EA8-C013-4143-B501-6447AC1AE6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426A01D7-0E58-2640-8A1A-114E2020FE4C}"/>
              </a:ext>
            </a:extLst>
          </p:cNvPr>
          <p:cNvSpPr txBox="1"/>
          <p:nvPr userDrawn="1"/>
        </p:nvSpPr>
        <p:spPr>
          <a:xfrm>
            <a:off x="771852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2098D441-FABC-634B-B174-1E17D685F3C4}"/>
              </a:ext>
            </a:extLst>
          </p:cNvPr>
          <p:cNvSpPr txBox="1"/>
          <p:nvPr userDrawn="1"/>
        </p:nvSpPr>
        <p:spPr>
          <a:xfrm>
            <a:off x="438645"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0028FF28-0BEF-5340-832E-66AE2737412A}"/>
              </a:ext>
            </a:extLst>
          </p:cNvPr>
          <p:cNvGrpSpPr/>
          <p:nvPr userDrawn="1"/>
        </p:nvGrpSpPr>
        <p:grpSpPr>
          <a:xfrm rot="10800000">
            <a:off x="525581" y="5986601"/>
            <a:ext cx="11125203" cy="215443"/>
            <a:chOff x="789214" y="5878286"/>
            <a:chExt cx="8795660" cy="0"/>
          </a:xfrm>
        </p:grpSpPr>
        <p:cxnSp>
          <p:nvCxnSpPr>
            <p:cNvPr id="17" name="Straight Connector 16">
              <a:extLst>
                <a:ext uri="{FF2B5EF4-FFF2-40B4-BE49-F238E27FC236}">
                  <a16:creationId xmlns:a16="http://schemas.microsoft.com/office/drawing/2014/main" id="{DC733E21-A13A-9243-95E6-D1A5DE6FF9D7}"/>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4EA4036-F3C2-7443-B88B-D4557A17A456}"/>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5AAE8F9-6CD1-1642-B971-B4D7C0D30EDA}"/>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19F00A-CF29-7F44-888E-D6ECD32AB291}"/>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Content Placeholder 2">
            <a:extLst>
              <a:ext uri="{FF2B5EF4-FFF2-40B4-BE49-F238E27FC236}">
                <a16:creationId xmlns:a16="http://schemas.microsoft.com/office/drawing/2014/main" id="{E0A974ED-3A60-5540-812D-3011E5D27747}"/>
              </a:ext>
            </a:extLst>
          </p:cNvPr>
          <p:cNvSpPr>
            <a:spLocks noGrp="1"/>
          </p:cNvSpPr>
          <p:nvPr>
            <p:ph idx="10" hasCustomPrompt="1"/>
          </p:nvPr>
        </p:nvSpPr>
        <p:spPr>
          <a:xfrm>
            <a:off x="4332202" y="4714227"/>
            <a:ext cx="3527595" cy="1108995"/>
          </a:xfrm>
        </p:spPr>
        <p:txBody>
          <a:bodyPr>
            <a:noAutofit/>
          </a:bodyPr>
          <a:lstStyle>
            <a:lvl1pPr>
              <a:lnSpc>
                <a:spcPct val="150000"/>
              </a:lnSpc>
              <a:defRPr sz="1200">
                <a:solidFill>
                  <a:schemeClr val="bg2"/>
                </a:solidFill>
                <a:latin typeface="Poppins" pitchFamily="2" charset="77"/>
                <a:cs typeface="Poppins" pitchFamily="2" charset="77"/>
              </a:defRPr>
            </a:lvl1pPr>
            <a:lvl2pPr marL="685800" marR="0"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lvl="0"/>
            <a:r>
              <a:rPr lang="en-US"/>
              <a:t>Blurb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endParaRPr lang="en-US"/>
          </a:p>
        </p:txBody>
      </p:sp>
      <p:sp>
        <p:nvSpPr>
          <p:cNvPr id="21" name="Content Placeholder 2">
            <a:extLst>
              <a:ext uri="{FF2B5EF4-FFF2-40B4-BE49-F238E27FC236}">
                <a16:creationId xmlns:a16="http://schemas.microsoft.com/office/drawing/2014/main" id="{F88127A5-F3D1-4B43-BD6B-57E503E21008}"/>
              </a:ext>
            </a:extLst>
          </p:cNvPr>
          <p:cNvSpPr>
            <a:spLocks noGrp="1"/>
          </p:cNvSpPr>
          <p:nvPr>
            <p:ph idx="11" hasCustomPrompt="1"/>
          </p:nvPr>
        </p:nvSpPr>
        <p:spPr>
          <a:xfrm>
            <a:off x="7973960" y="4714227"/>
            <a:ext cx="3676824" cy="1108995"/>
          </a:xfrm>
        </p:spPr>
        <p:txBody>
          <a:bodyPr>
            <a:noAutofit/>
          </a:bodyPr>
          <a:lstStyle>
            <a:lvl1pPr marL="228600" marR="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sz="1200">
                <a:solidFill>
                  <a:schemeClr val="bg2"/>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a:t>Blurb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endParaRPr lang="en-US"/>
          </a:p>
          <a:p>
            <a:pPr lvl="0"/>
            <a:endParaRPr lang="en-US"/>
          </a:p>
        </p:txBody>
      </p:sp>
      <p:sp>
        <p:nvSpPr>
          <p:cNvPr id="24" name="Picture Placeholder 22">
            <a:extLst>
              <a:ext uri="{FF2B5EF4-FFF2-40B4-BE49-F238E27FC236}">
                <a16:creationId xmlns:a16="http://schemas.microsoft.com/office/drawing/2014/main" id="{928AF27C-B5E6-3042-924B-F23E65D58CEC}"/>
              </a:ext>
            </a:extLst>
          </p:cNvPr>
          <p:cNvSpPr>
            <a:spLocks noGrp="1"/>
          </p:cNvSpPr>
          <p:nvPr>
            <p:ph type="pic" sz="quarter" idx="15"/>
          </p:nvPr>
        </p:nvSpPr>
        <p:spPr>
          <a:xfrm>
            <a:off x="5226917" y="1430904"/>
            <a:ext cx="1661653" cy="1661653"/>
          </a:xfrm>
          <a:prstGeom prst="ellipse">
            <a:avLst/>
          </a:prstGeom>
          <a:pattFill prst="pct10">
            <a:fgClr>
              <a:schemeClr val="bg1"/>
            </a:fgClr>
            <a:bgClr>
              <a:schemeClr val="accent1"/>
            </a:bgClr>
          </a:pattFill>
        </p:spPr>
        <p:txBody>
          <a:bodyPr/>
          <a:lstStyle/>
          <a:p>
            <a:endParaRPr lang="en-US" dirty="0"/>
          </a:p>
        </p:txBody>
      </p:sp>
      <p:sp>
        <p:nvSpPr>
          <p:cNvPr id="26" name="Picture Placeholder 22">
            <a:extLst>
              <a:ext uri="{FF2B5EF4-FFF2-40B4-BE49-F238E27FC236}">
                <a16:creationId xmlns:a16="http://schemas.microsoft.com/office/drawing/2014/main" id="{6C0F4504-C3C7-D248-8B2E-770A37E867C4}"/>
              </a:ext>
            </a:extLst>
          </p:cNvPr>
          <p:cNvSpPr>
            <a:spLocks noGrp="1"/>
          </p:cNvSpPr>
          <p:nvPr>
            <p:ph type="pic" sz="quarter" idx="16"/>
          </p:nvPr>
        </p:nvSpPr>
        <p:spPr>
          <a:xfrm>
            <a:off x="1645228" y="1429539"/>
            <a:ext cx="1661653" cy="1661653"/>
          </a:xfrm>
          <a:prstGeom prst="ellipse">
            <a:avLst/>
          </a:prstGeom>
          <a:pattFill prst="pct10">
            <a:fgClr>
              <a:schemeClr val="bg1"/>
            </a:fgClr>
            <a:bgClr>
              <a:schemeClr val="accent1"/>
            </a:bgClr>
          </a:pattFill>
        </p:spPr>
        <p:txBody>
          <a:bodyPr/>
          <a:lstStyle/>
          <a:p>
            <a:endParaRPr lang="en-US" dirty="0"/>
          </a:p>
        </p:txBody>
      </p:sp>
      <p:sp>
        <p:nvSpPr>
          <p:cNvPr id="27" name="Picture Placeholder 22">
            <a:extLst>
              <a:ext uri="{FF2B5EF4-FFF2-40B4-BE49-F238E27FC236}">
                <a16:creationId xmlns:a16="http://schemas.microsoft.com/office/drawing/2014/main" id="{DE1CD81E-AB72-DC48-9BDC-1223EDA7634E}"/>
              </a:ext>
            </a:extLst>
          </p:cNvPr>
          <p:cNvSpPr>
            <a:spLocks noGrp="1"/>
          </p:cNvSpPr>
          <p:nvPr>
            <p:ph type="pic" sz="quarter" idx="17"/>
          </p:nvPr>
        </p:nvSpPr>
        <p:spPr>
          <a:xfrm>
            <a:off x="8906930" y="1429539"/>
            <a:ext cx="1661653" cy="1661653"/>
          </a:xfrm>
          <a:prstGeom prst="ellipse">
            <a:avLst/>
          </a:prstGeom>
          <a:pattFill prst="pct10">
            <a:fgClr>
              <a:schemeClr val="bg1"/>
            </a:fgClr>
            <a:bgClr>
              <a:schemeClr val="accent1"/>
            </a:bgClr>
          </a:pattFill>
        </p:spPr>
        <p:txBody>
          <a:bodyPr/>
          <a:lstStyle/>
          <a:p>
            <a:endParaRPr lang="en-US" dirty="0"/>
          </a:p>
        </p:txBody>
      </p:sp>
      <p:sp>
        <p:nvSpPr>
          <p:cNvPr id="28" name="Content Placeholder 2">
            <a:extLst>
              <a:ext uri="{FF2B5EF4-FFF2-40B4-BE49-F238E27FC236}">
                <a16:creationId xmlns:a16="http://schemas.microsoft.com/office/drawing/2014/main" id="{5E2A8C56-EEC3-344D-8931-72E411796B9B}"/>
              </a:ext>
            </a:extLst>
          </p:cNvPr>
          <p:cNvSpPr>
            <a:spLocks noGrp="1"/>
          </p:cNvSpPr>
          <p:nvPr>
            <p:ph idx="18" hasCustomPrompt="1"/>
          </p:nvPr>
        </p:nvSpPr>
        <p:spPr>
          <a:xfrm>
            <a:off x="690443" y="3608438"/>
            <a:ext cx="3527595" cy="589909"/>
          </a:xfrm>
        </p:spPr>
        <p:txBody>
          <a:bodyPr>
            <a:noAutofit/>
          </a:bodyPr>
          <a:lstStyle>
            <a:lvl1pPr marL="0" indent="0">
              <a:lnSpc>
                <a:spcPct val="150000"/>
              </a:lnSpc>
              <a:buNone/>
              <a:defRPr sz="1200">
                <a:solidFill>
                  <a:schemeClr val="bg2"/>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lvl="0"/>
            <a:r>
              <a:rPr lang="en-US"/>
              <a:t>Lorem ipsum dolor sit amet, consectetuer adipiscing elit. Maecenas </a:t>
            </a:r>
            <a:r>
              <a:rPr lang="en-US" err="1"/>
              <a:t>porttitor</a:t>
            </a:r>
            <a:r>
              <a:rPr lang="en-US"/>
              <a:t> </a:t>
            </a:r>
            <a:r>
              <a:rPr lang="en-US" err="1"/>
              <a:t>congue</a:t>
            </a:r>
            <a:endParaRPr lang="en-US"/>
          </a:p>
        </p:txBody>
      </p:sp>
      <p:sp>
        <p:nvSpPr>
          <p:cNvPr id="29" name="Content Placeholder 2">
            <a:extLst>
              <a:ext uri="{FF2B5EF4-FFF2-40B4-BE49-F238E27FC236}">
                <a16:creationId xmlns:a16="http://schemas.microsoft.com/office/drawing/2014/main" id="{C463F319-FCC3-304F-872F-3FAA9DB7A5C1}"/>
              </a:ext>
            </a:extLst>
          </p:cNvPr>
          <p:cNvSpPr>
            <a:spLocks noGrp="1"/>
          </p:cNvSpPr>
          <p:nvPr>
            <p:ph idx="19" hasCustomPrompt="1"/>
          </p:nvPr>
        </p:nvSpPr>
        <p:spPr>
          <a:xfrm>
            <a:off x="4332202" y="3608439"/>
            <a:ext cx="3527595" cy="589909"/>
          </a:xfrm>
        </p:spPr>
        <p:txBody>
          <a:bodyP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200">
                <a:solidFill>
                  <a:schemeClr val="bg2"/>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endParaRPr lang="en-US"/>
          </a:p>
          <a:p>
            <a:pPr lvl="0"/>
            <a:endParaRPr lang="en-US"/>
          </a:p>
        </p:txBody>
      </p:sp>
      <p:cxnSp>
        <p:nvCxnSpPr>
          <p:cNvPr id="32" name="Straight Connector 31">
            <a:extLst>
              <a:ext uri="{FF2B5EF4-FFF2-40B4-BE49-F238E27FC236}">
                <a16:creationId xmlns:a16="http://schemas.microsoft.com/office/drawing/2014/main" id="{EF381302-D839-4E44-8470-BAB397CB3AAC}"/>
              </a:ext>
            </a:extLst>
          </p:cNvPr>
          <p:cNvCxnSpPr/>
          <p:nvPr userDrawn="1"/>
        </p:nvCxnSpPr>
        <p:spPr>
          <a:xfrm>
            <a:off x="710107" y="3429000"/>
            <a:ext cx="35275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4D9E4E-932C-F24E-B11D-54B0C9461ADF}"/>
              </a:ext>
            </a:extLst>
          </p:cNvPr>
          <p:cNvCxnSpPr/>
          <p:nvPr userDrawn="1"/>
        </p:nvCxnSpPr>
        <p:spPr>
          <a:xfrm>
            <a:off x="710107" y="4402394"/>
            <a:ext cx="35275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F792F53-56E4-F849-BD50-05E4684A85EA}"/>
              </a:ext>
            </a:extLst>
          </p:cNvPr>
          <p:cNvCxnSpPr/>
          <p:nvPr userDrawn="1"/>
        </p:nvCxnSpPr>
        <p:spPr>
          <a:xfrm>
            <a:off x="4357873" y="3429000"/>
            <a:ext cx="35275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254457D-19DB-174D-8C1B-1CB240E4E781}"/>
              </a:ext>
            </a:extLst>
          </p:cNvPr>
          <p:cNvCxnSpPr/>
          <p:nvPr userDrawn="1"/>
        </p:nvCxnSpPr>
        <p:spPr>
          <a:xfrm>
            <a:off x="4357873" y="4402394"/>
            <a:ext cx="35275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1DA393-6E80-484E-95BF-297A26520E6F}"/>
              </a:ext>
            </a:extLst>
          </p:cNvPr>
          <p:cNvCxnSpPr/>
          <p:nvPr userDrawn="1"/>
        </p:nvCxnSpPr>
        <p:spPr>
          <a:xfrm>
            <a:off x="8044531" y="3429000"/>
            <a:ext cx="35275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E0A2428-CBE6-1743-99A6-A40F220E53B0}"/>
              </a:ext>
            </a:extLst>
          </p:cNvPr>
          <p:cNvCxnSpPr/>
          <p:nvPr userDrawn="1"/>
        </p:nvCxnSpPr>
        <p:spPr>
          <a:xfrm>
            <a:off x="8044531" y="4402394"/>
            <a:ext cx="35275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92922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 Light">
    <p:spTree>
      <p:nvGrpSpPr>
        <p:cNvPr id="1" name=""/>
        <p:cNvGrpSpPr/>
        <p:nvPr/>
      </p:nvGrpSpPr>
      <p:grpSpPr>
        <a:xfrm>
          <a:off x="0" y="0"/>
          <a:ext cx="0" cy="0"/>
          <a:chOff x="0" y="0"/>
          <a:chExt cx="0" cy="0"/>
        </a:xfrm>
      </p:grpSpPr>
      <p:sp>
        <p:nvSpPr>
          <p:cNvPr id="2" name="Title 1"/>
          <p:cNvSpPr>
            <a:spLocks noGrp="1"/>
          </p:cNvSpPr>
          <p:nvPr>
            <p:ph type="title"/>
          </p:nvPr>
        </p:nvSpPr>
        <p:spPr>
          <a:xfrm>
            <a:off x="862442" y="852660"/>
            <a:ext cx="10758058" cy="838028"/>
          </a:xfrm>
          <a:prstGeom prst="rect">
            <a:avLst/>
          </a:prstGeom>
        </p:spPr>
        <p:txBody>
          <a:bodyPr>
            <a:normAutofit/>
          </a:bodyPr>
          <a:lstStyle>
            <a:lvl1pPr>
              <a:defRPr sz="40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sz="half" idx="1"/>
          </p:nvPr>
        </p:nvSpPr>
        <p:spPr>
          <a:xfrm>
            <a:off x="571500" y="1825625"/>
            <a:ext cx="5448300" cy="4306816"/>
          </a:xfrm>
        </p:spPr>
        <p:txBody>
          <a:bodyPr>
            <a:normAutofit/>
          </a:bodyPr>
          <a:lstStyle>
            <a:lvl1pPr>
              <a:lnSpc>
                <a:spcPct val="150000"/>
              </a:lnSpc>
              <a:defRPr sz="1800">
                <a:solidFill>
                  <a:schemeClr val="tx1">
                    <a:lumMod val="65000"/>
                    <a:lumOff val="35000"/>
                  </a:schemeClr>
                </a:solidFill>
                <a:latin typeface="Poppins" pitchFamily="2" charset="77"/>
                <a:cs typeface="Poppins" pitchFamily="2" charset="77"/>
              </a:defRPr>
            </a:lvl1pPr>
            <a:lvl2pPr>
              <a:lnSpc>
                <a:spcPct val="150000"/>
              </a:lnSpc>
              <a:defRPr sz="1800">
                <a:solidFill>
                  <a:schemeClr val="tx1">
                    <a:lumMod val="65000"/>
                    <a:lumOff val="35000"/>
                  </a:schemeClr>
                </a:solidFill>
                <a:latin typeface="Poppins" pitchFamily="2" charset="77"/>
                <a:cs typeface="Poppins" pitchFamily="2" charset="77"/>
              </a:defRPr>
            </a:lvl2pPr>
            <a:lvl3pPr>
              <a:lnSpc>
                <a:spcPct val="150000"/>
              </a:lnSpc>
              <a:defRPr sz="1800">
                <a:solidFill>
                  <a:schemeClr val="tx1">
                    <a:lumMod val="65000"/>
                    <a:lumOff val="35000"/>
                  </a:schemeClr>
                </a:solidFill>
                <a:latin typeface="Poppins" pitchFamily="2" charset="77"/>
                <a:cs typeface="Poppins" pitchFamily="2" charset="77"/>
              </a:defRPr>
            </a:lvl3pPr>
            <a:lvl4pPr>
              <a:lnSpc>
                <a:spcPct val="150000"/>
              </a:lnSpc>
              <a:defRPr sz="1800">
                <a:solidFill>
                  <a:schemeClr val="tx1">
                    <a:lumMod val="65000"/>
                    <a:lumOff val="35000"/>
                  </a:schemeClr>
                </a:solidFill>
                <a:latin typeface="Poppins" pitchFamily="2" charset="77"/>
                <a:cs typeface="Poppins" pitchFamily="2" charset="77"/>
              </a:defRPr>
            </a:lvl4pPr>
            <a:lvl5pPr>
              <a:lnSpc>
                <a:spcPct val="150000"/>
              </a:lnSpc>
              <a:defRPr sz="1800">
                <a:solidFill>
                  <a:schemeClr val="tx1">
                    <a:lumMod val="65000"/>
                    <a:lumOff val="35000"/>
                  </a:schemeClr>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448300" cy="4306816"/>
          </a:xfrm>
        </p:spPr>
        <p:txBody>
          <a:bodyPr>
            <a:normAutofit/>
          </a:bodyPr>
          <a:lstStyle>
            <a:lvl1pPr>
              <a:lnSpc>
                <a:spcPct val="150000"/>
              </a:lnSpc>
              <a:defRPr sz="1800">
                <a:solidFill>
                  <a:schemeClr val="tx1">
                    <a:lumMod val="65000"/>
                    <a:lumOff val="35000"/>
                  </a:schemeClr>
                </a:solidFill>
                <a:latin typeface="Poppins" pitchFamily="2" charset="77"/>
                <a:cs typeface="Poppins" pitchFamily="2" charset="77"/>
              </a:defRPr>
            </a:lvl1pPr>
            <a:lvl2pPr>
              <a:lnSpc>
                <a:spcPct val="150000"/>
              </a:lnSpc>
              <a:defRPr sz="1800">
                <a:solidFill>
                  <a:schemeClr val="tx1">
                    <a:lumMod val="65000"/>
                    <a:lumOff val="35000"/>
                  </a:schemeClr>
                </a:solidFill>
                <a:latin typeface="Poppins" pitchFamily="2" charset="77"/>
                <a:cs typeface="Poppins" pitchFamily="2" charset="77"/>
              </a:defRPr>
            </a:lvl2pPr>
            <a:lvl3pPr>
              <a:lnSpc>
                <a:spcPct val="150000"/>
              </a:lnSpc>
              <a:defRPr sz="1800">
                <a:solidFill>
                  <a:schemeClr val="tx1">
                    <a:lumMod val="65000"/>
                    <a:lumOff val="35000"/>
                  </a:schemeClr>
                </a:solidFill>
                <a:latin typeface="Poppins" pitchFamily="2" charset="77"/>
                <a:cs typeface="Poppins" pitchFamily="2" charset="77"/>
              </a:defRPr>
            </a:lvl3pPr>
            <a:lvl4pPr>
              <a:lnSpc>
                <a:spcPct val="150000"/>
              </a:lnSpc>
              <a:defRPr sz="1800">
                <a:solidFill>
                  <a:schemeClr val="tx1">
                    <a:lumMod val="65000"/>
                    <a:lumOff val="35000"/>
                  </a:schemeClr>
                </a:solidFill>
                <a:latin typeface="Poppins" pitchFamily="2" charset="77"/>
                <a:cs typeface="Poppins" pitchFamily="2" charset="77"/>
              </a:defRPr>
            </a:lvl4pPr>
            <a:lvl5pPr>
              <a:lnSpc>
                <a:spcPct val="150000"/>
              </a:lnSpc>
              <a:defRPr sz="1800">
                <a:solidFill>
                  <a:schemeClr val="tx1">
                    <a:lumMod val="65000"/>
                    <a:lumOff val="35000"/>
                  </a:schemeClr>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picture containing the Peralta Community College District Logo. ">
            <a:extLst>
              <a:ext uri="{FF2B5EF4-FFF2-40B4-BE49-F238E27FC236}">
                <a16:creationId xmlns:a16="http://schemas.microsoft.com/office/drawing/2014/main" id="{5E8E597B-3DE7-B044-8AAE-03493343BA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3" name="TextBox 12">
            <a:extLst>
              <a:ext uri="{FF2B5EF4-FFF2-40B4-BE49-F238E27FC236}">
                <a16:creationId xmlns:a16="http://schemas.microsoft.com/office/drawing/2014/main" id="{D3492D5E-722F-1D4D-B4E4-20C9CD2B3F30}"/>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Palatino" pitchFamily="2" charset="77"/>
                <a:ea typeface="Palatino" pitchFamily="2" charset="77"/>
              </a:rPr>
              <a:t>Peralta Community College District</a:t>
            </a:r>
          </a:p>
        </p:txBody>
      </p:sp>
      <p:sp>
        <p:nvSpPr>
          <p:cNvPr id="14" name="TextBox 13">
            <a:extLst>
              <a:ext uri="{FF2B5EF4-FFF2-40B4-BE49-F238E27FC236}">
                <a16:creationId xmlns:a16="http://schemas.microsoft.com/office/drawing/2014/main" id="{3272F95E-4DD2-DB4F-9F25-391FFA53C48C}"/>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5" name="Group 14">
            <a:extLst>
              <a:ext uri="{FF2B5EF4-FFF2-40B4-BE49-F238E27FC236}">
                <a16:creationId xmlns:a16="http://schemas.microsoft.com/office/drawing/2014/main" id="{64066ED8-0C6D-EF41-9993-00F7A0974042}"/>
              </a:ext>
            </a:extLst>
          </p:cNvPr>
          <p:cNvGrpSpPr/>
          <p:nvPr userDrawn="1"/>
        </p:nvGrpSpPr>
        <p:grpSpPr>
          <a:xfrm rot="10800000">
            <a:off x="546232" y="5986603"/>
            <a:ext cx="11074267" cy="215443"/>
            <a:chOff x="789214" y="5878286"/>
            <a:chExt cx="8795660" cy="0"/>
          </a:xfrm>
        </p:grpSpPr>
        <p:cxnSp>
          <p:nvCxnSpPr>
            <p:cNvPr id="16" name="Straight Connector 15">
              <a:extLst>
                <a:ext uri="{FF2B5EF4-FFF2-40B4-BE49-F238E27FC236}">
                  <a16:creationId xmlns:a16="http://schemas.microsoft.com/office/drawing/2014/main" id="{E38B8826-A2A4-8D4E-9662-162D3B62D8E2}"/>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C44F2C-3594-7643-815F-5FB743535A88}"/>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8E3C00-9B6E-E442-9C02-D2BDC753CDB0}"/>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B2E8D72-2466-A445-AA67-C73FA0A9513C}"/>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904986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2442" y="236939"/>
            <a:ext cx="10758058" cy="838028"/>
          </a:xfrm>
          <a:prstGeom prst="rect">
            <a:avLst/>
          </a:prstGeom>
        </p:spPr>
        <p:txBody>
          <a:bodyPr>
            <a:normAutofit/>
          </a:bodyPr>
          <a:lstStyle>
            <a:lvl1pPr>
              <a:defRPr sz="40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sz="half" idx="1"/>
          </p:nvPr>
        </p:nvSpPr>
        <p:spPr>
          <a:xfrm>
            <a:off x="925726" y="1432565"/>
            <a:ext cx="5157640" cy="4661300"/>
          </a:xfrm>
        </p:spPr>
        <p:txBody>
          <a:bodyPr>
            <a:normAutofit/>
          </a:bodyPr>
          <a:lstStyle>
            <a:lvl1pPr>
              <a:lnSpc>
                <a:spcPct val="150000"/>
              </a:lnSpc>
              <a:defRPr sz="1800">
                <a:solidFill>
                  <a:schemeClr val="bg2"/>
                </a:solidFill>
                <a:latin typeface="Poppins" pitchFamily="2" charset="77"/>
                <a:cs typeface="Poppins" pitchFamily="2" charset="77"/>
              </a:defRPr>
            </a:lvl1pPr>
            <a:lvl2pPr>
              <a:lnSpc>
                <a:spcPct val="150000"/>
              </a:lnSpc>
              <a:defRPr sz="1800">
                <a:solidFill>
                  <a:schemeClr val="bg2"/>
                </a:solidFill>
                <a:latin typeface="Poppins" pitchFamily="2" charset="77"/>
                <a:cs typeface="Poppins" pitchFamily="2" charset="77"/>
              </a:defRPr>
            </a:lvl2pPr>
            <a:lvl3pPr>
              <a:lnSpc>
                <a:spcPct val="150000"/>
              </a:lnSpc>
              <a:defRPr sz="1800">
                <a:solidFill>
                  <a:schemeClr val="bg2"/>
                </a:solidFill>
                <a:latin typeface="Poppins" pitchFamily="2" charset="77"/>
                <a:cs typeface="Poppins" pitchFamily="2" charset="77"/>
              </a:defRPr>
            </a:lvl3pPr>
            <a:lvl4pPr>
              <a:lnSpc>
                <a:spcPct val="150000"/>
              </a:lnSpc>
              <a:defRPr sz="1800">
                <a:solidFill>
                  <a:schemeClr val="bg2"/>
                </a:solidFill>
                <a:latin typeface="Poppins" pitchFamily="2" charset="77"/>
                <a:cs typeface="Poppins" pitchFamily="2" charset="77"/>
              </a:defRPr>
            </a:lvl4pPr>
            <a:lvl5pPr>
              <a:lnSpc>
                <a:spcPct val="150000"/>
              </a:lnSpc>
              <a:defRPr sz="1800">
                <a:solidFill>
                  <a:schemeClr val="bg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8240" y="1432565"/>
            <a:ext cx="5382259" cy="4661300"/>
          </a:xfrm>
        </p:spPr>
        <p:txBody>
          <a:bodyPr>
            <a:normAutofit/>
          </a:bodyPr>
          <a:lstStyle>
            <a:lvl1pPr>
              <a:lnSpc>
                <a:spcPct val="150000"/>
              </a:lnSpc>
              <a:defRPr sz="1800">
                <a:solidFill>
                  <a:schemeClr val="bg2"/>
                </a:solidFill>
                <a:latin typeface="Poppins" pitchFamily="2" charset="77"/>
                <a:cs typeface="Poppins" pitchFamily="2" charset="77"/>
              </a:defRPr>
            </a:lvl1pPr>
            <a:lvl2pPr>
              <a:lnSpc>
                <a:spcPct val="150000"/>
              </a:lnSpc>
              <a:defRPr sz="1800">
                <a:solidFill>
                  <a:schemeClr val="bg2"/>
                </a:solidFill>
                <a:latin typeface="Poppins" pitchFamily="2" charset="77"/>
                <a:cs typeface="Poppins" pitchFamily="2" charset="77"/>
              </a:defRPr>
            </a:lvl2pPr>
            <a:lvl3pPr>
              <a:lnSpc>
                <a:spcPct val="150000"/>
              </a:lnSpc>
              <a:defRPr sz="1800">
                <a:solidFill>
                  <a:schemeClr val="bg2"/>
                </a:solidFill>
                <a:latin typeface="Poppins" pitchFamily="2" charset="77"/>
                <a:cs typeface="Poppins" pitchFamily="2" charset="77"/>
              </a:defRPr>
            </a:lvl3pPr>
            <a:lvl4pPr>
              <a:lnSpc>
                <a:spcPct val="150000"/>
              </a:lnSpc>
              <a:defRPr sz="1800">
                <a:solidFill>
                  <a:schemeClr val="bg2"/>
                </a:solidFill>
                <a:latin typeface="Poppins" pitchFamily="2" charset="77"/>
                <a:cs typeface="Poppins" pitchFamily="2" charset="77"/>
              </a:defRPr>
            </a:lvl4pPr>
            <a:lvl5pPr>
              <a:lnSpc>
                <a:spcPct val="150000"/>
              </a:lnSpc>
              <a:defRPr sz="1800">
                <a:solidFill>
                  <a:schemeClr val="bg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the Peralta Community College District Logo. ">
            <a:extLst>
              <a:ext uri="{FF2B5EF4-FFF2-40B4-BE49-F238E27FC236}">
                <a16:creationId xmlns:a16="http://schemas.microsoft.com/office/drawing/2014/main" id="{CE0D4C3F-CDCD-AC4B-8F4C-003A6D043A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C2A03373-D590-FC44-A6A6-DCDB1C5842BC}"/>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B6514DDF-6F08-FA4A-BC7A-A00D0A9F4206}"/>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328A0595-D2F8-D249-B38A-71C7BE304321}"/>
              </a:ext>
            </a:extLst>
          </p:cNvPr>
          <p:cNvGrpSpPr/>
          <p:nvPr userDrawn="1"/>
        </p:nvGrpSpPr>
        <p:grpSpPr>
          <a:xfrm rot="10800000">
            <a:off x="546232" y="5986603"/>
            <a:ext cx="11074267" cy="215443"/>
            <a:chOff x="789214" y="5878286"/>
            <a:chExt cx="8795660" cy="0"/>
          </a:xfrm>
        </p:grpSpPr>
        <p:cxnSp>
          <p:nvCxnSpPr>
            <p:cNvPr id="17" name="Straight Connector 16">
              <a:extLst>
                <a:ext uri="{FF2B5EF4-FFF2-40B4-BE49-F238E27FC236}">
                  <a16:creationId xmlns:a16="http://schemas.microsoft.com/office/drawing/2014/main" id="{14EDE755-3FB6-F245-94BD-F150DA2511C7}"/>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5489CA-069A-534A-A45A-DFE285A77363}"/>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BC5F372-1BC2-9C49-9DB6-E9D90CFEE001}"/>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2EA03C3-9798-1940-B0F9-8D43E4FC12A6}"/>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20576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Side Content - Light">
    <p:spTree>
      <p:nvGrpSpPr>
        <p:cNvPr id="1" name=""/>
        <p:cNvGrpSpPr/>
        <p:nvPr/>
      </p:nvGrpSpPr>
      <p:grpSpPr>
        <a:xfrm>
          <a:off x="0" y="0"/>
          <a:ext cx="0" cy="0"/>
          <a:chOff x="0" y="0"/>
          <a:chExt cx="0" cy="0"/>
        </a:xfrm>
      </p:grpSpPr>
      <p:sp>
        <p:nvSpPr>
          <p:cNvPr id="2" name="Title 1"/>
          <p:cNvSpPr>
            <a:spLocks noGrp="1"/>
          </p:cNvSpPr>
          <p:nvPr>
            <p:ph type="title"/>
          </p:nvPr>
        </p:nvSpPr>
        <p:spPr>
          <a:xfrm>
            <a:off x="931713" y="236939"/>
            <a:ext cx="10758057" cy="838028"/>
          </a:xfrm>
          <a:prstGeom prst="rect">
            <a:avLst/>
          </a:prstGeom>
        </p:spPr>
        <p:txBody>
          <a:bodyPr>
            <a:normAutofit/>
          </a:bodyPr>
          <a:lstStyle>
            <a:lvl1pPr>
              <a:defRPr sz="40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sz="half" idx="1"/>
          </p:nvPr>
        </p:nvSpPr>
        <p:spPr>
          <a:xfrm>
            <a:off x="931713" y="1351280"/>
            <a:ext cx="5448300" cy="4765899"/>
          </a:xfrm>
        </p:spPr>
        <p:txBody>
          <a:bodyPr>
            <a:normAutofit/>
          </a:bodyPr>
          <a:lstStyle>
            <a:lvl1pPr>
              <a:lnSpc>
                <a:spcPct val="150000"/>
              </a:lnSpc>
              <a:defRPr sz="1800">
                <a:solidFill>
                  <a:schemeClr val="tx1">
                    <a:lumMod val="65000"/>
                    <a:lumOff val="35000"/>
                  </a:schemeClr>
                </a:solidFill>
                <a:latin typeface="Poppins" pitchFamily="2" charset="77"/>
                <a:cs typeface="Poppins" pitchFamily="2" charset="77"/>
              </a:defRPr>
            </a:lvl1pPr>
            <a:lvl2pPr>
              <a:lnSpc>
                <a:spcPct val="150000"/>
              </a:lnSpc>
              <a:defRPr sz="1800">
                <a:solidFill>
                  <a:schemeClr val="tx1">
                    <a:lumMod val="65000"/>
                    <a:lumOff val="35000"/>
                  </a:schemeClr>
                </a:solidFill>
                <a:latin typeface="Poppins" pitchFamily="2" charset="77"/>
                <a:cs typeface="Poppins" pitchFamily="2" charset="77"/>
              </a:defRPr>
            </a:lvl2pPr>
            <a:lvl3pPr>
              <a:lnSpc>
                <a:spcPct val="150000"/>
              </a:lnSpc>
              <a:defRPr sz="1800">
                <a:solidFill>
                  <a:schemeClr val="tx1">
                    <a:lumMod val="65000"/>
                    <a:lumOff val="35000"/>
                  </a:schemeClr>
                </a:solidFill>
                <a:latin typeface="Poppins" pitchFamily="2" charset="77"/>
                <a:cs typeface="Poppins" pitchFamily="2" charset="77"/>
              </a:defRPr>
            </a:lvl3pPr>
            <a:lvl4pPr>
              <a:lnSpc>
                <a:spcPct val="150000"/>
              </a:lnSpc>
              <a:defRPr sz="1800">
                <a:solidFill>
                  <a:schemeClr val="tx1">
                    <a:lumMod val="65000"/>
                    <a:lumOff val="35000"/>
                  </a:schemeClr>
                </a:solidFill>
                <a:latin typeface="Poppins" pitchFamily="2" charset="77"/>
                <a:cs typeface="Poppins" pitchFamily="2" charset="77"/>
              </a:defRPr>
            </a:lvl4pPr>
            <a:lvl5pPr>
              <a:lnSpc>
                <a:spcPct val="150000"/>
              </a:lnSpc>
              <a:defRPr sz="1800">
                <a:solidFill>
                  <a:schemeClr val="tx1">
                    <a:lumMod val="65000"/>
                    <a:lumOff val="35000"/>
                  </a:schemeClr>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he Peralta Community College District Logo. ">
            <a:extLst>
              <a:ext uri="{FF2B5EF4-FFF2-40B4-BE49-F238E27FC236}">
                <a16:creationId xmlns:a16="http://schemas.microsoft.com/office/drawing/2014/main" id="{5118AF33-C8B4-EA4F-8690-1C3E990AB5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2" name="TextBox 11">
            <a:extLst>
              <a:ext uri="{FF2B5EF4-FFF2-40B4-BE49-F238E27FC236}">
                <a16:creationId xmlns:a16="http://schemas.microsoft.com/office/drawing/2014/main" id="{BA121AC6-2F5E-C64B-8B9E-E48F51EEFA10}"/>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Palatino" pitchFamily="2" charset="77"/>
                <a:ea typeface="Palatino" pitchFamily="2" charset="77"/>
              </a:rPr>
              <a:t>Peralta Community College District</a:t>
            </a:r>
          </a:p>
        </p:txBody>
      </p:sp>
      <p:sp>
        <p:nvSpPr>
          <p:cNvPr id="13" name="TextBox 12">
            <a:extLst>
              <a:ext uri="{FF2B5EF4-FFF2-40B4-BE49-F238E27FC236}">
                <a16:creationId xmlns:a16="http://schemas.microsoft.com/office/drawing/2014/main" id="{93D19310-6F5D-E640-AB03-1D9D8060D399}"/>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4" name="Group 13">
            <a:extLst>
              <a:ext uri="{FF2B5EF4-FFF2-40B4-BE49-F238E27FC236}">
                <a16:creationId xmlns:a16="http://schemas.microsoft.com/office/drawing/2014/main" id="{B9345E7F-78DB-5946-8BFF-23C8E4933195}"/>
              </a:ext>
            </a:extLst>
          </p:cNvPr>
          <p:cNvGrpSpPr/>
          <p:nvPr userDrawn="1"/>
        </p:nvGrpSpPr>
        <p:grpSpPr>
          <a:xfrm rot="10800000">
            <a:off x="546232" y="5986603"/>
            <a:ext cx="11074267" cy="215443"/>
            <a:chOff x="789214" y="5878286"/>
            <a:chExt cx="8795660" cy="0"/>
          </a:xfrm>
        </p:grpSpPr>
        <p:cxnSp>
          <p:nvCxnSpPr>
            <p:cNvPr id="15" name="Straight Connector 14">
              <a:extLst>
                <a:ext uri="{FF2B5EF4-FFF2-40B4-BE49-F238E27FC236}">
                  <a16:creationId xmlns:a16="http://schemas.microsoft.com/office/drawing/2014/main" id="{C723F195-BB84-FE4A-9CE6-1FA2EE81AE47}"/>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B585AF-D0A0-2840-B7AB-94AE707919D0}"/>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99FFF2-12E4-1A42-9C80-8E3D2FA8EE63}"/>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A68C7A-9C29-DE47-859D-5BC96F3F3904}"/>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769713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7">
            <a:extLst>
              <a:ext uri="{FF2B5EF4-FFF2-40B4-BE49-F238E27FC236}">
                <a16:creationId xmlns:a16="http://schemas.microsoft.com/office/drawing/2014/main" id="{E50416B6-5ACF-BD44-94CE-E3A513ECC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8">
            <a:extLst>
              <a:ext uri="{FF2B5EF4-FFF2-40B4-BE49-F238E27FC236}">
                <a16:creationId xmlns:a16="http://schemas.microsoft.com/office/drawing/2014/main" id="{E049D91C-0172-864D-A9CC-E06DF0A33A5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6" r:id="rId4"/>
    <p:sldLayoutId id="2147483688" r:id="rId5"/>
    <p:sldLayoutId id="2147483687" r:id="rId6"/>
    <p:sldLayoutId id="2147483672" r:id="rId7"/>
    <p:sldLayoutId id="2147483677" r:id="rId8"/>
    <p:sldLayoutId id="2147483673" r:id="rId9"/>
    <p:sldLayoutId id="2147483678" r:id="rId10"/>
    <p:sldLayoutId id="2147483696" r:id="rId11"/>
    <p:sldLayoutId id="2147483695" r:id="rId12"/>
    <p:sldLayoutId id="2147483665" r:id="rId13"/>
    <p:sldLayoutId id="2147483679" r:id="rId14"/>
    <p:sldLayoutId id="2147483692" r:id="rId15"/>
    <p:sldLayoutId id="2147483693" r:id="rId16"/>
    <p:sldLayoutId id="2147483694" r:id="rId17"/>
    <p:sldLayoutId id="2147483668" r:id="rId18"/>
    <p:sldLayoutId id="2147483683" r:id="rId19"/>
    <p:sldLayoutId id="2147483669" r:id="rId20"/>
    <p:sldLayoutId id="2147483684" r:id="rId21"/>
    <p:sldLayoutId id="2147483691" r:id="rId22"/>
    <p:sldLayoutId id="2147483690" r:id="rId23"/>
    <p:sldLayoutId id="2147483685" r:id="rId24"/>
    <p:sldLayoutId id="2147483686" r:id="rId25"/>
    <p:sldLayoutId id="2147483666" r:id="rId26"/>
    <p:sldLayoutId id="2147483681" r:id="rId27"/>
    <p:sldLayoutId id="2147483682" r:id="rId28"/>
  </p:sldLayoutIdLst>
  <p:hf sldNum="0" hdr="0" ftr="0"/>
  <p:txStyles>
    <p:titleStyle>
      <a:lvl1pPr algn="l" defTabSz="914400" rtl="0" eaLnBrk="1" latinLnBrk="0" hangingPunct="1">
        <a:lnSpc>
          <a:spcPct val="90000"/>
        </a:lnSpc>
        <a:spcBef>
          <a:spcPct val="0"/>
        </a:spcBef>
        <a:buNone/>
        <a:defRPr sz="4400" kern="1200">
          <a:solidFill>
            <a:schemeClr val="accent1"/>
          </a:solidFill>
          <a:latin typeface="Palatino" pitchFamily="2" charset="77"/>
          <a:ea typeface="Palatino" pitchFamily="2" charset="77"/>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peralta.edu/hr/forms-documents" TargetMode="External"/><Relationship Id="rId2" Type="http://schemas.openxmlformats.org/officeDocument/2006/relationships/hyperlink" Target="https://peralta.instructure.com/courses/56014" TargetMode="External"/><Relationship Id="rId1" Type="http://schemas.openxmlformats.org/officeDocument/2006/relationships/slideLayout" Target="../slideLayouts/slideLayout3.xml"/><Relationship Id="rId4" Type="http://schemas.openxmlformats.org/officeDocument/2006/relationships/hyperlink" Target="https://peralta.instructure.com/courses/56014/pages/change-full-slash-part-time-or-hou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peralta.edu/payroll/timesheet"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5.xml"/><Relationship Id="rId5" Type="http://schemas.openxmlformats.org/officeDocument/2006/relationships/hyperlink" Target="https://docs.google.com/forms/d/e/1FAIpQLSdlx6YxGmixkCQN8oyWUb4vjY1ROSGDQOV-TZt_MM9RjrPurA/viewform?usp=share_link" TargetMode="Externa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FC202-5F87-6122-82A0-7595B0211153}"/>
              </a:ext>
            </a:extLst>
          </p:cNvPr>
          <p:cNvSpPr>
            <a:spLocks noGrp="1"/>
          </p:cNvSpPr>
          <p:nvPr>
            <p:ph type="ctrTitle"/>
          </p:nvPr>
        </p:nvSpPr>
        <p:spPr>
          <a:xfrm>
            <a:off x="533400" y="1211813"/>
            <a:ext cx="11087100" cy="4209812"/>
          </a:xfrm>
        </p:spPr>
        <p:txBody>
          <a:bodyPr>
            <a:normAutofit/>
          </a:bodyPr>
          <a:lstStyle/>
          <a:p>
            <a:r>
              <a:rPr lang="en-US" sz="7200" dirty="0">
                <a:latin typeface="Palatino"/>
                <a:cs typeface="Poppins"/>
              </a:rPr>
              <a:t>District Finance Training </a:t>
            </a:r>
            <a:br>
              <a:rPr lang="en-US" sz="6600" dirty="0">
                <a:latin typeface="Palatino"/>
                <a:cs typeface="Poppins"/>
              </a:rPr>
            </a:br>
            <a:br>
              <a:rPr lang="en-US" sz="6600" dirty="0">
                <a:latin typeface="Palatino"/>
                <a:cs typeface="Poppins"/>
              </a:rPr>
            </a:br>
            <a:r>
              <a:rPr lang="en-US" sz="3600" dirty="0">
                <a:latin typeface="Palatino"/>
                <a:cs typeface="Poppins"/>
              </a:rPr>
              <a:t>Session No. 4</a:t>
            </a:r>
            <a:br>
              <a:rPr lang="en-US" sz="3600" dirty="0">
                <a:latin typeface="Palatino"/>
                <a:cs typeface="Poppins"/>
              </a:rPr>
            </a:br>
            <a:r>
              <a:rPr lang="en-US" sz="3600" dirty="0">
                <a:latin typeface="Palatino"/>
                <a:cs typeface="Poppins"/>
              </a:rPr>
              <a:t>May 11, 2023</a:t>
            </a:r>
            <a:endParaRPr lang="en-US" sz="3600" dirty="0"/>
          </a:p>
        </p:txBody>
      </p:sp>
    </p:spTree>
    <p:extLst>
      <p:ext uri="{BB962C8B-B14F-4D97-AF65-F5344CB8AC3E}">
        <p14:creationId xmlns:p14="http://schemas.microsoft.com/office/powerpoint/2010/main" val="422527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700-CC27-5341-9416-40AB41DC95D9}"/>
              </a:ext>
            </a:extLst>
          </p:cNvPr>
          <p:cNvSpPr>
            <a:spLocks noGrp="1"/>
          </p:cNvSpPr>
          <p:nvPr>
            <p:ph type="title"/>
          </p:nvPr>
        </p:nvSpPr>
        <p:spPr>
          <a:xfrm>
            <a:off x="571500" y="2217578"/>
            <a:ext cx="11049000" cy="1325563"/>
          </a:xfrm>
        </p:spPr>
        <p:txBody>
          <a:bodyPr>
            <a:normAutofit/>
          </a:bodyPr>
          <a:lstStyle/>
          <a:p>
            <a:r>
              <a:rPr lang="en-US" sz="6000" dirty="0"/>
              <a:t>Questions?</a:t>
            </a:r>
          </a:p>
        </p:txBody>
      </p:sp>
    </p:spTree>
    <p:extLst>
      <p:ext uri="{BB962C8B-B14F-4D97-AF65-F5344CB8AC3E}">
        <p14:creationId xmlns:p14="http://schemas.microsoft.com/office/powerpoint/2010/main" val="211519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FC202-5F87-6122-82A0-7595B0211153}"/>
              </a:ext>
            </a:extLst>
          </p:cNvPr>
          <p:cNvSpPr>
            <a:spLocks noGrp="1"/>
          </p:cNvSpPr>
          <p:nvPr>
            <p:ph type="ctrTitle"/>
          </p:nvPr>
        </p:nvSpPr>
        <p:spPr>
          <a:xfrm>
            <a:off x="533400" y="1211813"/>
            <a:ext cx="11087100" cy="4209813"/>
          </a:xfrm>
        </p:spPr>
        <p:txBody>
          <a:bodyPr>
            <a:normAutofit/>
          </a:bodyPr>
          <a:lstStyle/>
          <a:p>
            <a:r>
              <a:rPr lang="en-US">
                <a:latin typeface="Palatino"/>
                <a:cs typeface="Poppins"/>
              </a:rPr>
              <a:t>Payroll </a:t>
            </a:r>
            <a:r>
              <a:rPr lang="en-US" dirty="0">
                <a:latin typeface="Palatino"/>
                <a:cs typeface="Poppins"/>
              </a:rPr>
              <a:t>Accrual and Expense Adjustments</a:t>
            </a:r>
            <a:br>
              <a:rPr lang="en-US" dirty="0">
                <a:latin typeface="Palatino"/>
                <a:cs typeface="Poppins"/>
              </a:rPr>
            </a:br>
            <a:br>
              <a:rPr lang="en-US" dirty="0">
                <a:latin typeface="Palatino"/>
                <a:cs typeface="Poppins"/>
              </a:rPr>
            </a:br>
            <a:r>
              <a:rPr lang="en-US" sz="2000" dirty="0">
                <a:latin typeface="Palatino"/>
                <a:cs typeface="Poppins"/>
              </a:rPr>
              <a:t>Presenters: </a:t>
            </a:r>
            <a:br>
              <a:rPr lang="en-US" sz="2000" dirty="0">
                <a:latin typeface="Palatino"/>
                <a:cs typeface="Poppins"/>
              </a:rPr>
            </a:br>
            <a:r>
              <a:rPr lang="en-US" sz="2000" dirty="0">
                <a:latin typeface="Palatino"/>
                <a:cs typeface="Poppins"/>
              </a:rPr>
              <a:t>Ilham Ayyoub, Payroll Director</a:t>
            </a:r>
            <a:br>
              <a:rPr lang="en-US" sz="2000" dirty="0">
                <a:latin typeface="Palatino"/>
                <a:cs typeface="Poppins"/>
              </a:rPr>
            </a:br>
            <a:r>
              <a:rPr lang="en-US" sz="2000" dirty="0">
                <a:latin typeface="Palatino"/>
                <a:cs typeface="Poppins"/>
              </a:rPr>
              <a:t>Vu Nguyen, Senior System Analyst – Payroll</a:t>
            </a:r>
            <a:br>
              <a:rPr lang="en-US" sz="2000" dirty="0">
                <a:latin typeface="Palatino"/>
                <a:cs typeface="Poppins"/>
              </a:rPr>
            </a:br>
            <a:r>
              <a:rPr lang="en-US" sz="2000" dirty="0">
                <a:latin typeface="Palatino"/>
                <a:cs typeface="Poppins"/>
              </a:rPr>
              <a:t>Adil Ahmed, Associate Vice Chancellor of Finance and Administration</a:t>
            </a:r>
          </a:p>
        </p:txBody>
      </p:sp>
    </p:spTree>
    <p:extLst>
      <p:ext uri="{BB962C8B-B14F-4D97-AF65-F5344CB8AC3E}">
        <p14:creationId xmlns:p14="http://schemas.microsoft.com/office/powerpoint/2010/main" val="36906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BCC4-3327-7151-C404-833A304400B8}"/>
              </a:ext>
            </a:extLst>
          </p:cNvPr>
          <p:cNvSpPr>
            <a:spLocks noGrp="1"/>
          </p:cNvSpPr>
          <p:nvPr>
            <p:ph type="title"/>
          </p:nvPr>
        </p:nvSpPr>
        <p:spPr>
          <a:xfrm>
            <a:off x="862442" y="559558"/>
            <a:ext cx="10758058" cy="832514"/>
          </a:xfrm>
        </p:spPr>
        <p:txBody>
          <a:bodyPr/>
          <a:lstStyle/>
          <a:p>
            <a:r>
              <a:rPr lang="en-US" dirty="0"/>
              <a:t>Salaried Staff (ADM, RCL, P10, P11, P12)</a:t>
            </a:r>
          </a:p>
        </p:txBody>
      </p:sp>
      <p:sp>
        <p:nvSpPr>
          <p:cNvPr id="3" name="Content Placeholder 2">
            <a:extLst>
              <a:ext uri="{FF2B5EF4-FFF2-40B4-BE49-F238E27FC236}">
                <a16:creationId xmlns:a16="http://schemas.microsoft.com/office/drawing/2014/main" id="{FDC2B739-0D10-B786-743B-916E85193868}"/>
              </a:ext>
            </a:extLst>
          </p:cNvPr>
          <p:cNvSpPr>
            <a:spLocks noGrp="1"/>
          </p:cNvSpPr>
          <p:nvPr>
            <p:ph idx="1"/>
          </p:nvPr>
        </p:nvSpPr>
        <p:spPr>
          <a:xfrm>
            <a:off x="862440" y="1487606"/>
            <a:ext cx="10758059" cy="4606257"/>
          </a:xfrm>
        </p:spPr>
        <p:txBody>
          <a:bodyPr>
            <a:normAutofit fontScale="92500" lnSpcReduction="20000"/>
          </a:bodyPr>
          <a:lstStyle/>
          <a:p>
            <a:r>
              <a:rPr lang="en-US" dirty="0"/>
              <a:t>For all employee status changes (Resignation, Retirement, Reclassification, promotion, overpayment/FTE), the supervisor immediately submits </a:t>
            </a:r>
            <a:r>
              <a:rPr lang="en-US" dirty="0" err="1"/>
              <a:t>eForm</a:t>
            </a:r>
            <a:r>
              <a:rPr lang="en-US" dirty="0"/>
              <a:t> /HCM to the appropriate Vice President/Dean/Manager and the Office of Human Resources.</a:t>
            </a:r>
          </a:p>
          <a:p>
            <a:r>
              <a:rPr lang="en-US" dirty="0"/>
              <a:t> </a:t>
            </a:r>
            <a:r>
              <a:rPr lang="en-US" dirty="0">
                <a:hlinkClick r:id="rId2"/>
              </a:rPr>
              <a:t>https://peralta.instructure.com/courses/56014</a:t>
            </a:r>
            <a:endParaRPr lang="en-US" dirty="0"/>
          </a:p>
          <a:p>
            <a:r>
              <a:rPr lang="en-US" dirty="0">
                <a:hlinkClick r:id="rId3"/>
              </a:rPr>
              <a:t>https://www.peralta.edu/hr/forms-documents</a:t>
            </a:r>
            <a:endParaRPr lang="en-US" dirty="0"/>
          </a:p>
          <a:p>
            <a:r>
              <a:rPr lang="en-US" dirty="0">
                <a:hlinkClick r:id="rId4"/>
              </a:rPr>
              <a:t>https://peralta.instructure.com/courses/56014/pages/change-full-slash-part-time-or-hours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068389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2C6C7-DFD3-2DE3-B3D9-4F4D2B876441}"/>
              </a:ext>
            </a:extLst>
          </p:cNvPr>
          <p:cNvSpPr>
            <a:spLocks noGrp="1"/>
          </p:cNvSpPr>
          <p:nvPr>
            <p:ph type="title"/>
          </p:nvPr>
        </p:nvSpPr>
        <p:spPr/>
        <p:txBody>
          <a:bodyPr/>
          <a:lstStyle/>
          <a:p>
            <a:pPr algn="ctr"/>
            <a:r>
              <a:rPr lang="it-IT" dirty="0"/>
              <a:t>Pro-Rata Pay groups (EXS, PCA,PRR,RCA) </a:t>
            </a:r>
            <a:endParaRPr lang="en-US" dirty="0"/>
          </a:p>
        </p:txBody>
      </p:sp>
      <p:sp>
        <p:nvSpPr>
          <p:cNvPr id="3" name="Content Placeholder 2">
            <a:extLst>
              <a:ext uri="{FF2B5EF4-FFF2-40B4-BE49-F238E27FC236}">
                <a16:creationId xmlns:a16="http://schemas.microsoft.com/office/drawing/2014/main" id="{FDD14B08-822A-4037-E996-D5E6CF79BD96}"/>
              </a:ext>
            </a:extLst>
          </p:cNvPr>
          <p:cNvSpPr>
            <a:spLocks noGrp="1"/>
          </p:cNvSpPr>
          <p:nvPr>
            <p:ph idx="1"/>
          </p:nvPr>
        </p:nvSpPr>
        <p:spPr/>
        <p:txBody>
          <a:bodyPr/>
          <a:lstStyle/>
          <a:p>
            <a:r>
              <a:rPr lang="en-US" dirty="0"/>
              <a:t>All hours adjustments (Late add, increase, decrease, cancellation) should be processed in the laundry list. The due date for the laundry list is included in the monthly </a:t>
            </a:r>
            <a:r>
              <a:rPr lang="en-US" dirty="0">
                <a:highlight>
                  <a:srgbClr val="FFFF00"/>
                </a:highlight>
              </a:rPr>
              <a:t>Payroll Operational Schedule </a:t>
            </a:r>
            <a:r>
              <a:rPr lang="en-US" dirty="0"/>
              <a:t>sent to campuses. </a:t>
            </a:r>
          </a:p>
          <a:p>
            <a:endParaRPr lang="en-US" dirty="0"/>
          </a:p>
        </p:txBody>
      </p:sp>
    </p:spTree>
    <p:extLst>
      <p:ext uri="{BB962C8B-B14F-4D97-AF65-F5344CB8AC3E}">
        <p14:creationId xmlns:p14="http://schemas.microsoft.com/office/powerpoint/2010/main" val="1296052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723E-639C-6735-466B-4115E71F5993}"/>
              </a:ext>
            </a:extLst>
          </p:cNvPr>
          <p:cNvSpPr>
            <a:spLocks noGrp="1"/>
          </p:cNvSpPr>
          <p:nvPr>
            <p:ph type="title"/>
          </p:nvPr>
        </p:nvSpPr>
        <p:spPr/>
        <p:txBody>
          <a:bodyPr/>
          <a:lstStyle/>
          <a:p>
            <a:pPr algn="ctr"/>
            <a:r>
              <a:rPr lang="en-US" dirty="0"/>
              <a:t>Hourly staff /Pay groups </a:t>
            </a:r>
          </a:p>
        </p:txBody>
      </p:sp>
      <p:sp>
        <p:nvSpPr>
          <p:cNvPr id="3" name="Content Placeholder 2">
            <a:extLst>
              <a:ext uri="{FF2B5EF4-FFF2-40B4-BE49-F238E27FC236}">
                <a16:creationId xmlns:a16="http://schemas.microsoft.com/office/drawing/2014/main" id="{D78CDCB9-5934-8F41-4DD0-A8782F51E14B}"/>
              </a:ext>
            </a:extLst>
          </p:cNvPr>
          <p:cNvSpPr>
            <a:spLocks noGrp="1"/>
          </p:cNvSpPr>
          <p:nvPr>
            <p:ph idx="1"/>
          </p:nvPr>
        </p:nvSpPr>
        <p:spPr/>
        <p:txBody>
          <a:bodyPr>
            <a:normAutofit fontScale="92500" lnSpcReduction="10000"/>
          </a:bodyPr>
          <a:lstStyle/>
          <a:p>
            <a:r>
              <a:rPr lang="en-US" dirty="0"/>
              <a:t>Hourly paid (PCT,PCS,PRC)  </a:t>
            </a:r>
          </a:p>
          <a:p>
            <a:r>
              <a:rPr lang="en-US" dirty="0"/>
              <a:t>All adjustments to hours can be made in HCM within the due date (Schedule for the Submission of Time Entry). For all adjustments after the due date (Schedule for the Submission of Time Entry), the campus should notify the payroll team via email.</a:t>
            </a:r>
          </a:p>
          <a:p>
            <a:r>
              <a:rPr lang="en-US" dirty="0">
                <a:hlinkClick r:id="rId2"/>
              </a:rPr>
              <a:t>https://www.peralta.edu/payroll/timesheet</a:t>
            </a:r>
            <a:r>
              <a:rPr lang="en-US" dirty="0"/>
              <a:t> </a:t>
            </a:r>
          </a:p>
          <a:p>
            <a:endParaRPr lang="en-US" dirty="0"/>
          </a:p>
        </p:txBody>
      </p:sp>
    </p:spTree>
    <p:extLst>
      <p:ext uri="{BB962C8B-B14F-4D97-AF65-F5344CB8AC3E}">
        <p14:creationId xmlns:p14="http://schemas.microsoft.com/office/powerpoint/2010/main" val="3007414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9192-069C-426F-AAD1-7D5D676AE39D}"/>
              </a:ext>
            </a:extLst>
          </p:cNvPr>
          <p:cNvSpPr>
            <a:spLocks noGrp="1"/>
          </p:cNvSpPr>
          <p:nvPr>
            <p:ph type="title"/>
          </p:nvPr>
        </p:nvSpPr>
        <p:spPr>
          <a:xfrm>
            <a:off x="862442" y="477672"/>
            <a:ext cx="10758058" cy="750627"/>
          </a:xfrm>
        </p:spPr>
        <p:txBody>
          <a:bodyPr/>
          <a:lstStyle/>
          <a:p>
            <a:r>
              <a:rPr lang="en-US" dirty="0"/>
              <a:t>Fiscal Year 2022- 2023 Year End Deadlines</a:t>
            </a:r>
          </a:p>
        </p:txBody>
      </p:sp>
      <p:sp>
        <p:nvSpPr>
          <p:cNvPr id="3" name="Content Placeholder 2">
            <a:extLst>
              <a:ext uri="{FF2B5EF4-FFF2-40B4-BE49-F238E27FC236}">
                <a16:creationId xmlns:a16="http://schemas.microsoft.com/office/drawing/2014/main" id="{8AF7C5CA-6364-D06A-A719-22A1AC05788D}"/>
              </a:ext>
            </a:extLst>
          </p:cNvPr>
          <p:cNvSpPr>
            <a:spLocks noGrp="1"/>
          </p:cNvSpPr>
          <p:nvPr>
            <p:ph idx="1"/>
          </p:nvPr>
        </p:nvSpPr>
        <p:spPr>
          <a:xfrm>
            <a:off x="862440" y="1392073"/>
            <a:ext cx="10758059" cy="4701790"/>
          </a:xfrm>
        </p:spPr>
        <p:txBody>
          <a:bodyPr>
            <a:normAutofit fontScale="62500" lnSpcReduction="20000"/>
          </a:bodyPr>
          <a:lstStyle/>
          <a:p>
            <a:pPr marL="0" indent="0">
              <a:buNone/>
            </a:pPr>
            <a:r>
              <a:rPr lang="en-US" dirty="0"/>
              <a:t>In preparation for the close of fiscal year ending June 30, 2023. Payroll adjustments for pay periods in fiscal year 2022-23 must be received for processing and posting by June 30, 2023.</a:t>
            </a:r>
          </a:p>
          <a:p>
            <a:r>
              <a:rPr lang="en-US" dirty="0"/>
              <a:t>To ensure payroll transactions are completed prior to the fiscal year-end the following deadlines have been established:</a:t>
            </a:r>
          </a:p>
          <a:p>
            <a:r>
              <a:rPr lang="en-US" dirty="0">
                <a:highlight>
                  <a:srgbClr val="FFFF00"/>
                </a:highlight>
              </a:rPr>
              <a:t>June 13, 2023</a:t>
            </a:r>
            <a:r>
              <a:rPr lang="en-US" dirty="0"/>
              <a:t>, </a:t>
            </a:r>
            <a:r>
              <a:rPr lang="en-US"/>
              <a:t>deadline HR </a:t>
            </a:r>
            <a:r>
              <a:rPr lang="en-US" dirty="0"/>
              <a:t>to submit payroll adjustments to the payroll Department for payroll through June 2023.</a:t>
            </a:r>
          </a:p>
          <a:p>
            <a:r>
              <a:rPr lang="en-US" dirty="0">
                <a:highlight>
                  <a:srgbClr val="FFFF00"/>
                </a:highlight>
              </a:rPr>
              <a:t>June 30, 2023</a:t>
            </a:r>
            <a:r>
              <a:rPr lang="en-US" dirty="0"/>
              <a:t>, Fiscal Year 2022/2023 closes.</a:t>
            </a:r>
          </a:p>
          <a:p>
            <a:r>
              <a:rPr lang="en-US" dirty="0">
                <a:highlight>
                  <a:srgbClr val="FFFF00"/>
                </a:highlight>
              </a:rPr>
              <a:t>July 05, 2023</a:t>
            </a:r>
            <a:r>
              <a:rPr lang="en-US" dirty="0"/>
              <a:t>, deadline for campuses/ departments to submit payroll adjustments for Students and Classified Hourly Part-time pay groups to the payroll Department for payroll through June 2023.</a:t>
            </a:r>
          </a:p>
          <a:p>
            <a:endParaRPr lang="en-US" dirty="0"/>
          </a:p>
        </p:txBody>
      </p:sp>
    </p:spTree>
    <p:extLst>
      <p:ext uri="{BB962C8B-B14F-4D97-AF65-F5344CB8AC3E}">
        <p14:creationId xmlns:p14="http://schemas.microsoft.com/office/powerpoint/2010/main" val="34257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BBD27F-75C5-4BD7-CB72-6B1FC0AACF11}"/>
              </a:ext>
            </a:extLst>
          </p:cNvPr>
          <p:cNvSpPr>
            <a:spLocks noGrp="1"/>
          </p:cNvSpPr>
          <p:nvPr>
            <p:ph type="title"/>
          </p:nvPr>
        </p:nvSpPr>
        <p:spPr>
          <a:xfrm>
            <a:off x="3669719" y="268460"/>
            <a:ext cx="5143500" cy="518940"/>
          </a:xfrm>
        </p:spPr>
        <p:txBody>
          <a:bodyPr>
            <a:normAutofit/>
          </a:bodyPr>
          <a:lstStyle/>
          <a:p>
            <a:pPr algn="ctr"/>
            <a:r>
              <a:rPr lang="en-US" sz="2000" b="1" dirty="0"/>
              <a:t>Parcel Tax Payroll Expense</a:t>
            </a:r>
          </a:p>
        </p:txBody>
      </p:sp>
      <p:pic>
        <p:nvPicPr>
          <p:cNvPr id="2" name="Content Placeholder 1"/>
          <p:cNvPicPr>
            <a:picLocks noGrp="1" noChangeAspect="1"/>
          </p:cNvPicPr>
          <p:nvPr>
            <p:ph idx="1"/>
          </p:nvPr>
        </p:nvPicPr>
        <p:blipFill>
          <a:blip r:embed="rId2"/>
          <a:stretch>
            <a:fillRect/>
          </a:stretch>
        </p:blipFill>
        <p:spPr>
          <a:xfrm>
            <a:off x="812362" y="787400"/>
            <a:ext cx="5714713" cy="5307013"/>
          </a:xfrm>
          <a:prstGeom prst="rect">
            <a:avLst/>
          </a:prstGeom>
        </p:spPr>
      </p:pic>
      <p:sp>
        <p:nvSpPr>
          <p:cNvPr id="3" name="TextBox 2"/>
          <p:cNvSpPr txBox="1"/>
          <p:nvPr/>
        </p:nvSpPr>
        <p:spPr>
          <a:xfrm>
            <a:off x="6761882" y="3961324"/>
            <a:ext cx="4292600" cy="1754326"/>
          </a:xfrm>
          <a:prstGeom prst="rect">
            <a:avLst/>
          </a:prstGeom>
          <a:noFill/>
        </p:spPr>
        <p:txBody>
          <a:bodyPr wrap="square" lIns="91440" tIns="45720" rIns="91440" bIns="45720" rtlCol="0" anchor="t">
            <a:spAutoFit/>
          </a:bodyPr>
          <a:lstStyle/>
          <a:p>
            <a:r>
              <a:rPr lang="en-US" dirty="0"/>
              <a:t>Part-time Faculty expense comes from </a:t>
            </a:r>
            <a:r>
              <a:rPr lang="en-US" dirty="0" err="1"/>
              <a:t>Prorata</a:t>
            </a:r>
            <a:r>
              <a:rPr lang="en-US" dirty="0"/>
              <a:t> System which is using class schedule’s entry to derive their combination codes</a:t>
            </a:r>
          </a:p>
          <a:p>
            <a:endParaRPr lang="en-US" dirty="0"/>
          </a:p>
          <a:p>
            <a:endParaRPr lang="en-US" dirty="0"/>
          </a:p>
        </p:txBody>
      </p:sp>
      <p:pic>
        <p:nvPicPr>
          <p:cNvPr id="5" name="Picture 4"/>
          <p:cNvPicPr>
            <a:picLocks noChangeAspect="1"/>
          </p:cNvPicPr>
          <p:nvPr/>
        </p:nvPicPr>
        <p:blipFill>
          <a:blip r:embed="rId3"/>
          <a:stretch>
            <a:fillRect/>
          </a:stretch>
        </p:blipFill>
        <p:spPr>
          <a:xfrm>
            <a:off x="6850782" y="2278856"/>
            <a:ext cx="2533650" cy="1162050"/>
          </a:xfrm>
          <a:prstGeom prst="rect">
            <a:avLst/>
          </a:prstGeom>
        </p:spPr>
      </p:pic>
    </p:spTree>
    <p:extLst>
      <p:ext uri="{BB962C8B-B14F-4D97-AF65-F5344CB8AC3E}">
        <p14:creationId xmlns:p14="http://schemas.microsoft.com/office/powerpoint/2010/main" val="4056162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BBD27F-75C5-4BD7-CB72-6B1FC0AACF11}"/>
              </a:ext>
            </a:extLst>
          </p:cNvPr>
          <p:cNvSpPr>
            <a:spLocks noGrp="1"/>
          </p:cNvSpPr>
          <p:nvPr>
            <p:ph type="title"/>
          </p:nvPr>
        </p:nvSpPr>
        <p:spPr>
          <a:xfrm>
            <a:off x="3669719" y="268460"/>
            <a:ext cx="5143500" cy="518940"/>
          </a:xfrm>
        </p:spPr>
        <p:txBody>
          <a:bodyPr>
            <a:normAutofit/>
          </a:bodyPr>
          <a:lstStyle/>
          <a:p>
            <a:pPr algn="ctr"/>
            <a:r>
              <a:rPr lang="en-US" sz="2000" b="1" dirty="0"/>
              <a:t>Parcel Tax Payroll Expense</a:t>
            </a:r>
          </a:p>
        </p:txBody>
      </p:sp>
      <p:pic>
        <p:nvPicPr>
          <p:cNvPr id="7" name="Picture 6"/>
          <p:cNvPicPr>
            <a:picLocks noChangeAspect="1"/>
          </p:cNvPicPr>
          <p:nvPr/>
        </p:nvPicPr>
        <p:blipFill>
          <a:blip r:embed="rId2"/>
          <a:stretch>
            <a:fillRect/>
          </a:stretch>
        </p:blipFill>
        <p:spPr>
          <a:xfrm>
            <a:off x="965200" y="787400"/>
            <a:ext cx="5181600" cy="5345098"/>
          </a:xfrm>
          <a:prstGeom prst="rect">
            <a:avLst/>
          </a:prstGeom>
        </p:spPr>
      </p:pic>
      <p:sp>
        <p:nvSpPr>
          <p:cNvPr id="9" name="TextBox 8"/>
          <p:cNvSpPr txBox="1"/>
          <p:nvPr/>
        </p:nvSpPr>
        <p:spPr>
          <a:xfrm>
            <a:off x="6241469" y="1336290"/>
            <a:ext cx="5080000" cy="3693319"/>
          </a:xfrm>
          <a:prstGeom prst="rect">
            <a:avLst/>
          </a:prstGeom>
          <a:noFill/>
        </p:spPr>
        <p:txBody>
          <a:bodyPr wrap="square" lIns="91440" tIns="45720" rIns="91440" bIns="45720" rtlCol="0" anchor="t">
            <a:spAutoFit/>
          </a:bodyPr>
          <a:lstStyle/>
          <a:p>
            <a:r>
              <a:rPr lang="en-US" dirty="0"/>
              <a:t>Our goal is minimalizing large volume payroll expense transfer at year-end from general fund to parcel tax. This requires:</a:t>
            </a:r>
          </a:p>
          <a:p>
            <a:pPr marL="285750" indent="-285750">
              <a:buFontTx/>
              <a:buChar char="-"/>
            </a:pPr>
            <a:r>
              <a:rPr lang="en-US" dirty="0"/>
              <a:t>Expense planning for part-time faculty sessions</a:t>
            </a:r>
          </a:p>
          <a:p>
            <a:pPr marL="285750" indent="-285750">
              <a:buFontTx/>
              <a:buChar char="-"/>
            </a:pPr>
            <a:r>
              <a:rPr lang="en-US" dirty="0"/>
              <a:t>Cooperation between department of instructions and campus Finance office</a:t>
            </a:r>
          </a:p>
          <a:p>
            <a:pPr marL="285750" indent="-285750">
              <a:buFontTx/>
              <a:buChar char="-"/>
            </a:pPr>
            <a:r>
              <a:rPr lang="en-US" dirty="0"/>
              <a:t>Comply with Parcel tax rules and regulations</a:t>
            </a:r>
          </a:p>
          <a:p>
            <a:pPr marL="285750" indent="-285750">
              <a:buFontTx/>
              <a:buChar char="-"/>
            </a:pPr>
            <a:endParaRPr lang="en-US" dirty="0"/>
          </a:p>
          <a:p>
            <a:r>
              <a:rPr lang="en-US"/>
              <a:t>This will improve the quality of data for </a:t>
            </a:r>
            <a:r>
              <a:rPr lang="en-US" dirty="0"/>
              <a:t>reporting purposes, down to:</a:t>
            </a:r>
            <a:endParaRPr lang="en-US" dirty="0">
              <a:cs typeface="Arial"/>
            </a:endParaRPr>
          </a:p>
          <a:p>
            <a:pPr marL="285750" indent="-285750">
              <a:buFontTx/>
              <a:buChar char="-"/>
            </a:pPr>
            <a:r>
              <a:rPr lang="en-US" dirty="0"/>
              <a:t>Personnel</a:t>
            </a:r>
          </a:p>
          <a:p>
            <a:pPr marL="285750" indent="-285750">
              <a:buFontTx/>
              <a:buChar char="-"/>
            </a:pPr>
            <a:r>
              <a:rPr lang="en-US" dirty="0"/>
              <a:t>Class sessions</a:t>
            </a:r>
          </a:p>
        </p:txBody>
      </p:sp>
    </p:spTree>
    <p:extLst>
      <p:ext uri="{BB962C8B-B14F-4D97-AF65-F5344CB8AC3E}">
        <p14:creationId xmlns:p14="http://schemas.microsoft.com/office/powerpoint/2010/main" val="296615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700-CC27-5341-9416-40AB41DC95D9}"/>
              </a:ext>
            </a:extLst>
          </p:cNvPr>
          <p:cNvSpPr>
            <a:spLocks noGrp="1"/>
          </p:cNvSpPr>
          <p:nvPr>
            <p:ph type="title"/>
          </p:nvPr>
        </p:nvSpPr>
        <p:spPr>
          <a:xfrm>
            <a:off x="571500" y="2217578"/>
            <a:ext cx="11049000" cy="1325563"/>
          </a:xfrm>
        </p:spPr>
        <p:txBody>
          <a:bodyPr>
            <a:normAutofit/>
          </a:bodyPr>
          <a:lstStyle/>
          <a:p>
            <a:r>
              <a:rPr lang="en-US" sz="6000"/>
              <a:t>Questions?</a:t>
            </a:r>
          </a:p>
        </p:txBody>
      </p:sp>
    </p:spTree>
    <p:extLst>
      <p:ext uri="{BB962C8B-B14F-4D97-AF65-F5344CB8AC3E}">
        <p14:creationId xmlns:p14="http://schemas.microsoft.com/office/powerpoint/2010/main" val="82176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FC202-5F87-6122-82A0-7595B0211153}"/>
              </a:ext>
            </a:extLst>
          </p:cNvPr>
          <p:cNvSpPr>
            <a:spLocks noGrp="1"/>
          </p:cNvSpPr>
          <p:nvPr>
            <p:ph type="ctrTitle"/>
          </p:nvPr>
        </p:nvSpPr>
        <p:spPr>
          <a:xfrm>
            <a:off x="533400" y="1211813"/>
            <a:ext cx="11087100" cy="4209813"/>
          </a:xfrm>
        </p:spPr>
        <p:txBody>
          <a:bodyPr>
            <a:normAutofit/>
          </a:bodyPr>
          <a:lstStyle/>
          <a:p>
            <a:r>
              <a:rPr lang="en-US" dirty="0">
                <a:latin typeface="Palatino"/>
                <a:cs typeface="Poppins"/>
              </a:rPr>
              <a:t>Query Reporting:</a:t>
            </a:r>
            <a:br>
              <a:rPr lang="en-US" dirty="0">
                <a:latin typeface="Palatino"/>
                <a:cs typeface="Poppins"/>
              </a:rPr>
            </a:br>
            <a:r>
              <a:rPr lang="en-US" dirty="0">
                <a:latin typeface="Palatino"/>
                <a:cs typeface="Poppins"/>
              </a:rPr>
              <a:t>Budget vs. Actual</a:t>
            </a:r>
            <a:br>
              <a:rPr lang="en-US" dirty="0">
                <a:latin typeface="Palatino"/>
                <a:cs typeface="Poppins"/>
              </a:rPr>
            </a:br>
            <a:br>
              <a:rPr lang="en-US" dirty="0">
                <a:latin typeface="Palatino"/>
                <a:cs typeface="Poppins"/>
              </a:rPr>
            </a:br>
            <a:r>
              <a:rPr lang="en-US" sz="2000" dirty="0">
                <a:latin typeface="Palatino"/>
                <a:cs typeface="Poppins"/>
              </a:rPr>
              <a:t>Presenter: </a:t>
            </a:r>
            <a:br>
              <a:rPr lang="en-US" sz="2000" dirty="0"/>
            </a:br>
            <a:r>
              <a:rPr lang="en-US" sz="2000" dirty="0">
                <a:latin typeface="Palatino"/>
                <a:cs typeface="Poppins"/>
              </a:rPr>
              <a:t>Adil Ahmed, Associate Vice Chancellor of Finance and Administration</a:t>
            </a:r>
          </a:p>
        </p:txBody>
      </p:sp>
    </p:spTree>
    <p:extLst>
      <p:ext uri="{BB962C8B-B14F-4D97-AF65-F5344CB8AC3E}">
        <p14:creationId xmlns:p14="http://schemas.microsoft.com/office/powerpoint/2010/main" val="1196362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78DC-122D-1214-E834-845B0C09AEE4}"/>
              </a:ext>
            </a:extLst>
          </p:cNvPr>
          <p:cNvSpPr>
            <a:spLocks noGrp="1"/>
          </p:cNvSpPr>
          <p:nvPr>
            <p:ph type="title"/>
          </p:nvPr>
        </p:nvSpPr>
        <p:spPr>
          <a:xfrm>
            <a:off x="524741" y="620392"/>
            <a:ext cx="3808268" cy="5504688"/>
          </a:xfrm>
        </p:spPr>
        <p:txBody>
          <a:bodyPr>
            <a:normAutofit/>
          </a:bodyPr>
          <a:lstStyle/>
          <a:p>
            <a:pPr algn="ctr"/>
            <a:r>
              <a:rPr lang="en-US" sz="4700" dirty="0">
                <a:latin typeface="Palatino"/>
                <a:cs typeface="Poppins"/>
              </a:rPr>
              <a:t>Welcome </a:t>
            </a:r>
            <a:br>
              <a:rPr lang="en-US" sz="4700" dirty="0"/>
            </a:br>
            <a:r>
              <a:rPr lang="en-US" sz="4700" dirty="0">
                <a:latin typeface="Palatino"/>
                <a:cs typeface="Poppins"/>
              </a:rPr>
              <a:t>&amp; </a:t>
            </a:r>
            <a:br>
              <a:rPr lang="en-US" sz="4700" dirty="0"/>
            </a:br>
            <a:r>
              <a:rPr lang="en-US" sz="4700" dirty="0">
                <a:latin typeface="Palatino"/>
                <a:cs typeface="Poppins"/>
              </a:rPr>
              <a:t>Training Overview</a:t>
            </a:r>
          </a:p>
        </p:txBody>
      </p:sp>
      <p:graphicFrame>
        <p:nvGraphicFramePr>
          <p:cNvPr id="6" name="Content Placeholder 2">
            <a:extLst>
              <a:ext uri="{FF2B5EF4-FFF2-40B4-BE49-F238E27FC236}">
                <a16:creationId xmlns:a16="http://schemas.microsoft.com/office/drawing/2014/main" id="{E82EF959-1F12-838D-CCCD-D444CD60EFC1}"/>
              </a:ext>
            </a:extLst>
          </p:cNvPr>
          <p:cNvGraphicFramePr>
            <a:graphicFrameLocks noGrp="1"/>
          </p:cNvGraphicFramePr>
          <p:nvPr>
            <p:ph idx="1"/>
            <p:extLst>
              <p:ext uri="{D42A27DB-BD31-4B8C-83A1-F6EECF244321}">
                <p14:modId xmlns:p14="http://schemas.microsoft.com/office/powerpoint/2010/main" val="3962358982"/>
              </p:ext>
            </p:extLst>
          </p:nvPr>
        </p:nvGraphicFramePr>
        <p:xfrm>
          <a:off x="5310943" y="390278"/>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Clipboard Partially Checked outline">
            <a:extLst>
              <a:ext uri="{FF2B5EF4-FFF2-40B4-BE49-F238E27FC236}">
                <a16:creationId xmlns:a16="http://schemas.microsoft.com/office/drawing/2014/main" id="{BC34072D-1C78-6325-B990-30DA7F5396C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398170" y="3794550"/>
            <a:ext cx="914400" cy="914400"/>
          </a:xfrm>
          <a:prstGeom prst="rect">
            <a:avLst/>
          </a:prstGeom>
        </p:spPr>
      </p:pic>
    </p:spTree>
    <p:extLst>
      <p:ext uri="{BB962C8B-B14F-4D97-AF65-F5344CB8AC3E}">
        <p14:creationId xmlns:p14="http://schemas.microsoft.com/office/powerpoint/2010/main" val="3670142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1573922"/>
          </a:xfrm>
        </p:spPr>
        <p:txBody>
          <a:bodyPr>
            <a:normAutofit fontScale="90000"/>
          </a:bodyPr>
          <a:lstStyle/>
          <a:p>
            <a:pPr algn="ctr"/>
            <a:r>
              <a:rPr lang="en-US" sz="3600" dirty="0">
                <a:latin typeface="Palatino"/>
              </a:rPr>
              <a:t>Query Reporting: Budget vs. Actual</a:t>
            </a:r>
            <a:br>
              <a:rPr lang="en-US" sz="3600" dirty="0">
                <a:latin typeface="Palatino"/>
              </a:rPr>
            </a:br>
            <a:r>
              <a:rPr lang="en-US" sz="3600" dirty="0">
                <a:latin typeface="Palatino"/>
              </a:rPr>
              <a:t>Budget Overview From A Query</a:t>
            </a:r>
            <a:br>
              <a:rPr lang="en-US" sz="4400" dirty="0">
                <a:latin typeface="Palatino"/>
              </a:rPr>
            </a:br>
            <a:endParaRPr lang="en-US" sz="4400" dirty="0">
              <a:latin typeface="Palatino"/>
            </a:endParaRPr>
          </a:p>
        </p:txBody>
      </p:sp>
      <p:pic>
        <p:nvPicPr>
          <p:cNvPr id="2" name="Picture 2" descr="Table&#10;&#10;Description automatically generated">
            <a:extLst>
              <a:ext uri="{FF2B5EF4-FFF2-40B4-BE49-F238E27FC236}">
                <a16:creationId xmlns:a16="http://schemas.microsoft.com/office/drawing/2014/main" id="{22885019-2B71-C65F-CC4E-F25D7871843D}"/>
              </a:ext>
            </a:extLst>
          </p:cNvPr>
          <p:cNvPicPr>
            <a:picLocks noChangeAspect="1"/>
          </p:cNvPicPr>
          <p:nvPr/>
        </p:nvPicPr>
        <p:blipFill>
          <a:blip r:embed="rId2"/>
          <a:stretch>
            <a:fillRect/>
          </a:stretch>
        </p:blipFill>
        <p:spPr>
          <a:xfrm>
            <a:off x="281796" y="1521220"/>
            <a:ext cx="11542142" cy="4390652"/>
          </a:xfrm>
          <a:prstGeom prst="rect">
            <a:avLst/>
          </a:prstGeom>
        </p:spPr>
      </p:pic>
    </p:spTree>
    <p:extLst>
      <p:ext uri="{BB962C8B-B14F-4D97-AF65-F5344CB8AC3E}">
        <p14:creationId xmlns:p14="http://schemas.microsoft.com/office/powerpoint/2010/main" val="3642028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1171356"/>
          </a:xfrm>
        </p:spPr>
        <p:txBody>
          <a:bodyPr>
            <a:noAutofit/>
          </a:bodyPr>
          <a:lstStyle/>
          <a:p>
            <a:pPr algn="ctr"/>
            <a:r>
              <a:rPr lang="en-US" sz="2800" dirty="0">
                <a:latin typeface="Palatino"/>
              </a:rPr>
              <a:t>Query Reporting: Budget vs. Actual</a:t>
            </a:r>
            <a:br>
              <a:rPr lang="en-US" sz="2800" dirty="0">
                <a:latin typeface="Palatino"/>
              </a:rPr>
            </a:br>
            <a:r>
              <a:rPr lang="en-US" sz="2800" dirty="0">
                <a:latin typeface="Palatino"/>
              </a:rPr>
              <a:t>Budget Overview From A Query</a:t>
            </a:r>
            <a:br>
              <a:rPr lang="en-US" sz="2800" dirty="0">
                <a:latin typeface="Palatino"/>
              </a:rPr>
            </a:br>
            <a:r>
              <a:rPr lang="en-US" sz="2800" b="1" dirty="0">
                <a:latin typeface="Palatino"/>
              </a:rPr>
              <a:t>Demo</a:t>
            </a:r>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pic>
        <p:nvPicPr>
          <p:cNvPr id="2" name="Picture 2" descr="Graphical user interface, application&#10;&#10;Description automatically generated">
            <a:extLst>
              <a:ext uri="{FF2B5EF4-FFF2-40B4-BE49-F238E27FC236}">
                <a16:creationId xmlns:a16="http://schemas.microsoft.com/office/drawing/2014/main" id="{D26EA0AE-CF8B-A953-4631-1262A359480F}"/>
              </a:ext>
            </a:extLst>
          </p:cNvPr>
          <p:cNvPicPr>
            <a:picLocks noChangeAspect="1"/>
          </p:cNvPicPr>
          <p:nvPr/>
        </p:nvPicPr>
        <p:blipFill>
          <a:blip r:embed="rId2"/>
          <a:stretch>
            <a:fillRect/>
          </a:stretch>
        </p:blipFill>
        <p:spPr>
          <a:xfrm>
            <a:off x="281798" y="1709437"/>
            <a:ext cx="11585273" cy="4373654"/>
          </a:xfrm>
          <a:prstGeom prst="rect">
            <a:avLst/>
          </a:prstGeom>
        </p:spPr>
      </p:pic>
    </p:spTree>
    <p:extLst>
      <p:ext uri="{BB962C8B-B14F-4D97-AF65-F5344CB8AC3E}">
        <p14:creationId xmlns:p14="http://schemas.microsoft.com/office/powerpoint/2010/main" val="40816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700-CC27-5341-9416-40AB41DC95D9}"/>
              </a:ext>
            </a:extLst>
          </p:cNvPr>
          <p:cNvSpPr>
            <a:spLocks noGrp="1"/>
          </p:cNvSpPr>
          <p:nvPr>
            <p:ph type="title"/>
          </p:nvPr>
        </p:nvSpPr>
        <p:spPr>
          <a:xfrm>
            <a:off x="571500" y="2217578"/>
            <a:ext cx="11049000" cy="1325563"/>
          </a:xfrm>
        </p:spPr>
        <p:txBody>
          <a:bodyPr>
            <a:normAutofit/>
          </a:bodyPr>
          <a:lstStyle/>
          <a:p>
            <a:r>
              <a:rPr lang="en-US" sz="6000"/>
              <a:t>Questions?</a:t>
            </a:r>
          </a:p>
        </p:txBody>
      </p:sp>
    </p:spTree>
    <p:extLst>
      <p:ext uri="{BB962C8B-B14F-4D97-AF65-F5344CB8AC3E}">
        <p14:creationId xmlns:p14="http://schemas.microsoft.com/office/powerpoint/2010/main" val="1784630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FC202-5F87-6122-82A0-7595B0211153}"/>
              </a:ext>
            </a:extLst>
          </p:cNvPr>
          <p:cNvSpPr>
            <a:spLocks noGrp="1"/>
          </p:cNvSpPr>
          <p:nvPr>
            <p:ph type="ctrTitle"/>
          </p:nvPr>
        </p:nvSpPr>
        <p:spPr>
          <a:xfrm>
            <a:off x="533400" y="1211813"/>
            <a:ext cx="11087100" cy="4209813"/>
          </a:xfrm>
        </p:spPr>
        <p:txBody>
          <a:bodyPr>
            <a:normAutofit/>
          </a:bodyPr>
          <a:lstStyle/>
          <a:p>
            <a:r>
              <a:rPr lang="en-US" dirty="0">
                <a:latin typeface="Palatino"/>
                <a:cs typeface="Poppins"/>
              </a:rPr>
              <a:t>Fiscal Close: Purchasing/Warehouse</a:t>
            </a:r>
            <a:br>
              <a:rPr lang="en-US" dirty="0">
                <a:latin typeface="Palatino"/>
                <a:cs typeface="Poppins"/>
              </a:rPr>
            </a:br>
            <a:br>
              <a:rPr lang="en-US" dirty="0">
                <a:latin typeface="Palatino"/>
                <a:cs typeface="Poppins"/>
              </a:rPr>
            </a:br>
            <a:r>
              <a:rPr lang="en-US" sz="2000" dirty="0">
                <a:latin typeface="Palatino"/>
                <a:cs typeface="Poppins"/>
              </a:rPr>
              <a:t>Presenter: </a:t>
            </a:r>
            <a:br>
              <a:rPr lang="en-US" sz="2000" dirty="0"/>
            </a:br>
            <a:r>
              <a:rPr lang="en-US" sz="2000" dirty="0">
                <a:latin typeface="Palatino"/>
                <a:cs typeface="Poppins"/>
              </a:rPr>
              <a:t>Marla Williams-Powell, Acting Purchasing Director</a:t>
            </a:r>
          </a:p>
        </p:txBody>
      </p:sp>
    </p:spTree>
    <p:extLst>
      <p:ext uri="{BB962C8B-B14F-4D97-AF65-F5344CB8AC3E}">
        <p14:creationId xmlns:p14="http://schemas.microsoft.com/office/powerpoint/2010/main" val="3403964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1573922"/>
          </a:xfrm>
        </p:spPr>
        <p:txBody>
          <a:bodyPr>
            <a:normAutofit/>
          </a:bodyPr>
          <a:lstStyle/>
          <a:p>
            <a:pPr algn="ctr"/>
            <a:r>
              <a:rPr lang="en-US" sz="3600" dirty="0">
                <a:latin typeface="Palatino"/>
              </a:rPr>
              <a:t>Year-End Close Activities - Purchasing</a:t>
            </a:r>
            <a:br>
              <a:rPr lang="en-US" sz="4400" dirty="0">
                <a:latin typeface="Palatino"/>
              </a:rPr>
            </a:br>
            <a:endParaRPr lang="en-US" sz="4400" dirty="0">
              <a:latin typeface="Palatino"/>
            </a:endParaRPr>
          </a:p>
        </p:txBody>
      </p:sp>
      <p:sp>
        <p:nvSpPr>
          <p:cNvPr id="6" name="TextBox 5">
            <a:extLst>
              <a:ext uri="{FF2B5EF4-FFF2-40B4-BE49-F238E27FC236}">
                <a16:creationId xmlns:a16="http://schemas.microsoft.com/office/drawing/2014/main" id="{C34B9169-1FFC-7C16-6CFB-0C33D7BAC300}"/>
              </a:ext>
            </a:extLst>
          </p:cNvPr>
          <p:cNvSpPr txBox="1"/>
          <p:nvPr/>
        </p:nvSpPr>
        <p:spPr>
          <a:xfrm>
            <a:off x="1319604" y="981598"/>
            <a:ext cx="10872396" cy="5331011"/>
          </a:xfrm>
          <a:prstGeom prst="rect">
            <a:avLst/>
          </a:prstGeom>
          <a:noFill/>
        </p:spPr>
        <p:txBody>
          <a:bodyPr wrap="square" rtlCol="0">
            <a:spAutoFit/>
          </a:bodyPr>
          <a:lstStyle/>
          <a:p>
            <a:pPr marL="0" marR="0">
              <a:lnSpc>
                <a:spcPct val="107000"/>
              </a:lnSpc>
              <a:spcBef>
                <a:spcPts val="0"/>
              </a:spcBef>
              <a:spcAft>
                <a:spcPts val="8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Following year end close deadlines communicated via district wide memo: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final closing of the books: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Times New Roman" panose="02020603050405020304" pitchFamily="18" charset="0"/>
              </a:rPr>
              <a:t>Remaining POs are budget checked by assigned Buyers</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Times New Roman" panose="02020603050405020304" pitchFamily="18" charset="0"/>
              </a:rPr>
              <a:t>A mass closing is performed of remaining open POs for the prior fiscal year </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Times New Roman" panose="02020603050405020304" pitchFamily="18" charset="0"/>
              </a:rPr>
              <a:t>Unused funds are disencumbered and captured </a:t>
            </a:r>
            <a:r>
              <a:rPr lang="en-US" sz="2400" dirty="0">
                <a:solidFill>
                  <a:srgbClr val="000000"/>
                </a:solidFill>
                <a:latin typeface="Times New Roman" panose="02020603050405020304" pitchFamily="18" charset="0"/>
                <a:ea typeface="Times New Roman" panose="02020603050405020304" pitchFamily="18" charset="0"/>
              </a:rPr>
              <a:t>in the district’s fund balance as reported </a:t>
            </a:r>
            <a:r>
              <a:rPr lang="en-US" sz="2400" dirty="0">
                <a:solidFill>
                  <a:srgbClr val="000000"/>
                </a:solidFill>
                <a:effectLst/>
                <a:latin typeface="Times New Roman" panose="02020603050405020304" pitchFamily="18" charset="0"/>
                <a:ea typeface="Times New Roman" panose="02020603050405020304" pitchFamily="18" charset="0"/>
              </a:rPr>
              <a:t>in yearend financial reports</a:t>
            </a:r>
            <a:endParaRPr lang="en-US" sz="2400" dirty="0">
              <a:effectLst/>
              <a:latin typeface="Calibri" panose="020F0502020204030204" pitchFamily="34" charset="0"/>
              <a:ea typeface="Calibri" panose="020F0502020204030204" pitchFamily="34" charset="0"/>
            </a:endParaRPr>
          </a:p>
          <a:p>
            <a:endParaRPr lang="en-US" dirty="0"/>
          </a:p>
        </p:txBody>
      </p:sp>
      <p:pic>
        <p:nvPicPr>
          <p:cNvPr id="9" name="Picture 8">
            <a:extLst>
              <a:ext uri="{FF2B5EF4-FFF2-40B4-BE49-F238E27FC236}">
                <a16:creationId xmlns:a16="http://schemas.microsoft.com/office/drawing/2014/main" id="{E1C32AEE-C3CC-C767-CEA5-E4BB7A1FB2A8}"/>
              </a:ext>
            </a:extLst>
          </p:cNvPr>
          <p:cNvPicPr>
            <a:picLocks noChangeAspect="1"/>
          </p:cNvPicPr>
          <p:nvPr/>
        </p:nvPicPr>
        <p:blipFill>
          <a:blip r:embed="rId2"/>
          <a:stretch>
            <a:fillRect/>
          </a:stretch>
        </p:blipFill>
        <p:spPr>
          <a:xfrm>
            <a:off x="1349852" y="1844696"/>
            <a:ext cx="9829424" cy="684734"/>
          </a:xfrm>
          <a:prstGeom prst="rect">
            <a:avLst/>
          </a:prstGeom>
        </p:spPr>
      </p:pic>
      <p:pic>
        <p:nvPicPr>
          <p:cNvPr id="11" name="Picture 10">
            <a:extLst>
              <a:ext uri="{FF2B5EF4-FFF2-40B4-BE49-F238E27FC236}">
                <a16:creationId xmlns:a16="http://schemas.microsoft.com/office/drawing/2014/main" id="{9ED35E34-B93F-D9E3-29D8-E454B949B364}"/>
              </a:ext>
            </a:extLst>
          </p:cNvPr>
          <p:cNvPicPr>
            <a:picLocks noChangeAspect="1"/>
          </p:cNvPicPr>
          <p:nvPr/>
        </p:nvPicPr>
        <p:blipFill>
          <a:blip r:embed="rId3"/>
          <a:stretch>
            <a:fillRect/>
          </a:stretch>
        </p:blipFill>
        <p:spPr>
          <a:xfrm>
            <a:off x="1349852" y="2513850"/>
            <a:ext cx="9829425" cy="576536"/>
          </a:xfrm>
          <a:prstGeom prst="rect">
            <a:avLst/>
          </a:prstGeom>
        </p:spPr>
      </p:pic>
      <p:pic>
        <p:nvPicPr>
          <p:cNvPr id="13" name="Picture 12">
            <a:extLst>
              <a:ext uri="{FF2B5EF4-FFF2-40B4-BE49-F238E27FC236}">
                <a16:creationId xmlns:a16="http://schemas.microsoft.com/office/drawing/2014/main" id="{85FD4432-18BE-C88C-3824-0AE3FA8C4250}"/>
              </a:ext>
            </a:extLst>
          </p:cNvPr>
          <p:cNvPicPr>
            <a:picLocks noChangeAspect="1"/>
          </p:cNvPicPr>
          <p:nvPr/>
        </p:nvPicPr>
        <p:blipFill>
          <a:blip r:embed="rId4"/>
          <a:stretch>
            <a:fillRect/>
          </a:stretch>
        </p:blipFill>
        <p:spPr>
          <a:xfrm>
            <a:off x="1349851" y="3225478"/>
            <a:ext cx="9696691" cy="387878"/>
          </a:xfrm>
          <a:prstGeom prst="rect">
            <a:avLst/>
          </a:prstGeom>
        </p:spPr>
      </p:pic>
    </p:spTree>
    <p:extLst>
      <p:ext uri="{BB962C8B-B14F-4D97-AF65-F5344CB8AC3E}">
        <p14:creationId xmlns:p14="http://schemas.microsoft.com/office/powerpoint/2010/main" val="1709995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6CA5-B1C4-C0B0-84C4-2E1B76B17ED9}"/>
              </a:ext>
            </a:extLst>
          </p:cNvPr>
          <p:cNvSpPr>
            <a:spLocks noGrp="1"/>
          </p:cNvSpPr>
          <p:nvPr>
            <p:ph type="title"/>
          </p:nvPr>
        </p:nvSpPr>
        <p:spPr>
          <a:xfrm>
            <a:off x="862442" y="368710"/>
            <a:ext cx="10758058" cy="1002889"/>
          </a:xfrm>
        </p:spPr>
        <p:txBody>
          <a:bodyPr>
            <a:normAutofit fontScale="90000"/>
          </a:bodyPr>
          <a:lstStyle/>
          <a:p>
            <a:pPr algn="ctr"/>
            <a:r>
              <a:rPr lang="en-US" sz="4900" dirty="0">
                <a:latin typeface="Palatino"/>
              </a:rPr>
              <a:t>Year-End Close – Warehouse</a:t>
            </a:r>
            <a:br>
              <a:rPr lang="en-US" sz="4000" dirty="0">
                <a:latin typeface="Palatino"/>
              </a:rPr>
            </a:br>
            <a:endParaRPr lang="en-US" dirty="0"/>
          </a:p>
        </p:txBody>
      </p:sp>
      <p:sp>
        <p:nvSpPr>
          <p:cNvPr id="3" name="Content Placeholder 2">
            <a:extLst>
              <a:ext uri="{FF2B5EF4-FFF2-40B4-BE49-F238E27FC236}">
                <a16:creationId xmlns:a16="http://schemas.microsoft.com/office/drawing/2014/main" id="{05050512-3051-2B77-4917-A56E54FFB997}"/>
              </a:ext>
            </a:extLst>
          </p:cNvPr>
          <p:cNvSpPr>
            <a:spLocks noGrp="1"/>
          </p:cNvSpPr>
          <p:nvPr>
            <p:ph idx="1"/>
          </p:nvPr>
        </p:nvSpPr>
        <p:spPr>
          <a:xfrm>
            <a:off x="571500" y="929149"/>
            <a:ext cx="11048999" cy="5164714"/>
          </a:xfrm>
        </p:spPr>
        <p:txBody>
          <a:bodyPr>
            <a:normAutofit fontScale="25000" lnSpcReduction="20000"/>
          </a:bodyPr>
          <a:lstStyle/>
          <a:p>
            <a:pPr marR="0" lvl="0">
              <a:spcBef>
                <a:spcPts val="0"/>
              </a:spcBef>
              <a:spcAft>
                <a:spcPts val="0"/>
              </a:spcAft>
            </a:pPr>
            <a:r>
              <a:rPr lang="en-US" sz="10400" dirty="0">
                <a:solidFill>
                  <a:srgbClr val="000000"/>
                </a:solidFill>
                <a:effectLst/>
                <a:latin typeface="+mj-lt"/>
                <a:ea typeface="Times New Roman" panose="02020603050405020304" pitchFamily="18" charset="0"/>
              </a:rPr>
              <a:t>Orders must be delivered and signed for by warehouse staff by end of day on June 30</a:t>
            </a:r>
            <a:r>
              <a:rPr lang="en-US" sz="10400" baseline="30000" dirty="0">
                <a:solidFill>
                  <a:srgbClr val="000000"/>
                </a:solidFill>
                <a:effectLst/>
                <a:latin typeface="+mj-lt"/>
                <a:ea typeface="Times New Roman" panose="02020603050405020304" pitchFamily="18" charset="0"/>
              </a:rPr>
              <a:t>th</a:t>
            </a:r>
            <a:r>
              <a:rPr lang="en-US" sz="10400" dirty="0">
                <a:solidFill>
                  <a:srgbClr val="000000"/>
                </a:solidFill>
                <a:effectLst/>
                <a:latin typeface="+mj-lt"/>
                <a:ea typeface="Times New Roman" panose="02020603050405020304" pitchFamily="18" charset="0"/>
              </a:rPr>
              <a:t> (</a:t>
            </a:r>
            <a:r>
              <a:rPr lang="en-US" sz="10400" b="1" dirty="0">
                <a:solidFill>
                  <a:srgbClr val="000000"/>
                </a:solidFill>
                <a:effectLst/>
                <a:latin typeface="+mj-lt"/>
                <a:ea typeface="Times New Roman" panose="02020603050405020304" pitchFamily="18" charset="0"/>
              </a:rPr>
              <a:t>General Fund</a:t>
            </a:r>
            <a:r>
              <a:rPr lang="en-US" sz="10400" dirty="0">
                <a:solidFill>
                  <a:srgbClr val="000000"/>
                </a:solidFill>
                <a:effectLst/>
                <a:latin typeface="+mj-lt"/>
                <a:ea typeface="Times New Roman" panose="02020603050405020304" pitchFamily="18" charset="0"/>
              </a:rPr>
              <a:t>)</a:t>
            </a:r>
          </a:p>
          <a:p>
            <a:pPr>
              <a:spcBef>
                <a:spcPts val="0"/>
              </a:spcBef>
            </a:pPr>
            <a:r>
              <a:rPr lang="en-US" sz="10400" dirty="0">
                <a:solidFill>
                  <a:srgbClr val="000000"/>
                </a:solidFill>
                <a:effectLst/>
                <a:latin typeface="+mj-lt"/>
                <a:ea typeface="Times New Roman" panose="02020603050405020304" pitchFamily="18" charset="0"/>
              </a:rPr>
              <a:t>Orders must be delivered and signed for by warehouse staff by end of day on September 30</a:t>
            </a:r>
            <a:r>
              <a:rPr lang="en-US" sz="10400" baseline="30000" dirty="0">
                <a:solidFill>
                  <a:srgbClr val="000000"/>
                </a:solidFill>
                <a:effectLst/>
                <a:latin typeface="+mj-lt"/>
                <a:ea typeface="Times New Roman" panose="02020603050405020304" pitchFamily="18" charset="0"/>
              </a:rPr>
              <a:t>th</a:t>
            </a:r>
            <a:r>
              <a:rPr lang="en-US" sz="10400" dirty="0">
                <a:solidFill>
                  <a:srgbClr val="000000"/>
                </a:solidFill>
                <a:effectLst/>
                <a:latin typeface="+mj-lt"/>
                <a:ea typeface="Times New Roman" panose="02020603050405020304" pitchFamily="18" charset="0"/>
              </a:rPr>
              <a:t> (</a:t>
            </a:r>
            <a:r>
              <a:rPr lang="en-US" sz="10400" b="1" dirty="0">
                <a:solidFill>
                  <a:srgbClr val="000000"/>
                </a:solidFill>
                <a:effectLst/>
                <a:latin typeface="+mj-lt"/>
                <a:ea typeface="Times New Roman" panose="02020603050405020304" pitchFamily="18" charset="0"/>
              </a:rPr>
              <a:t>Categorical Fund</a:t>
            </a:r>
            <a:r>
              <a:rPr lang="en-US" sz="10400" dirty="0">
                <a:solidFill>
                  <a:srgbClr val="000000"/>
                </a:solidFill>
                <a:effectLst/>
                <a:latin typeface="+mj-lt"/>
                <a:ea typeface="Times New Roman" panose="02020603050405020304" pitchFamily="18" charset="0"/>
              </a:rPr>
              <a:t>)</a:t>
            </a:r>
            <a:endParaRPr lang="en-US" sz="10400" dirty="0">
              <a:effectLst/>
              <a:latin typeface="+mj-lt"/>
              <a:ea typeface="Calibri" panose="020F0502020204030204" pitchFamily="34" charset="0"/>
            </a:endParaRPr>
          </a:p>
          <a:p>
            <a:pPr marR="0" lvl="0">
              <a:spcBef>
                <a:spcPts val="0"/>
              </a:spcBef>
              <a:spcAft>
                <a:spcPts val="0"/>
              </a:spcAft>
            </a:pPr>
            <a:r>
              <a:rPr lang="en-US" sz="10400" dirty="0">
                <a:solidFill>
                  <a:srgbClr val="000000"/>
                </a:solidFill>
                <a:effectLst/>
                <a:latin typeface="+mj-lt"/>
                <a:ea typeface="Times New Roman" panose="02020603050405020304" pitchFamily="18" charset="0"/>
              </a:rPr>
              <a:t>Orders placed via regular purchase order </a:t>
            </a:r>
            <a:r>
              <a:rPr lang="en-US" sz="10400" u="sng" dirty="0">
                <a:solidFill>
                  <a:srgbClr val="000000"/>
                </a:solidFill>
                <a:effectLst/>
                <a:latin typeface="+mj-lt"/>
                <a:ea typeface="Times New Roman" panose="02020603050405020304" pitchFamily="18" charset="0"/>
              </a:rPr>
              <a:t>and</a:t>
            </a:r>
            <a:r>
              <a:rPr lang="en-US" sz="10400" dirty="0">
                <a:solidFill>
                  <a:srgbClr val="000000"/>
                </a:solidFill>
                <a:effectLst/>
                <a:latin typeface="+mj-lt"/>
                <a:ea typeface="Times New Roman" panose="02020603050405020304" pitchFamily="18" charset="0"/>
              </a:rPr>
              <a:t> delivered directly to the site:</a:t>
            </a:r>
            <a:endParaRPr lang="en-US" sz="10400" dirty="0">
              <a:effectLst/>
              <a:latin typeface="+mj-lt"/>
              <a:ea typeface="Calibri" panose="020F0502020204030204" pitchFamily="34" charset="0"/>
            </a:endParaRPr>
          </a:p>
          <a:p>
            <a:pPr lvl="1">
              <a:spcBef>
                <a:spcPts val="0"/>
              </a:spcBef>
              <a:buFont typeface="Courier New" panose="02070309020205020404" pitchFamily="49" charset="0"/>
              <a:buChar char="o"/>
            </a:pPr>
            <a:r>
              <a:rPr lang="en-US" sz="10400" dirty="0">
                <a:solidFill>
                  <a:srgbClr val="000000"/>
                </a:solidFill>
                <a:effectLst/>
                <a:latin typeface="+mj-lt"/>
                <a:ea typeface="Times New Roman" panose="02020603050405020304" pitchFamily="18" charset="0"/>
              </a:rPr>
              <a:t>Email from the requisitioner to the warehouse confirming receipt of any orders directly on site or picked directly from the vendor. </a:t>
            </a:r>
            <a:endParaRPr lang="en-US" sz="10400" dirty="0">
              <a:effectLst/>
              <a:latin typeface="+mj-lt"/>
              <a:ea typeface="Calibri" panose="020F0502020204030204" pitchFamily="34" charset="0"/>
            </a:endParaRPr>
          </a:p>
          <a:p>
            <a:pPr lvl="1">
              <a:spcBef>
                <a:spcPts val="0"/>
              </a:spcBef>
              <a:buFont typeface="Courier New" panose="02070309020205020404" pitchFamily="49" charset="0"/>
              <a:buChar char="o"/>
            </a:pPr>
            <a:r>
              <a:rPr lang="en-US" sz="10400" dirty="0">
                <a:solidFill>
                  <a:srgbClr val="000000"/>
                </a:solidFill>
                <a:effectLst/>
                <a:latin typeface="+mj-lt"/>
                <a:ea typeface="Times New Roman" panose="02020603050405020304" pitchFamily="18" charset="0"/>
              </a:rPr>
              <a:t>Communication </a:t>
            </a:r>
            <a:r>
              <a:rPr lang="en-US" sz="10400" b="1" u="sng" dirty="0">
                <a:solidFill>
                  <a:srgbClr val="000000"/>
                </a:solidFill>
                <a:effectLst/>
                <a:latin typeface="+mj-lt"/>
                <a:ea typeface="Times New Roman" panose="02020603050405020304" pitchFamily="18" charset="0"/>
              </a:rPr>
              <a:t>must</a:t>
            </a:r>
            <a:r>
              <a:rPr lang="en-US" sz="10400" dirty="0">
                <a:solidFill>
                  <a:srgbClr val="000000"/>
                </a:solidFill>
                <a:effectLst/>
                <a:latin typeface="+mj-lt"/>
                <a:ea typeface="Times New Roman" panose="02020603050405020304" pitchFamily="18" charset="0"/>
              </a:rPr>
              <a:t> include proof of delivery (signed and dated copy of the packing list, fright bill, tracking number(s) with email).</a:t>
            </a:r>
            <a:endParaRPr lang="en-US" sz="10400" dirty="0">
              <a:effectLst/>
              <a:latin typeface="+mj-lt"/>
              <a:ea typeface="Calibri" panose="020F0502020204030204" pitchFamily="34" charset="0"/>
            </a:endParaRPr>
          </a:p>
          <a:p>
            <a:endParaRPr lang="en-US" dirty="0"/>
          </a:p>
        </p:txBody>
      </p:sp>
    </p:spTree>
    <p:extLst>
      <p:ext uri="{BB962C8B-B14F-4D97-AF65-F5344CB8AC3E}">
        <p14:creationId xmlns:p14="http://schemas.microsoft.com/office/powerpoint/2010/main" val="769662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6CA5-B1C4-C0B0-84C4-2E1B76B17ED9}"/>
              </a:ext>
            </a:extLst>
          </p:cNvPr>
          <p:cNvSpPr>
            <a:spLocks noGrp="1"/>
          </p:cNvSpPr>
          <p:nvPr>
            <p:ph type="title"/>
          </p:nvPr>
        </p:nvSpPr>
        <p:spPr>
          <a:xfrm>
            <a:off x="862442" y="147484"/>
            <a:ext cx="10758058" cy="1268361"/>
          </a:xfrm>
        </p:spPr>
        <p:txBody>
          <a:bodyPr>
            <a:normAutofit fontScale="90000"/>
          </a:bodyPr>
          <a:lstStyle/>
          <a:p>
            <a:pPr algn="ctr"/>
            <a:r>
              <a:rPr lang="en-US" sz="4900" dirty="0">
                <a:latin typeface="Palatino"/>
              </a:rPr>
              <a:t>Year-End Close – Warehouse </a:t>
            </a:r>
            <a:br>
              <a:rPr lang="en-US" sz="4900" dirty="0">
                <a:latin typeface="Palatino"/>
              </a:rPr>
            </a:br>
            <a:endParaRPr lang="en-US" dirty="0"/>
          </a:p>
        </p:txBody>
      </p:sp>
      <p:sp>
        <p:nvSpPr>
          <p:cNvPr id="3" name="Content Placeholder 2">
            <a:extLst>
              <a:ext uri="{FF2B5EF4-FFF2-40B4-BE49-F238E27FC236}">
                <a16:creationId xmlns:a16="http://schemas.microsoft.com/office/drawing/2014/main" id="{05050512-3051-2B77-4917-A56E54FFB997}"/>
              </a:ext>
            </a:extLst>
          </p:cNvPr>
          <p:cNvSpPr>
            <a:spLocks noGrp="1"/>
          </p:cNvSpPr>
          <p:nvPr>
            <p:ph idx="1"/>
          </p:nvPr>
        </p:nvSpPr>
        <p:spPr>
          <a:xfrm>
            <a:off x="571500" y="1091381"/>
            <a:ext cx="11048999" cy="5002482"/>
          </a:xfrm>
        </p:spPr>
        <p:txBody>
          <a:bodyPr>
            <a:normAutofit fontScale="25000" lnSpcReduction="20000"/>
          </a:bodyPr>
          <a:lstStyle/>
          <a:p>
            <a:pPr marR="0" lvl="0">
              <a:spcBef>
                <a:spcPts val="0"/>
              </a:spcBef>
              <a:spcAft>
                <a:spcPts val="0"/>
              </a:spcAft>
            </a:pPr>
            <a:r>
              <a:rPr lang="en-US" sz="10400" dirty="0">
                <a:solidFill>
                  <a:srgbClr val="000000"/>
                </a:solidFill>
                <a:effectLst/>
                <a:latin typeface="+mj-lt"/>
                <a:ea typeface="Times New Roman" panose="02020603050405020304" pitchFamily="18" charset="0"/>
              </a:rPr>
              <a:t>No back dating of orders for items delivered June 30th.</a:t>
            </a:r>
            <a:endParaRPr lang="en-US" sz="10400" dirty="0">
              <a:effectLst/>
              <a:latin typeface="+mj-lt"/>
              <a:ea typeface="Calibri" panose="020F0502020204030204" pitchFamily="34" charset="0"/>
            </a:endParaRPr>
          </a:p>
          <a:p>
            <a:pPr marL="0" indent="0">
              <a:spcBef>
                <a:spcPts val="0"/>
              </a:spcBef>
              <a:buNone/>
            </a:pPr>
            <a:endParaRPr lang="en-US" sz="10400" dirty="0">
              <a:solidFill>
                <a:srgbClr val="000000"/>
              </a:solidFill>
              <a:latin typeface="+mj-lt"/>
              <a:ea typeface="Times New Roman" panose="02020603050405020304" pitchFamily="18" charset="0"/>
            </a:endParaRPr>
          </a:p>
          <a:p>
            <a:pPr>
              <a:spcBef>
                <a:spcPts val="0"/>
              </a:spcBef>
            </a:pPr>
            <a:r>
              <a:rPr lang="en-US" sz="10400" dirty="0">
                <a:solidFill>
                  <a:srgbClr val="000000"/>
                </a:solidFill>
                <a:effectLst/>
                <a:latin typeface="+mj-lt"/>
                <a:ea typeface="Times New Roman" panose="02020603050405020304" pitchFamily="18" charset="0"/>
              </a:rPr>
              <a:t>Open accounts/invoices </a:t>
            </a:r>
            <a:r>
              <a:rPr lang="en-US" sz="10400" b="1" u="sng" dirty="0">
                <a:solidFill>
                  <a:srgbClr val="000000"/>
                </a:solidFill>
                <a:effectLst/>
                <a:latin typeface="+mj-lt"/>
                <a:ea typeface="Times New Roman" panose="02020603050405020304" pitchFamily="18" charset="0"/>
              </a:rPr>
              <a:t>do not</a:t>
            </a:r>
            <a:r>
              <a:rPr lang="en-US" sz="10400" dirty="0">
                <a:solidFill>
                  <a:srgbClr val="000000"/>
                </a:solidFill>
                <a:effectLst/>
                <a:latin typeface="+mj-lt"/>
                <a:ea typeface="Times New Roman" panose="02020603050405020304" pitchFamily="18" charset="0"/>
              </a:rPr>
              <a:t> require the warehouse staff to update an order for Accounts Payable (A/P) to pay the vendor:</a:t>
            </a:r>
            <a:endParaRPr lang="en-US" sz="10400" dirty="0">
              <a:effectLst/>
              <a:latin typeface="+mj-lt"/>
              <a:ea typeface="Calibri" panose="020F0502020204030204" pitchFamily="34" charset="0"/>
            </a:endParaRPr>
          </a:p>
          <a:p>
            <a:pPr lvl="1">
              <a:spcBef>
                <a:spcPts val="0"/>
              </a:spcBef>
              <a:buFont typeface="Courier New" panose="02070309020205020404" pitchFamily="49" charset="0"/>
              <a:buChar char="o"/>
            </a:pPr>
            <a:r>
              <a:rPr lang="en-US" sz="10400" dirty="0">
                <a:solidFill>
                  <a:srgbClr val="000000"/>
                </a:solidFill>
                <a:effectLst/>
                <a:latin typeface="+mj-lt"/>
                <a:ea typeface="Times New Roman" panose="02020603050405020304" pitchFamily="18" charset="0"/>
              </a:rPr>
              <a:t>Send all necessary documentation to </a:t>
            </a:r>
            <a:r>
              <a:rPr lang="en-US" sz="10400" b="1" dirty="0">
                <a:solidFill>
                  <a:srgbClr val="000000"/>
                </a:solidFill>
                <a:effectLst/>
                <a:latin typeface="+mj-lt"/>
                <a:ea typeface="Times New Roman" panose="02020603050405020304" pitchFamily="18" charset="0"/>
              </a:rPr>
              <a:t>A/P</a:t>
            </a:r>
            <a:r>
              <a:rPr lang="en-US" sz="10400" dirty="0">
                <a:solidFill>
                  <a:srgbClr val="000000"/>
                </a:solidFill>
                <a:effectLst/>
                <a:latin typeface="+mj-lt"/>
                <a:ea typeface="Times New Roman" panose="02020603050405020304" pitchFamily="18" charset="0"/>
              </a:rPr>
              <a:t> by the fiscal year deadline.</a:t>
            </a:r>
            <a:endParaRPr lang="en-US" sz="10400" dirty="0">
              <a:effectLst/>
              <a:latin typeface="+mj-lt"/>
              <a:ea typeface="Calibri" panose="020F0502020204030204" pitchFamily="34" charset="0"/>
            </a:endParaRPr>
          </a:p>
          <a:p>
            <a:pPr marL="0" indent="0">
              <a:spcBef>
                <a:spcPts val="0"/>
              </a:spcBef>
              <a:buNone/>
            </a:pPr>
            <a:endParaRPr lang="en-US" sz="10400" dirty="0">
              <a:solidFill>
                <a:srgbClr val="000000"/>
              </a:solidFill>
              <a:effectLst/>
              <a:latin typeface="+mj-lt"/>
              <a:ea typeface="Times New Roman" panose="02020603050405020304" pitchFamily="18" charset="0"/>
            </a:endParaRPr>
          </a:p>
          <a:p>
            <a:pPr>
              <a:spcBef>
                <a:spcPts val="0"/>
              </a:spcBef>
            </a:pPr>
            <a:r>
              <a:rPr lang="en-US" sz="10400" dirty="0">
                <a:solidFill>
                  <a:srgbClr val="000000"/>
                </a:solidFill>
                <a:effectLst/>
                <a:latin typeface="+mj-lt"/>
                <a:ea typeface="Times New Roman" panose="02020603050405020304" pitchFamily="18" charset="0"/>
              </a:rPr>
              <a:t>Orders/items not arriving in time:</a:t>
            </a:r>
            <a:endParaRPr lang="en-US" sz="10400" dirty="0">
              <a:effectLst/>
              <a:latin typeface="+mj-lt"/>
              <a:ea typeface="Calibri" panose="020F0502020204030204" pitchFamily="34" charset="0"/>
            </a:endParaRPr>
          </a:p>
          <a:p>
            <a:pPr lvl="1">
              <a:spcBef>
                <a:spcPts val="0"/>
              </a:spcBef>
              <a:buFont typeface="Courier New" panose="02070309020205020404" pitchFamily="49" charset="0"/>
              <a:buChar char="o"/>
            </a:pPr>
            <a:r>
              <a:rPr lang="en-US" sz="10400" dirty="0">
                <a:solidFill>
                  <a:srgbClr val="000000"/>
                </a:solidFill>
                <a:effectLst/>
                <a:latin typeface="+mj-lt"/>
                <a:ea typeface="Times New Roman" panose="02020603050405020304" pitchFamily="18" charset="0"/>
              </a:rPr>
              <a:t>Should be canceled with the buyer </a:t>
            </a:r>
            <a:r>
              <a:rPr lang="en-US" sz="10400" b="1" u="sng" dirty="0">
                <a:solidFill>
                  <a:srgbClr val="000000"/>
                </a:solidFill>
                <a:effectLst/>
                <a:latin typeface="+mj-lt"/>
                <a:ea typeface="Times New Roman" panose="02020603050405020304" pitchFamily="18" charset="0"/>
              </a:rPr>
              <a:t>if</a:t>
            </a:r>
            <a:r>
              <a:rPr lang="en-US" sz="10400" dirty="0">
                <a:solidFill>
                  <a:srgbClr val="000000"/>
                </a:solidFill>
                <a:effectLst/>
                <a:latin typeface="+mj-lt"/>
                <a:ea typeface="Times New Roman" panose="02020603050405020304" pitchFamily="18" charset="0"/>
              </a:rPr>
              <a:t> corresponding funds do not carry over to FY 23/24.</a:t>
            </a:r>
            <a:endParaRPr lang="en-US" sz="10400" dirty="0">
              <a:effectLst/>
              <a:latin typeface="+mj-lt"/>
              <a:ea typeface="Calibri" panose="020F0502020204030204" pitchFamily="34" charset="0"/>
            </a:endParaRPr>
          </a:p>
          <a:p>
            <a:pPr marR="0" indent="0">
              <a:spcBef>
                <a:spcPts val="0"/>
              </a:spcBef>
              <a:spcAft>
                <a:spcPts val="0"/>
              </a:spcAft>
              <a:buNone/>
            </a:pPr>
            <a:r>
              <a:rPr lang="en-US" sz="10400" dirty="0">
                <a:solidFill>
                  <a:srgbClr val="000000"/>
                </a:solidFill>
                <a:effectLst/>
                <a:latin typeface="+mj-lt"/>
                <a:ea typeface="Times New Roman" panose="02020603050405020304" pitchFamily="18" charset="0"/>
              </a:rPr>
              <a:t> </a:t>
            </a:r>
            <a:endParaRPr lang="en-US" sz="10400" dirty="0">
              <a:effectLst/>
              <a:latin typeface="+mj-lt"/>
              <a:ea typeface="Calibri" panose="020F0502020204030204" pitchFamily="34" charset="0"/>
            </a:endParaRPr>
          </a:p>
          <a:p>
            <a:endParaRPr lang="en-US" dirty="0"/>
          </a:p>
        </p:txBody>
      </p:sp>
    </p:spTree>
    <p:extLst>
      <p:ext uri="{BB962C8B-B14F-4D97-AF65-F5344CB8AC3E}">
        <p14:creationId xmlns:p14="http://schemas.microsoft.com/office/powerpoint/2010/main" val="3635593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6CA5-B1C4-C0B0-84C4-2E1B76B17ED9}"/>
              </a:ext>
            </a:extLst>
          </p:cNvPr>
          <p:cNvSpPr>
            <a:spLocks noGrp="1"/>
          </p:cNvSpPr>
          <p:nvPr>
            <p:ph type="title"/>
          </p:nvPr>
        </p:nvSpPr>
        <p:spPr>
          <a:xfrm>
            <a:off x="862442" y="368710"/>
            <a:ext cx="10758058" cy="1002889"/>
          </a:xfrm>
        </p:spPr>
        <p:txBody>
          <a:bodyPr>
            <a:normAutofit fontScale="90000"/>
          </a:bodyPr>
          <a:lstStyle/>
          <a:p>
            <a:pPr algn="ctr"/>
            <a:r>
              <a:rPr lang="en-US" sz="4900" dirty="0">
                <a:latin typeface="Palatino"/>
              </a:rPr>
              <a:t>Year-End Close – Warehouse</a:t>
            </a:r>
            <a:br>
              <a:rPr lang="en-US" sz="4000" dirty="0">
                <a:latin typeface="Palatino"/>
              </a:rPr>
            </a:br>
            <a:endParaRPr lang="en-US" dirty="0"/>
          </a:p>
        </p:txBody>
      </p:sp>
      <p:sp>
        <p:nvSpPr>
          <p:cNvPr id="3" name="Content Placeholder 2">
            <a:extLst>
              <a:ext uri="{FF2B5EF4-FFF2-40B4-BE49-F238E27FC236}">
                <a16:creationId xmlns:a16="http://schemas.microsoft.com/office/drawing/2014/main" id="{05050512-3051-2B77-4917-A56E54FFB997}"/>
              </a:ext>
            </a:extLst>
          </p:cNvPr>
          <p:cNvSpPr>
            <a:spLocks noGrp="1"/>
          </p:cNvSpPr>
          <p:nvPr>
            <p:ph idx="1"/>
          </p:nvPr>
        </p:nvSpPr>
        <p:spPr>
          <a:xfrm>
            <a:off x="571500" y="1002890"/>
            <a:ext cx="11048999" cy="5117691"/>
          </a:xfrm>
        </p:spPr>
        <p:txBody>
          <a:bodyPr>
            <a:normAutofit fontScale="92500"/>
          </a:bodyPr>
          <a:lstStyle/>
          <a:p>
            <a:pPr>
              <a:spcBef>
                <a:spcPts val="0"/>
              </a:spcBef>
            </a:pPr>
            <a:r>
              <a:rPr lang="en-US" sz="2600" u="sng" dirty="0">
                <a:solidFill>
                  <a:srgbClr val="000000"/>
                </a:solidFill>
                <a:effectLst/>
                <a:latin typeface="+mj-lt"/>
                <a:ea typeface="Times New Roman" panose="02020603050405020304" pitchFamily="18" charset="0"/>
              </a:rPr>
              <a:t>General Fund</a:t>
            </a:r>
            <a:r>
              <a:rPr lang="en-US" sz="2600" dirty="0">
                <a:solidFill>
                  <a:srgbClr val="000000"/>
                </a:solidFill>
                <a:effectLst/>
                <a:latin typeface="+mj-lt"/>
                <a:ea typeface="Times New Roman" panose="02020603050405020304" pitchFamily="18" charset="0"/>
              </a:rPr>
              <a:t> purchases - Do not allow vendors to continue with shipment of items on purchase orders that will be closed at end of FY 22/23</a:t>
            </a:r>
            <a:endParaRPr lang="en-US" sz="2600" dirty="0">
              <a:effectLst/>
              <a:latin typeface="+mj-lt"/>
              <a:ea typeface="Calibri" panose="020F0502020204030204" pitchFamily="34" charset="0"/>
            </a:endParaRPr>
          </a:p>
          <a:p>
            <a:pPr>
              <a:spcBef>
                <a:spcPts val="0"/>
              </a:spcBef>
            </a:pPr>
            <a:r>
              <a:rPr lang="en-US" sz="2600" dirty="0">
                <a:solidFill>
                  <a:srgbClr val="000000"/>
                </a:solidFill>
                <a:effectLst/>
                <a:latin typeface="+mj-lt"/>
                <a:ea typeface="Times New Roman" panose="02020603050405020304" pitchFamily="18" charset="0"/>
              </a:rPr>
              <a:t>Consequences:</a:t>
            </a:r>
            <a:endParaRPr lang="en-US" sz="2600" dirty="0">
              <a:effectLst/>
              <a:latin typeface="+mj-lt"/>
              <a:ea typeface="Calibri" panose="020F0502020204030204" pitchFamily="34" charset="0"/>
            </a:endParaRPr>
          </a:p>
          <a:p>
            <a:pPr marR="0" lvl="1">
              <a:spcBef>
                <a:spcPts val="0"/>
              </a:spcBef>
              <a:spcAft>
                <a:spcPts val="0"/>
              </a:spcAft>
              <a:buFont typeface="Courier New" panose="02070309020205020404" pitchFamily="49" charset="0"/>
              <a:buChar char="o"/>
            </a:pPr>
            <a:r>
              <a:rPr lang="en-US" sz="2600" dirty="0">
                <a:solidFill>
                  <a:srgbClr val="000000"/>
                </a:solidFill>
                <a:effectLst/>
                <a:latin typeface="+mj-lt"/>
                <a:ea typeface="Times New Roman" panose="02020603050405020304" pitchFamily="18" charset="0"/>
              </a:rPr>
              <a:t>Against policy (goods should be received within fiscal year and POs do not cross fiscal years)</a:t>
            </a:r>
            <a:endParaRPr lang="en-US" sz="2600" dirty="0">
              <a:effectLst/>
              <a:latin typeface="+mj-lt"/>
              <a:ea typeface="Calibri" panose="020F0502020204030204" pitchFamily="34" charset="0"/>
            </a:endParaRPr>
          </a:p>
          <a:p>
            <a:pPr marR="0" lvl="1">
              <a:spcBef>
                <a:spcPts val="0"/>
              </a:spcBef>
              <a:spcAft>
                <a:spcPts val="0"/>
              </a:spcAft>
              <a:buFont typeface="Courier New" panose="02070309020205020404" pitchFamily="49" charset="0"/>
              <a:buChar char="o"/>
            </a:pPr>
            <a:r>
              <a:rPr lang="en-US" sz="2600" dirty="0">
                <a:solidFill>
                  <a:srgbClr val="000000"/>
                </a:solidFill>
                <a:effectLst/>
                <a:latin typeface="+mj-lt"/>
                <a:ea typeface="Times New Roman" panose="02020603050405020304" pitchFamily="18" charset="0"/>
              </a:rPr>
              <a:t>Present issues for everyone throughout the process </a:t>
            </a:r>
            <a:endParaRPr lang="en-US" sz="2600" dirty="0">
              <a:effectLst/>
              <a:latin typeface="+mj-lt"/>
              <a:ea typeface="Calibri" panose="020F0502020204030204" pitchFamily="34" charset="0"/>
            </a:endParaRPr>
          </a:p>
          <a:p>
            <a:pPr marR="0" lvl="1">
              <a:spcBef>
                <a:spcPts val="0"/>
              </a:spcBef>
              <a:spcAft>
                <a:spcPts val="0"/>
              </a:spcAft>
              <a:buFont typeface="Courier New" panose="02070309020205020404" pitchFamily="49" charset="0"/>
              <a:buChar char="o"/>
            </a:pPr>
            <a:r>
              <a:rPr lang="en-US" sz="2600" dirty="0">
                <a:solidFill>
                  <a:srgbClr val="000000"/>
                </a:solidFill>
                <a:effectLst/>
                <a:latin typeface="+mj-lt"/>
                <a:ea typeface="Times New Roman" panose="02020603050405020304" pitchFamily="18" charset="0"/>
              </a:rPr>
              <a:t>Contribute to delay in timely payments to vendors</a:t>
            </a:r>
            <a:endParaRPr lang="en-US" sz="2600" dirty="0">
              <a:effectLst/>
              <a:latin typeface="+mj-lt"/>
              <a:ea typeface="Calibri" panose="020F0502020204030204" pitchFamily="34" charset="0"/>
            </a:endParaRPr>
          </a:p>
          <a:p>
            <a:pPr marR="0" lvl="1">
              <a:spcBef>
                <a:spcPts val="0"/>
              </a:spcBef>
              <a:spcAft>
                <a:spcPts val="0"/>
              </a:spcAft>
              <a:buFont typeface="Courier New" panose="02070309020205020404" pitchFamily="49" charset="0"/>
              <a:buChar char="o"/>
            </a:pPr>
            <a:r>
              <a:rPr lang="en-US" sz="2600" dirty="0">
                <a:solidFill>
                  <a:srgbClr val="000000"/>
                </a:solidFill>
                <a:effectLst/>
                <a:latin typeface="+mj-lt"/>
                <a:ea typeface="Times New Roman" panose="02020603050405020304" pitchFamily="18" charset="0"/>
              </a:rPr>
              <a:t>If assessed restocking fee due to return of order – </a:t>
            </a:r>
            <a:r>
              <a:rPr lang="en-US" sz="2600" i="1" dirty="0">
                <a:solidFill>
                  <a:srgbClr val="000000"/>
                </a:solidFill>
                <a:effectLst/>
                <a:latin typeface="+mj-lt"/>
                <a:ea typeface="Times New Roman" panose="02020603050405020304" pitchFamily="18" charset="0"/>
              </a:rPr>
              <a:t>at college/department expense </a:t>
            </a:r>
            <a:endParaRPr lang="en-US" sz="2600" dirty="0">
              <a:effectLst/>
              <a:latin typeface="+mj-lt"/>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555126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700-CC27-5341-9416-40AB41DC95D9}"/>
              </a:ext>
            </a:extLst>
          </p:cNvPr>
          <p:cNvSpPr>
            <a:spLocks noGrp="1"/>
          </p:cNvSpPr>
          <p:nvPr>
            <p:ph type="title"/>
          </p:nvPr>
        </p:nvSpPr>
        <p:spPr>
          <a:xfrm>
            <a:off x="571500" y="2217578"/>
            <a:ext cx="11049000" cy="1325563"/>
          </a:xfrm>
        </p:spPr>
        <p:txBody>
          <a:bodyPr>
            <a:normAutofit/>
          </a:bodyPr>
          <a:lstStyle/>
          <a:p>
            <a:r>
              <a:rPr lang="en-US" sz="6000" dirty="0"/>
              <a:t>Questions?</a:t>
            </a:r>
          </a:p>
        </p:txBody>
      </p:sp>
    </p:spTree>
    <p:extLst>
      <p:ext uri="{BB962C8B-B14F-4D97-AF65-F5344CB8AC3E}">
        <p14:creationId xmlns:p14="http://schemas.microsoft.com/office/powerpoint/2010/main" val="3175392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FC202-5F87-6122-82A0-7595B0211153}"/>
              </a:ext>
            </a:extLst>
          </p:cNvPr>
          <p:cNvSpPr>
            <a:spLocks noGrp="1"/>
          </p:cNvSpPr>
          <p:nvPr>
            <p:ph type="ctrTitle"/>
          </p:nvPr>
        </p:nvSpPr>
        <p:spPr>
          <a:xfrm>
            <a:off x="533400" y="1211813"/>
            <a:ext cx="11087100" cy="2769637"/>
          </a:xfrm>
        </p:spPr>
        <p:txBody>
          <a:bodyPr>
            <a:normAutofit fontScale="90000"/>
          </a:bodyPr>
          <a:lstStyle/>
          <a:p>
            <a:r>
              <a:rPr lang="en-US" dirty="0">
                <a:latin typeface="Palatino"/>
                <a:cs typeface="Poppins"/>
              </a:rPr>
              <a:t>Open Encumbrances and Invoice Review</a:t>
            </a:r>
            <a:br>
              <a:rPr lang="en-US" dirty="0">
                <a:latin typeface="Palatino"/>
                <a:cs typeface="Poppins"/>
              </a:rPr>
            </a:br>
            <a:br>
              <a:rPr lang="en-US" dirty="0">
                <a:latin typeface="Palatino"/>
                <a:cs typeface="Poppins"/>
              </a:rPr>
            </a:br>
            <a:r>
              <a:rPr lang="en-US" sz="4400" i="1" dirty="0">
                <a:latin typeface="Palatino"/>
                <a:cs typeface="Poppins"/>
              </a:rPr>
              <a:t>Verifying Status of Invoices Received</a:t>
            </a:r>
            <a:endParaRPr lang="en-US" sz="4400" i="1" dirty="0"/>
          </a:p>
        </p:txBody>
      </p:sp>
      <p:sp>
        <p:nvSpPr>
          <p:cNvPr id="5" name="Subtitle 4">
            <a:extLst>
              <a:ext uri="{FF2B5EF4-FFF2-40B4-BE49-F238E27FC236}">
                <a16:creationId xmlns:a16="http://schemas.microsoft.com/office/drawing/2014/main" id="{2C72B6D3-9F8A-475B-150A-7154DB948C6A}"/>
              </a:ext>
            </a:extLst>
          </p:cNvPr>
          <p:cNvSpPr>
            <a:spLocks noGrp="1"/>
          </p:cNvSpPr>
          <p:nvPr>
            <p:ph type="subTitle" idx="1"/>
          </p:nvPr>
        </p:nvSpPr>
        <p:spPr>
          <a:xfrm>
            <a:off x="533400" y="3691488"/>
            <a:ext cx="11087100" cy="1925520"/>
          </a:xfrm>
        </p:spPr>
        <p:txBody>
          <a:bodyPr vert="horz" lIns="91440" tIns="45720" rIns="91440" bIns="45720" rtlCol="0" anchor="t">
            <a:normAutofit lnSpcReduction="10000"/>
          </a:bodyPr>
          <a:lstStyle/>
          <a:p>
            <a:endParaRPr lang="en-US" dirty="0">
              <a:latin typeface="Poppins Light"/>
              <a:cs typeface="Poppins Light"/>
            </a:endParaRPr>
          </a:p>
          <a:p>
            <a:endParaRPr lang="en-US" dirty="0">
              <a:latin typeface="Poppins Light"/>
              <a:cs typeface="Poppins Light"/>
            </a:endParaRPr>
          </a:p>
          <a:p>
            <a:r>
              <a:rPr lang="en-US" dirty="0">
                <a:latin typeface="Poppins Light"/>
                <a:cs typeface="Poppins Light"/>
              </a:rPr>
              <a:t>Presenter: </a:t>
            </a:r>
            <a:endParaRPr lang="en-US" dirty="0"/>
          </a:p>
          <a:p>
            <a:r>
              <a:rPr lang="en-US" dirty="0">
                <a:latin typeface="Poppins Light"/>
                <a:cs typeface="Poppins Light"/>
              </a:rPr>
              <a:t>Nick Shere, Accounts Payable Specialist</a:t>
            </a:r>
            <a:endParaRPr lang="en-US" dirty="0"/>
          </a:p>
          <a:p>
            <a:endParaRPr lang="en-US" dirty="0"/>
          </a:p>
        </p:txBody>
      </p:sp>
    </p:spTree>
    <p:extLst>
      <p:ext uri="{BB962C8B-B14F-4D97-AF65-F5344CB8AC3E}">
        <p14:creationId xmlns:p14="http://schemas.microsoft.com/office/powerpoint/2010/main" val="1287176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000" kern="1200">
                <a:solidFill>
                  <a:schemeClr val="tx1"/>
                </a:solidFill>
                <a:latin typeface="+mj-lt"/>
                <a:ea typeface="+mj-ea"/>
                <a:cs typeface="+mj-cs"/>
              </a:rPr>
              <a:t>Training Resources</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A5DF8B4-2FEB-A345-BF1C-7F35683BFF30}"/>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a:t>https://www.peralta.edu/finance/training-materials</a:t>
            </a:r>
          </a:p>
        </p:txBody>
      </p:sp>
      <p:pic>
        <p:nvPicPr>
          <p:cNvPr id="8" name="Content Placeholder 7">
            <a:extLst>
              <a:ext uri="{FF2B5EF4-FFF2-40B4-BE49-F238E27FC236}">
                <a16:creationId xmlns:a16="http://schemas.microsoft.com/office/drawing/2014/main" id="{0587A95B-B7B7-60B2-E0F5-7738D1D0C862}"/>
              </a:ext>
            </a:extLst>
          </p:cNvPr>
          <p:cNvPicPr>
            <a:picLocks noGrp="1" noChangeAspect="1"/>
          </p:cNvPicPr>
          <p:nvPr>
            <p:ph idx="1"/>
          </p:nvPr>
        </p:nvPicPr>
        <p:blipFill>
          <a:blip r:embed="rId2"/>
          <a:stretch>
            <a:fillRect/>
          </a:stretch>
        </p:blipFill>
        <p:spPr>
          <a:xfrm>
            <a:off x="4059936" y="788327"/>
            <a:ext cx="7498080" cy="5281345"/>
          </a:xfrm>
          <a:prstGeom prst="rect">
            <a:avLst/>
          </a:prstGeom>
        </p:spPr>
      </p:pic>
      <p:sp>
        <p:nvSpPr>
          <p:cNvPr id="9" name="TextBox 8">
            <a:extLst>
              <a:ext uri="{FF2B5EF4-FFF2-40B4-BE49-F238E27FC236}">
                <a16:creationId xmlns:a16="http://schemas.microsoft.com/office/drawing/2014/main" id="{AB3913D5-E52C-46EF-A5FA-BE752E313BD5}"/>
              </a:ext>
            </a:extLst>
          </p:cNvPr>
          <p:cNvSpPr txBox="1"/>
          <p:nvPr/>
        </p:nvSpPr>
        <p:spPr>
          <a:xfrm>
            <a:off x="640373" y="2334125"/>
            <a:ext cx="10911254" cy="248405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sz="2500" kern="1200" dirty="0">
              <a:latin typeface="+mj-lt"/>
              <a:ea typeface="+mj-ea"/>
              <a:cs typeface="+mj-cs"/>
            </a:endParaRPr>
          </a:p>
          <a:p>
            <a:pPr>
              <a:lnSpc>
                <a:spcPct val="90000"/>
              </a:lnSpc>
              <a:spcBef>
                <a:spcPct val="0"/>
              </a:spcBef>
              <a:spcAft>
                <a:spcPts val="600"/>
              </a:spcAft>
            </a:pPr>
            <a:endParaRPr lang="en-US" sz="2500" kern="1200" dirty="0">
              <a:latin typeface="+mj-lt"/>
              <a:ea typeface="+mj-ea"/>
              <a:cs typeface="+mj-cs"/>
            </a:endParaRPr>
          </a:p>
          <a:p>
            <a:pPr marL="342900" indent="-342900">
              <a:lnSpc>
                <a:spcPct val="90000"/>
              </a:lnSpc>
              <a:spcBef>
                <a:spcPct val="0"/>
              </a:spcBef>
              <a:spcAft>
                <a:spcPts val="600"/>
              </a:spcAft>
              <a:buFont typeface="Wingdings" panose="05000000000000000000" pitchFamily="2" charset="2"/>
              <a:buChar char="§"/>
            </a:pPr>
            <a:endParaRPr lang="en-US" sz="2500" dirty="0">
              <a:latin typeface="+mj-lt"/>
              <a:ea typeface="+mj-ea"/>
              <a:cs typeface="+mj-cs"/>
            </a:endParaRPr>
          </a:p>
          <a:p>
            <a:pPr marL="342900" indent="-342900">
              <a:lnSpc>
                <a:spcPct val="90000"/>
              </a:lnSpc>
              <a:spcBef>
                <a:spcPct val="0"/>
              </a:spcBef>
              <a:spcAft>
                <a:spcPts val="600"/>
              </a:spcAft>
              <a:buFont typeface="Wingdings" panose="05000000000000000000" pitchFamily="2" charset="2"/>
              <a:buChar char="§"/>
            </a:pPr>
            <a:endParaRPr lang="en-US" dirty="0">
              <a:ea typeface="+mj-ea"/>
            </a:endParaRPr>
          </a:p>
        </p:txBody>
      </p:sp>
    </p:spTree>
    <p:extLst>
      <p:ext uri="{BB962C8B-B14F-4D97-AF65-F5344CB8AC3E}">
        <p14:creationId xmlns:p14="http://schemas.microsoft.com/office/powerpoint/2010/main" val="3377840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E469-99D9-BB7B-9B1F-D1C978F4F908}"/>
              </a:ext>
            </a:extLst>
          </p:cNvPr>
          <p:cNvSpPr>
            <a:spLocks noGrp="1"/>
          </p:cNvSpPr>
          <p:nvPr>
            <p:ph type="title"/>
          </p:nvPr>
        </p:nvSpPr>
        <p:spPr/>
        <p:txBody>
          <a:bodyPr/>
          <a:lstStyle/>
          <a:p>
            <a:r>
              <a:rPr lang="en-US" dirty="0"/>
              <a:t>Overview of Close Activity / Timeline</a:t>
            </a:r>
          </a:p>
        </p:txBody>
      </p:sp>
      <p:sp>
        <p:nvSpPr>
          <p:cNvPr id="3" name="Content Placeholder 2">
            <a:extLst>
              <a:ext uri="{FF2B5EF4-FFF2-40B4-BE49-F238E27FC236}">
                <a16:creationId xmlns:a16="http://schemas.microsoft.com/office/drawing/2014/main" id="{B23065BD-A852-0C2C-F663-48A08CBC8D9A}"/>
              </a:ext>
            </a:extLst>
          </p:cNvPr>
          <p:cNvSpPr>
            <a:spLocks noGrp="1"/>
          </p:cNvSpPr>
          <p:nvPr>
            <p:ph sz="half" idx="1"/>
          </p:nvPr>
        </p:nvSpPr>
        <p:spPr/>
        <p:txBody>
          <a:bodyPr>
            <a:normAutofit fontScale="77500" lnSpcReduction="20000"/>
          </a:bodyPr>
          <a:lstStyle/>
          <a:p>
            <a:r>
              <a:rPr lang="en-US" dirty="0"/>
              <a:t>Ensure that you have set up Purchase Orders for all procurement you need to complete prior to the year end</a:t>
            </a:r>
          </a:p>
          <a:p>
            <a:r>
              <a:rPr lang="en-US" dirty="0"/>
              <a:t>Purchase Orders must be approved and dispatched by Purchasing before being used to order from the vendor</a:t>
            </a:r>
          </a:p>
          <a:p>
            <a:r>
              <a:rPr lang="en-US" dirty="0"/>
              <a:t>There are PO cutoff deadlines based on the funding source – See Fiscal Year End Memorandum. </a:t>
            </a:r>
          </a:p>
          <a:p>
            <a:pPr lvl="1"/>
            <a:r>
              <a:rPr lang="en-US" dirty="0"/>
              <a:t>(For 2023: 5/5 for general fund, 5/31 for restricted funds)</a:t>
            </a:r>
          </a:p>
          <a:p>
            <a:r>
              <a:rPr lang="en-US" b="1" dirty="0"/>
              <a:t>For services: vendor work performed up to 6/30 is to be paid out of the previous year. Work performed in July or later is to be paid out of the new year</a:t>
            </a:r>
          </a:p>
          <a:p>
            <a:pPr marL="514350" indent="-514350">
              <a:buFont typeface="+mj-lt"/>
              <a:buAutoNum type="arabicPeriod"/>
            </a:pPr>
            <a:endParaRPr lang="en-US" dirty="0"/>
          </a:p>
        </p:txBody>
      </p:sp>
      <p:sp>
        <p:nvSpPr>
          <p:cNvPr id="4" name="Content Placeholder 3">
            <a:extLst>
              <a:ext uri="{FF2B5EF4-FFF2-40B4-BE49-F238E27FC236}">
                <a16:creationId xmlns:a16="http://schemas.microsoft.com/office/drawing/2014/main" id="{8964EBF7-5985-2F2D-0C84-53726A1A8D82}"/>
              </a:ext>
            </a:extLst>
          </p:cNvPr>
          <p:cNvSpPr>
            <a:spLocks noGrp="1"/>
          </p:cNvSpPr>
          <p:nvPr>
            <p:ph sz="half" idx="2"/>
          </p:nvPr>
        </p:nvSpPr>
        <p:spPr/>
        <p:txBody>
          <a:bodyPr>
            <a:normAutofit fontScale="77500" lnSpcReduction="20000"/>
          </a:bodyPr>
          <a:lstStyle/>
          <a:p>
            <a:r>
              <a:rPr lang="en-US" b="1" dirty="0"/>
              <a:t>For goods: grace period for receipt of goods extends 90 days from 6/30 (</a:t>
            </a:r>
            <a:r>
              <a:rPr lang="en-US" b="1" dirty="0">
                <a:solidFill>
                  <a:srgbClr val="92D050"/>
                </a:solidFill>
              </a:rPr>
              <a:t>New procedure</a:t>
            </a:r>
            <a:r>
              <a:rPr lang="en-US" b="1" dirty="0"/>
              <a:t>)</a:t>
            </a:r>
          </a:p>
          <a:p>
            <a:r>
              <a:rPr lang="en-US" dirty="0"/>
              <a:t>Vendor invoice submission</a:t>
            </a:r>
          </a:p>
          <a:p>
            <a:pPr lvl="1"/>
            <a:r>
              <a:rPr lang="en-US" dirty="0"/>
              <a:t>Invoices received by AP cutoff can be processed normally. (For 2023: 7/14)</a:t>
            </a:r>
          </a:p>
          <a:p>
            <a:pPr lvl="1"/>
            <a:r>
              <a:rPr lang="en-US" dirty="0"/>
              <a:t>Invoices for the prior fiscal year received after the cutoff must be accrued as liabilities before the Journal Entry cutoff (For 2023: 8/4)</a:t>
            </a:r>
          </a:p>
          <a:p>
            <a:pPr lvl="1"/>
            <a:r>
              <a:rPr lang="en-US" dirty="0"/>
              <a:t>If the vendor has not invoiced by the Journal Entry cutoff, you can estimate the amount to be accrued based on your PO and the vendor’s billing history</a:t>
            </a:r>
          </a:p>
          <a:p>
            <a:pPr marL="0" indent="0">
              <a:buNone/>
            </a:pPr>
            <a:endParaRPr lang="en-US" dirty="0"/>
          </a:p>
        </p:txBody>
      </p:sp>
    </p:spTree>
    <p:extLst>
      <p:ext uri="{BB962C8B-B14F-4D97-AF65-F5344CB8AC3E}">
        <p14:creationId xmlns:p14="http://schemas.microsoft.com/office/powerpoint/2010/main" val="2791142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338" y="294876"/>
            <a:ext cx="10758058" cy="841386"/>
          </a:xfrm>
        </p:spPr>
        <p:txBody>
          <a:bodyPr/>
          <a:lstStyle/>
          <a:p>
            <a:r>
              <a:rPr lang="en-US" dirty="0"/>
              <a:t>Queries</a:t>
            </a:r>
          </a:p>
        </p:txBody>
      </p:sp>
      <p:graphicFrame>
        <p:nvGraphicFramePr>
          <p:cNvPr id="5" name="Content Placeholder 4"/>
          <p:cNvGraphicFramePr>
            <a:graphicFrameLocks noGrp="1"/>
          </p:cNvGraphicFramePr>
          <p:nvPr>
            <p:ph idx="1"/>
          </p:nvPr>
        </p:nvGraphicFramePr>
        <p:xfrm>
          <a:off x="338329" y="1076182"/>
          <a:ext cx="11593067" cy="5030073"/>
        </p:xfrm>
        <a:graphic>
          <a:graphicData uri="http://schemas.openxmlformats.org/drawingml/2006/table">
            <a:tbl>
              <a:tblPr firstRow="1" bandRow="1">
                <a:tableStyleId>{5C22544A-7EE6-4342-B048-85BDC9FD1C3A}</a:tableStyleId>
              </a:tblPr>
              <a:tblGrid>
                <a:gridCol w="2546152">
                  <a:extLst>
                    <a:ext uri="{9D8B030D-6E8A-4147-A177-3AD203B41FA5}">
                      <a16:colId xmlns:a16="http://schemas.microsoft.com/office/drawing/2014/main" val="20000"/>
                    </a:ext>
                  </a:extLst>
                </a:gridCol>
                <a:gridCol w="2091076">
                  <a:extLst>
                    <a:ext uri="{9D8B030D-6E8A-4147-A177-3AD203B41FA5}">
                      <a16:colId xmlns:a16="http://schemas.microsoft.com/office/drawing/2014/main" val="20001"/>
                    </a:ext>
                  </a:extLst>
                </a:gridCol>
                <a:gridCol w="2318613">
                  <a:extLst>
                    <a:ext uri="{9D8B030D-6E8A-4147-A177-3AD203B41FA5}">
                      <a16:colId xmlns:a16="http://schemas.microsoft.com/office/drawing/2014/main" val="20002"/>
                    </a:ext>
                  </a:extLst>
                </a:gridCol>
                <a:gridCol w="2318613">
                  <a:extLst>
                    <a:ext uri="{9D8B030D-6E8A-4147-A177-3AD203B41FA5}">
                      <a16:colId xmlns:a16="http://schemas.microsoft.com/office/drawing/2014/main" val="1636718164"/>
                    </a:ext>
                  </a:extLst>
                </a:gridCol>
                <a:gridCol w="2318613">
                  <a:extLst>
                    <a:ext uri="{9D8B030D-6E8A-4147-A177-3AD203B41FA5}">
                      <a16:colId xmlns:a16="http://schemas.microsoft.com/office/drawing/2014/main" val="3413047470"/>
                    </a:ext>
                  </a:extLst>
                </a:gridCol>
              </a:tblGrid>
              <a:tr h="256481">
                <a:tc>
                  <a:txBody>
                    <a:bodyPr/>
                    <a:lstStyle/>
                    <a:p>
                      <a:r>
                        <a:rPr lang="en-US" sz="1100" dirty="0"/>
                        <a:t>Query Name</a:t>
                      </a:r>
                    </a:p>
                  </a:txBody>
                  <a:tcPr/>
                </a:tc>
                <a:tc>
                  <a:txBody>
                    <a:bodyPr/>
                    <a:lstStyle/>
                    <a:p>
                      <a:r>
                        <a:rPr lang="en-US" sz="1100" dirty="0"/>
                        <a:t>Function</a:t>
                      </a:r>
                    </a:p>
                  </a:txBody>
                  <a:tcPr/>
                </a:tc>
                <a:tc>
                  <a:txBody>
                    <a:bodyPr/>
                    <a:lstStyle/>
                    <a:p>
                      <a:r>
                        <a:rPr lang="en-US" sz="1100" dirty="0"/>
                        <a:t>Frequency to Run</a:t>
                      </a:r>
                    </a:p>
                  </a:txBody>
                  <a:tcPr/>
                </a:tc>
                <a:tc>
                  <a:txBody>
                    <a:bodyPr/>
                    <a:lstStyle/>
                    <a:p>
                      <a:r>
                        <a:rPr lang="en-US" sz="1100" dirty="0"/>
                        <a:t>Usage</a:t>
                      </a:r>
                    </a:p>
                  </a:txBody>
                  <a:tcPr/>
                </a:tc>
                <a:tc>
                  <a:txBody>
                    <a:bodyPr/>
                    <a:lstStyle/>
                    <a:p>
                      <a:r>
                        <a:rPr lang="en-US" sz="1100" dirty="0"/>
                        <a:t>Follow-Up Actions</a:t>
                      </a:r>
                    </a:p>
                  </a:txBody>
                  <a:tcPr/>
                </a:tc>
                <a:extLst>
                  <a:ext uri="{0D108BD9-81ED-4DB2-BD59-A6C34878D82A}">
                    <a16:rowId xmlns:a16="http://schemas.microsoft.com/office/drawing/2014/main" val="10000"/>
                  </a:ext>
                </a:extLst>
              </a:tr>
              <a:tr h="917015">
                <a:tc>
                  <a:txBody>
                    <a:bodyPr/>
                    <a:lstStyle/>
                    <a:p>
                      <a:r>
                        <a:rPr lang="en-US" sz="1100" b="0" i="0" kern="1200" dirty="0">
                          <a:solidFill>
                            <a:schemeClr val="dk1"/>
                          </a:solidFill>
                          <a:effectLst/>
                          <a:latin typeface="+mn-lt"/>
                          <a:ea typeface="+mn-ea"/>
                          <a:cs typeface="+mn-cs"/>
                        </a:rPr>
                        <a:t>PCC_OPEN_ENC_NEW </a:t>
                      </a:r>
                      <a:r>
                        <a:rPr lang="en-US" sz="1100" b="0" i="1" kern="1200" dirty="0">
                          <a:solidFill>
                            <a:schemeClr val="dk1"/>
                          </a:solidFill>
                          <a:effectLst/>
                          <a:latin typeface="+mn-lt"/>
                          <a:ea typeface="+mn-ea"/>
                          <a:cs typeface="+mn-cs"/>
                        </a:rPr>
                        <a:t>OR</a:t>
                      </a:r>
                    </a:p>
                    <a:p>
                      <a:r>
                        <a:rPr lang="en-US" sz="1100" b="0" i="0" kern="1200" dirty="0">
                          <a:solidFill>
                            <a:schemeClr val="dk1"/>
                          </a:solidFill>
                          <a:effectLst/>
                          <a:latin typeface="+mn-lt"/>
                          <a:ea typeface="+mn-ea"/>
                          <a:cs typeface="+mn-cs"/>
                        </a:rPr>
                        <a:t>PCC_OPEN_ENC_NEW_REQUESTER</a:t>
                      </a:r>
                      <a:endParaRPr lang="en-US" sz="1100" dirty="0"/>
                    </a:p>
                  </a:txBody>
                  <a:tcPr/>
                </a:tc>
                <a:tc>
                  <a:txBody>
                    <a:bodyPr/>
                    <a:lstStyle/>
                    <a:p>
                      <a:r>
                        <a:rPr lang="en-US" sz="1100" dirty="0"/>
                        <a:t>Open Encumbrance</a:t>
                      </a:r>
                      <a:r>
                        <a:rPr lang="en-US" sz="1100" baseline="0" dirty="0"/>
                        <a:t> Report: review POs with remaining funds encumbered</a:t>
                      </a:r>
                      <a:endParaRPr lang="en-US" sz="1100" dirty="0"/>
                    </a:p>
                  </a:txBody>
                  <a:tcPr/>
                </a:tc>
                <a:tc>
                  <a:txBody>
                    <a:bodyPr/>
                    <a:lstStyle/>
                    <a:p>
                      <a:r>
                        <a:rPr lang="en-US" sz="1100" dirty="0"/>
                        <a:t>Once</a:t>
                      </a:r>
                      <a:r>
                        <a:rPr lang="en-US" sz="1100" baseline="0" dirty="0"/>
                        <a:t> every 1-2 months, more frequently between April and July</a:t>
                      </a:r>
                      <a:endParaRPr lang="en-US" sz="1100" dirty="0"/>
                    </a:p>
                  </a:txBody>
                  <a:tcPr/>
                </a:tc>
                <a:tc>
                  <a:txBody>
                    <a:bodyPr/>
                    <a:lstStyle/>
                    <a:p>
                      <a:r>
                        <a:rPr lang="en-US" sz="1100" dirty="0"/>
                        <a:t>Download to Excel and filter or pivot to analyze your remaining encumbrances</a:t>
                      </a:r>
                    </a:p>
                  </a:txBody>
                  <a:tcPr/>
                </a:tc>
                <a:tc>
                  <a:txBody>
                    <a:bodyPr/>
                    <a:lstStyle/>
                    <a:p>
                      <a:r>
                        <a:rPr lang="en-US" sz="1100" dirty="0"/>
                        <a:t>Close POs you are done with. For POs where the remaining encumbrance is higher than expected, contact AP and/or vendor to verify invoice status</a:t>
                      </a:r>
                    </a:p>
                  </a:txBody>
                  <a:tcPr/>
                </a:tc>
                <a:extLst>
                  <a:ext uri="{0D108BD9-81ED-4DB2-BD59-A6C34878D82A}">
                    <a16:rowId xmlns:a16="http://schemas.microsoft.com/office/drawing/2014/main" val="10001"/>
                  </a:ext>
                </a:extLst>
              </a:tr>
              <a:tr h="634856">
                <a:tc>
                  <a:txBody>
                    <a:bodyPr/>
                    <a:lstStyle/>
                    <a:p>
                      <a:r>
                        <a:rPr lang="en-US" sz="1100" dirty="0"/>
                        <a:t>VOUCHERS_BY_REQUESTER</a:t>
                      </a:r>
                    </a:p>
                  </a:txBody>
                  <a:tcPr/>
                </a:tc>
                <a:tc>
                  <a:txBody>
                    <a:bodyPr/>
                    <a:lstStyle/>
                    <a:p>
                      <a:r>
                        <a:rPr lang="en-US" sz="1100" dirty="0"/>
                        <a:t>Track vouchers</a:t>
                      </a:r>
                      <a:r>
                        <a:rPr lang="en-US" sz="1100" baseline="0" dirty="0"/>
                        <a:t> for invoice payment against your POs as they are entered</a:t>
                      </a:r>
                      <a:endParaRPr lang="en-US" sz="1100" dirty="0"/>
                    </a:p>
                  </a:txBody>
                  <a:tcPr/>
                </a:tc>
                <a:tc>
                  <a:txBody>
                    <a:bodyPr/>
                    <a:lstStyle/>
                    <a:p>
                      <a:r>
                        <a:rPr lang="en-US" sz="1100" dirty="0"/>
                        <a:t>1-</a:t>
                      </a:r>
                      <a:r>
                        <a:rPr lang="en-US" sz="1100" baseline="0" dirty="0"/>
                        <a:t>3 times per week or as needed</a:t>
                      </a:r>
                      <a:endParaRPr lang="en-US" sz="1100" dirty="0"/>
                    </a:p>
                  </a:txBody>
                  <a:tcPr/>
                </a:tc>
                <a:tc>
                  <a:txBody>
                    <a:bodyPr/>
                    <a:lstStyle/>
                    <a:p>
                      <a:r>
                        <a:rPr lang="en-US" sz="1100" dirty="0"/>
                        <a:t>Monitor new invoices and be aware of vendors whose invoices have not yet been processed</a:t>
                      </a:r>
                    </a:p>
                  </a:txBody>
                  <a:tcPr/>
                </a:tc>
                <a:tc>
                  <a:txBody>
                    <a:bodyPr/>
                    <a:lstStyle/>
                    <a:p>
                      <a:r>
                        <a:rPr lang="en-US" sz="1100" dirty="0"/>
                        <a:t>If invoices appear to be missing, or if there are invoices that should not be processed, contact AP.</a:t>
                      </a:r>
                    </a:p>
                  </a:txBody>
                  <a:tcPr/>
                </a:tc>
                <a:extLst>
                  <a:ext uri="{0D108BD9-81ED-4DB2-BD59-A6C34878D82A}">
                    <a16:rowId xmlns:a16="http://schemas.microsoft.com/office/drawing/2014/main" val="10002"/>
                  </a:ext>
                </a:extLst>
              </a:tr>
              <a:tr h="737383">
                <a:tc>
                  <a:txBody>
                    <a:bodyPr/>
                    <a:lstStyle/>
                    <a:p>
                      <a:r>
                        <a:rPr lang="en-US" sz="1100" dirty="0"/>
                        <a:t>VOUCHER_EXCEPTIONS</a:t>
                      </a:r>
                    </a:p>
                  </a:txBody>
                  <a:tcPr/>
                </a:tc>
                <a:tc>
                  <a:txBody>
                    <a:bodyPr/>
                    <a:lstStyle/>
                    <a:p>
                      <a:r>
                        <a:rPr lang="en-US" sz="1100" dirty="0"/>
                        <a:t>Returns vouchers with issues preventing payment</a:t>
                      </a:r>
                    </a:p>
                  </a:txBody>
                  <a:tcPr/>
                </a:tc>
                <a:tc>
                  <a:txBody>
                    <a:bodyPr/>
                    <a:lstStyle/>
                    <a:p>
                      <a:r>
                        <a:rPr lang="en-US" sz="1100" dirty="0"/>
                        <a:t>Weekly or Monthly</a:t>
                      </a:r>
                    </a:p>
                  </a:txBody>
                  <a:tcPr/>
                </a:tc>
                <a:tc>
                  <a:txBody>
                    <a:bodyPr/>
                    <a:lstStyle/>
                    <a:p>
                      <a:r>
                        <a:rPr lang="en-US" sz="1100" dirty="0"/>
                        <a:t>Identify vouchers for your cost center with match exceptions, budget errors, or other problems</a:t>
                      </a:r>
                    </a:p>
                  </a:txBody>
                  <a:tcPr/>
                </a:tc>
                <a:tc>
                  <a:txBody>
                    <a:bodyPr/>
                    <a:lstStyle/>
                    <a:p>
                      <a:r>
                        <a:rPr lang="en-US" sz="1100" dirty="0"/>
                        <a:t>Contact AP to identify steps to resolve the exception. May need change order, budget transfer, POD to warehouse, or other action.</a:t>
                      </a:r>
                    </a:p>
                  </a:txBody>
                  <a:tcPr/>
                </a:tc>
                <a:extLst>
                  <a:ext uri="{0D108BD9-81ED-4DB2-BD59-A6C34878D82A}">
                    <a16:rowId xmlns:a16="http://schemas.microsoft.com/office/drawing/2014/main" val="2064027668"/>
                  </a:ext>
                </a:extLst>
              </a:tr>
              <a:tr h="493777">
                <a:tc>
                  <a:txBody>
                    <a:bodyPr/>
                    <a:lstStyle/>
                    <a:p>
                      <a:r>
                        <a:rPr lang="en-US" sz="1100" dirty="0"/>
                        <a:t>IS_IT_PAID_SIMPLE</a:t>
                      </a:r>
                    </a:p>
                  </a:txBody>
                  <a:tcPr/>
                </a:tc>
                <a:tc>
                  <a:txBody>
                    <a:bodyPr/>
                    <a:lstStyle/>
                    <a:p>
                      <a:r>
                        <a:rPr lang="en-US" sz="1100" dirty="0"/>
                        <a:t>Locate vouchers matching</a:t>
                      </a:r>
                      <a:r>
                        <a:rPr lang="en-US" sz="1100" baseline="0" dirty="0"/>
                        <a:t> specific criteria</a:t>
                      </a:r>
                      <a:endParaRPr lang="en-US" sz="1100" dirty="0"/>
                    </a:p>
                  </a:txBody>
                  <a:tcPr/>
                </a:tc>
                <a:tc>
                  <a:txBody>
                    <a:bodyPr/>
                    <a:lstStyle/>
                    <a:p>
                      <a:r>
                        <a:rPr lang="en-US" sz="1100" dirty="0"/>
                        <a:t>As needed</a:t>
                      </a:r>
                    </a:p>
                  </a:txBody>
                  <a:tcPr/>
                </a:tc>
                <a:tc>
                  <a:txBody>
                    <a:bodyPr/>
                    <a:lstStyle/>
                    <a:p>
                      <a:r>
                        <a:rPr lang="en-US" sz="1100" dirty="0"/>
                        <a:t>Search for invoices for a specific vendor or department</a:t>
                      </a:r>
                    </a:p>
                  </a:txBody>
                  <a:tcPr/>
                </a:tc>
                <a:tc>
                  <a:txBody>
                    <a:bodyPr/>
                    <a:lstStyle/>
                    <a:p>
                      <a:endParaRPr lang="en-US" sz="1100" dirty="0"/>
                    </a:p>
                  </a:txBody>
                  <a:tcPr/>
                </a:tc>
                <a:extLst>
                  <a:ext uri="{0D108BD9-81ED-4DB2-BD59-A6C34878D82A}">
                    <a16:rowId xmlns:a16="http://schemas.microsoft.com/office/drawing/2014/main" val="10003"/>
                  </a:ext>
                </a:extLst>
              </a:tr>
              <a:tr h="737383">
                <a:tc>
                  <a:txBody>
                    <a:bodyPr/>
                    <a:lstStyle/>
                    <a:p>
                      <a:r>
                        <a:rPr lang="en-US" sz="1100" dirty="0"/>
                        <a:t>REQUESTER_REQ_PO_STATUS</a:t>
                      </a:r>
                    </a:p>
                  </a:txBody>
                  <a:tcPr/>
                </a:tc>
                <a:tc>
                  <a:txBody>
                    <a:bodyPr/>
                    <a:lstStyle/>
                    <a:p>
                      <a:r>
                        <a:rPr lang="en-US" sz="1100" dirty="0"/>
                        <a:t>Review the</a:t>
                      </a:r>
                      <a:r>
                        <a:rPr lang="en-US" sz="1100" baseline="0" dirty="0"/>
                        <a:t> status of your </a:t>
                      </a:r>
                      <a:r>
                        <a:rPr lang="en-US" sz="1100" baseline="0" dirty="0" err="1"/>
                        <a:t>reqs</a:t>
                      </a:r>
                      <a:r>
                        <a:rPr lang="en-US" sz="1100" baseline="0" dirty="0"/>
                        <a:t> and associated POs</a:t>
                      </a:r>
                      <a:endParaRPr lang="en-US" sz="1100" dirty="0"/>
                    </a:p>
                  </a:txBody>
                  <a:tcPr/>
                </a:tc>
                <a:tc>
                  <a:txBody>
                    <a:bodyPr/>
                    <a:lstStyle/>
                    <a:p>
                      <a:r>
                        <a:rPr lang="en-US" sz="1100" dirty="0"/>
                        <a:t>Weekly or as needed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Confirm that POs are dispatched by deadline and before requesting goods/services</a:t>
                      </a:r>
                    </a:p>
                    <a:p>
                      <a:endParaRPr lang="en-US" sz="1100" dirty="0"/>
                    </a:p>
                  </a:txBody>
                  <a:tcPr/>
                </a:tc>
                <a:tc>
                  <a:txBody>
                    <a:bodyPr/>
                    <a:lstStyle/>
                    <a:p>
                      <a:endParaRPr lang="en-US" sz="1100" dirty="0"/>
                    </a:p>
                  </a:txBody>
                  <a:tcPr/>
                </a:tc>
                <a:extLst>
                  <a:ext uri="{0D108BD9-81ED-4DB2-BD59-A6C34878D82A}">
                    <a16:rowId xmlns:a16="http://schemas.microsoft.com/office/drawing/2014/main" val="10005"/>
                  </a:ext>
                </a:extLst>
              </a:tr>
              <a:tr h="416782">
                <a:tc>
                  <a:txBody>
                    <a:bodyPr/>
                    <a:lstStyle/>
                    <a:p>
                      <a:r>
                        <a:rPr lang="en-US" sz="1100" dirty="0"/>
                        <a:t>PO_LINE_ENCUMBRANCE</a:t>
                      </a:r>
                    </a:p>
                  </a:txBody>
                  <a:tcPr/>
                </a:tc>
                <a:tc>
                  <a:txBody>
                    <a:bodyPr/>
                    <a:lstStyle/>
                    <a:p>
                      <a:r>
                        <a:rPr lang="en-US" sz="1100" dirty="0"/>
                        <a:t>Returns</a:t>
                      </a:r>
                      <a:r>
                        <a:rPr lang="en-US" sz="1100" baseline="0" dirty="0"/>
                        <a:t> the encumbrance amounts on one PO</a:t>
                      </a:r>
                      <a:endParaRPr lang="en-US" sz="1100" dirty="0"/>
                    </a:p>
                  </a:txBody>
                  <a:tcPr/>
                </a:tc>
                <a:tc>
                  <a:txBody>
                    <a:bodyPr/>
                    <a:lstStyle/>
                    <a:p>
                      <a:r>
                        <a:rPr lang="en-US" sz="1100" dirty="0"/>
                        <a:t>As</a:t>
                      </a:r>
                      <a:r>
                        <a:rPr lang="en-US" sz="1100" baseline="0" dirty="0"/>
                        <a:t> needed</a:t>
                      </a:r>
                      <a:endParaRPr lang="en-US" sz="1100" dirty="0"/>
                    </a:p>
                  </a:txBody>
                  <a:tcPr/>
                </a:tc>
                <a:tc>
                  <a:txBody>
                    <a:bodyPr/>
                    <a:lstStyle/>
                    <a:p>
                      <a:r>
                        <a:rPr lang="en-US" sz="1100" dirty="0"/>
                        <a:t>Spot check remaining funds on a PO</a:t>
                      </a:r>
                    </a:p>
                  </a:txBody>
                  <a:tcPr/>
                </a:tc>
                <a:tc>
                  <a:txBody>
                    <a:bodyPr/>
                    <a:lstStyle/>
                    <a:p>
                      <a:endParaRPr lang="en-US" sz="1100" dirty="0"/>
                    </a:p>
                  </a:txBody>
                  <a:tcPr/>
                </a:tc>
                <a:extLst>
                  <a:ext uri="{0D108BD9-81ED-4DB2-BD59-A6C34878D82A}">
                    <a16:rowId xmlns:a16="http://schemas.microsoft.com/office/drawing/2014/main" val="10006"/>
                  </a:ext>
                </a:extLst>
              </a:tr>
              <a:tr h="577083">
                <a:tc>
                  <a:txBody>
                    <a:bodyPr/>
                    <a:lstStyle/>
                    <a:p>
                      <a:r>
                        <a:rPr lang="en-US" sz="1100" dirty="0"/>
                        <a:t>AVAILABLE_BUDGET_BY_PO</a:t>
                      </a:r>
                    </a:p>
                  </a:txBody>
                  <a:tcPr/>
                </a:tc>
                <a:tc>
                  <a:txBody>
                    <a:bodyPr/>
                    <a:lstStyle/>
                    <a:p>
                      <a:r>
                        <a:rPr lang="en-US" sz="1100" dirty="0"/>
                        <a:t>Shows how much money is</a:t>
                      </a:r>
                      <a:r>
                        <a:rPr lang="en-US" sz="1100" baseline="0" dirty="0"/>
                        <a:t> left in the budget(s) for a particular PO</a:t>
                      </a:r>
                      <a:endParaRPr lang="en-US" sz="1100" dirty="0"/>
                    </a:p>
                  </a:txBody>
                  <a:tcPr/>
                </a:tc>
                <a:tc>
                  <a:txBody>
                    <a:bodyPr/>
                    <a:lstStyle/>
                    <a:p>
                      <a:r>
                        <a:rPr lang="en-US" sz="1100" dirty="0"/>
                        <a:t>As needed</a:t>
                      </a:r>
                    </a:p>
                  </a:txBody>
                  <a:tcPr/>
                </a:tc>
                <a:tc>
                  <a:txBody>
                    <a:bodyPr/>
                    <a:lstStyle/>
                    <a:p>
                      <a:r>
                        <a:rPr lang="en-US" sz="1100" dirty="0"/>
                        <a:t>Check remaining balance in associated budget strings in order to do change orders</a:t>
                      </a:r>
                    </a:p>
                  </a:txBody>
                  <a:tcPr/>
                </a:tc>
                <a:tc>
                  <a:txBody>
                    <a:bodyPr/>
                    <a:lstStyle/>
                    <a:p>
                      <a:endParaRPr lang="en-US" sz="1100" dirty="0"/>
                    </a:p>
                  </a:txBody>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val="1410490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AF50-DAFE-5A3D-7B24-4F62C55158E1}"/>
              </a:ext>
            </a:extLst>
          </p:cNvPr>
          <p:cNvSpPr>
            <a:spLocks noGrp="1"/>
          </p:cNvSpPr>
          <p:nvPr>
            <p:ph type="title"/>
          </p:nvPr>
        </p:nvSpPr>
        <p:spPr/>
        <p:txBody>
          <a:bodyPr/>
          <a:lstStyle/>
          <a:p>
            <a:r>
              <a:rPr lang="en-US" dirty="0"/>
              <a:t>How to Run Queries</a:t>
            </a:r>
          </a:p>
        </p:txBody>
      </p:sp>
      <p:sp>
        <p:nvSpPr>
          <p:cNvPr id="3" name="Content Placeholder 2">
            <a:extLst>
              <a:ext uri="{FF2B5EF4-FFF2-40B4-BE49-F238E27FC236}">
                <a16:creationId xmlns:a16="http://schemas.microsoft.com/office/drawing/2014/main" id="{B3E67181-AAF7-BB1E-F1C8-85715F7383F3}"/>
              </a:ext>
            </a:extLst>
          </p:cNvPr>
          <p:cNvSpPr>
            <a:spLocks noGrp="1"/>
          </p:cNvSpPr>
          <p:nvPr>
            <p:ph idx="1"/>
          </p:nvPr>
        </p:nvSpPr>
        <p:spPr/>
        <p:txBody>
          <a:bodyPr/>
          <a:lstStyle/>
          <a:p>
            <a:r>
              <a:rPr lang="en-US" dirty="0"/>
              <a:t>Navigation: Reporting Tools -&gt; Query -&gt; Query Viewer</a:t>
            </a:r>
          </a:p>
          <a:p>
            <a:r>
              <a:rPr lang="en-US" dirty="0"/>
              <a:t>Search for Query by Name</a:t>
            </a:r>
          </a:p>
          <a:p>
            <a:r>
              <a:rPr lang="en-US" dirty="0"/>
              <a:t>Save Query as a “Favorite” for later</a:t>
            </a:r>
          </a:p>
        </p:txBody>
      </p:sp>
    </p:spTree>
    <p:extLst>
      <p:ext uri="{BB962C8B-B14F-4D97-AF65-F5344CB8AC3E}">
        <p14:creationId xmlns:p14="http://schemas.microsoft.com/office/powerpoint/2010/main" val="2412686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7BF3-EABF-CE00-592A-1FD60B3E8C5C}"/>
              </a:ext>
            </a:extLst>
          </p:cNvPr>
          <p:cNvSpPr>
            <a:spLocks noGrp="1"/>
          </p:cNvSpPr>
          <p:nvPr>
            <p:ph type="title"/>
          </p:nvPr>
        </p:nvSpPr>
        <p:spPr/>
        <p:txBody>
          <a:bodyPr/>
          <a:lstStyle/>
          <a:p>
            <a:r>
              <a:rPr lang="en-US" dirty="0"/>
              <a:t>Open Encumbrance Criteria</a:t>
            </a:r>
          </a:p>
        </p:txBody>
      </p:sp>
      <p:pic>
        <p:nvPicPr>
          <p:cNvPr id="5" name="Content Placeholder 4">
            <a:extLst>
              <a:ext uri="{FF2B5EF4-FFF2-40B4-BE49-F238E27FC236}">
                <a16:creationId xmlns:a16="http://schemas.microsoft.com/office/drawing/2014/main" id="{8FDE55EC-B99B-2560-3707-388BAD99B96D}"/>
              </a:ext>
            </a:extLst>
          </p:cNvPr>
          <p:cNvPicPr>
            <a:picLocks noGrp="1" noChangeAspect="1"/>
          </p:cNvPicPr>
          <p:nvPr>
            <p:ph sz="half" idx="1"/>
          </p:nvPr>
        </p:nvPicPr>
        <p:blipFill>
          <a:blip r:embed="rId2"/>
          <a:stretch>
            <a:fillRect/>
          </a:stretch>
        </p:blipFill>
        <p:spPr>
          <a:xfrm>
            <a:off x="862442" y="1994170"/>
            <a:ext cx="4938107" cy="3052095"/>
          </a:xfrm>
        </p:spPr>
      </p:pic>
      <p:sp>
        <p:nvSpPr>
          <p:cNvPr id="6" name="Content Placeholder 5">
            <a:extLst>
              <a:ext uri="{FF2B5EF4-FFF2-40B4-BE49-F238E27FC236}">
                <a16:creationId xmlns:a16="http://schemas.microsoft.com/office/drawing/2014/main" id="{3A664D50-B539-3FED-D851-05862890DE61}"/>
              </a:ext>
            </a:extLst>
          </p:cNvPr>
          <p:cNvSpPr>
            <a:spLocks noGrp="1"/>
          </p:cNvSpPr>
          <p:nvPr>
            <p:ph sz="half" idx="2"/>
          </p:nvPr>
        </p:nvSpPr>
        <p:spPr/>
        <p:txBody>
          <a:bodyPr/>
          <a:lstStyle/>
          <a:p>
            <a:r>
              <a:rPr lang="en-US" b="1" dirty="0"/>
              <a:t>Business Unit</a:t>
            </a:r>
            <a:r>
              <a:rPr lang="en-US" dirty="0"/>
              <a:t>: PCCD1</a:t>
            </a:r>
          </a:p>
          <a:p>
            <a:r>
              <a:rPr lang="en-US" b="1" dirty="0"/>
              <a:t>Cost Center From </a:t>
            </a:r>
            <a:r>
              <a:rPr lang="en-US" dirty="0"/>
              <a:t>and </a:t>
            </a:r>
            <a:r>
              <a:rPr lang="en-US" b="1" dirty="0"/>
              <a:t>Cost Center To</a:t>
            </a:r>
            <a:r>
              <a:rPr lang="en-US" dirty="0"/>
              <a:t>: Enter the lowest and highest cost center numbers you are interested in</a:t>
            </a:r>
          </a:p>
          <a:p>
            <a:r>
              <a:rPr lang="en-US" b="1" dirty="0"/>
              <a:t>Fund From </a:t>
            </a:r>
            <a:r>
              <a:rPr lang="en-US" dirty="0"/>
              <a:t>and </a:t>
            </a:r>
            <a:r>
              <a:rPr lang="en-US" b="1" dirty="0"/>
              <a:t>Fund To</a:t>
            </a:r>
            <a:r>
              <a:rPr lang="en-US" dirty="0"/>
              <a:t>: Enter the lowest and highest fund numbers you are interested in.</a:t>
            </a:r>
          </a:p>
          <a:p>
            <a:r>
              <a:rPr lang="en-US" b="1" dirty="0"/>
              <a:t>Budget Date From </a:t>
            </a:r>
            <a:r>
              <a:rPr lang="en-US" dirty="0"/>
              <a:t>and </a:t>
            </a:r>
            <a:r>
              <a:rPr lang="en-US" b="1" dirty="0"/>
              <a:t>Budget Date To</a:t>
            </a:r>
            <a:r>
              <a:rPr lang="en-US" dirty="0"/>
              <a:t>: Normally use July 1</a:t>
            </a:r>
            <a:r>
              <a:rPr lang="en-US" baseline="30000" dirty="0"/>
              <a:t>st</a:t>
            </a:r>
            <a:r>
              <a:rPr lang="en-US" dirty="0"/>
              <a:t> to June 30</a:t>
            </a:r>
            <a:r>
              <a:rPr lang="en-US" baseline="30000" dirty="0"/>
              <a:t>th</a:t>
            </a:r>
            <a:r>
              <a:rPr lang="en-US" dirty="0"/>
              <a:t>. </a:t>
            </a:r>
          </a:p>
        </p:txBody>
      </p:sp>
    </p:spTree>
    <p:extLst>
      <p:ext uri="{BB962C8B-B14F-4D97-AF65-F5344CB8AC3E}">
        <p14:creationId xmlns:p14="http://schemas.microsoft.com/office/powerpoint/2010/main" val="3437674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BBD27F-75C5-4BD7-CB72-6B1FC0AACF11}"/>
              </a:ext>
            </a:extLst>
          </p:cNvPr>
          <p:cNvSpPr>
            <a:spLocks noGrp="1"/>
          </p:cNvSpPr>
          <p:nvPr>
            <p:ph type="title"/>
          </p:nvPr>
        </p:nvSpPr>
        <p:spPr/>
        <p:txBody>
          <a:bodyPr>
            <a:normAutofit/>
          </a:bodyPr>
          <a:lstStyle/>
          <a:p>
            <a:r>
              <a:rPr lang="en-US" dirty="0"/>
              <a:t>How to use the Open Encumbrance Query</a:t>
            </a:r>
          </a:p>
        </p:txBody>
      </p:sp>
      <p:sp>
        <p:nvSpPr>
          <p:cNvPr id="9" name="Content Placeholder 8">
            <a:extLst>
              <a:ext uri="{FF2B5EF4-FFF2-40B4-BE49-F238E27FC236}">
                <a16:creationId xmlns:a16="http://schemas.microsoft.com/office/drawing/2014/main" id="{262B257B-0DEB-CBA6-668E-9B94DAE2F64D}"/>
              </a:ext>
            </a:extLst>
          </p:cNvPr>
          <p:cNvSpPr>
            <a:spLocks noGrp="1"/>
          </p:cNvSpPr>
          <p:nvPr>
            <p:ph idx="1"/>
          </p:nvPr>
        </p:nvSpPr>
        <p:spPr/>
        <p:txBody>
          <a:bodyPr>
            <a:normAutofit fontScale="85000" lnSpcReduction="10000"/>
          </a:bodyPr>
          <a:lstStyle/>
          <a:p>
            <a:r>
              <a:rPr lang="en-US" dirty="0"/>
              <a:t>Run the query to Excel format</a:t>
            </a:r>
          </a:p>
          <a:p>
            <a:r>
              <a:rPr lang="en-US" dirty="0"/>
              <a:t>Open in Excel</a:t>
            </a:r>
          </a:p>
          <a:p>
            <a:r>
              <a:rPr lang="en-US" dirty="0"/>
              <a:t>Adjust formatting to make it easier for you to work with</a:t>
            </a:r>
          </a:p>
          <a:p>
            <a:pPr lvl="1"/>
            <a:r>
              <a:rPr lang="en-US" dirty="0"/>
              <a:t>Wrap long fields</a:t>
            </a:r>
          </a:p>
          <a:p>
            <a:pPr lvl="1"/>
            <a:r>
              <a:rPr lang="en-US" dirty="0"/>
              <a:t>Resize columns</a:t>
            </a:r>
          </a:p>
          <a:p>
            <a:pPr lvl="1"/>
            <a:r>
              <a:rPr lang="en-US" dirty="0"/>
              <a:t>Hide columns you don’t need</a:t>
            </a:r>
          </a:p>
          <a:p>
            <a:r>
              <a:rPr lang="en-US" dirty="0"/>
              <a:t>Filter or Pivot as needed to perform your analysis </a:t>
            </a:r>
          </a:p>
          <a:p>
            <a:endParaRPr lang="en-US" dirty="0"/>
          </a:p>
        </p:txBody>
      </p:sp>
    </p:spTree>
    <p:extLst>
      <p:ext uri="{BB962C8B-B14F-4D97-AF65-F5344CB8AC3E}">
        <p14:creationId xmlns:p14="http://schemas.microsoft.com/office/powerpoint/2010/main" val="1511580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3E11-3D29-40BF-7391-8E44BF90C4E4}"/>
              </a:ext>
            </a:extLst>
          </p:cNvPr>
          <p:cNvSpPr>
            <a:spLocks noGrp="1"/>
          </p:cNvSpPr>
          <p:nvPr>
            <p:ph type="title"/>
          </p:nvPr>
        </p:nvSpPr>
        <p:spPr/>
        <p:txBody>
          <a:bodyPr>
            <a:normAutofit fontScale="90000"/>
          </a:bodyPr>
          <a:lstStyle/>
          <a:p>
            <a:r>
              <a:rPr lang="en-US" dirty="0"/>
              <a:t>Open Encumbrance: Important fields for analysis</a:t>
            </a:r>
          </a:p>
        </p:txBody>
      </p:sp>
      <p:sp>
        <p:nvSpPr>
          <p:cNvPr id="3" name="Content Placeholder 2">
            <a:extLst>
              <a:ext uri="{FF2B5EF4-FFF2-40B4-BE49-F238E27FC236}">
                <a16:creationId xmlns:a16="http://schemas.microsoft.com/office/drawing/2014/main" id="{69265079-68C7-DF9A-5699-97BD611AB035}"/>
              </a:ext>
            </a:extLst>
          </p:cNvPr>
          <p:cNvSpPr>
            <a:spLocks noGrp="1"/>
          </p:cNvSpPr>
          <p:nvPr>
            <p:ph sz="half" idx="1"/>
          </p:nvPr>
        </p:nvSpPr>
        <p:spPr/>
        <p:txBody>
          <a:bodyPr>
            <a:normAutofit fontScale="85000" lnSpcReduction="20000"/>
          </a:bodyPr>
          <a:lstStyle/>
          <a:p>
            <a:r>
              <a:rPr lang="en-US" dirty="0"/>
              <a:t>PO Origin: Regular PO vs. Open Account</a:t>
            </a:r>
          </a:p>
          <a:p>
            <a:pPr lvl="1"/>
            <a:r>
              <a:rPr lang="en-US" dirty="0"/>
              <a:t>Regular PO paid based on receipts</a:t>
            </a:r>
          </a:p>
          <a:p>
            <a:pPr lvl="1"/>
            <a:r>
              <a:rPr lang="en-US" dirty="0"/>
              <a:t>Open Account/Blanket PO paid based on electronic approvals</a:t>
            </a:r>
          </a:p>
          <a:p>
            <a:r>
              <a:rPr lang="en-US" dirty="0"/>
              <a:t>Receipt Status</a:t>
            </a:r>
          </a:p>
          <a:p>
            <a:pPr lvl="1"/>
            <a:r>
              <a:rPr lang="en-US" dirty="0"/>
              <a:t>For Regular POs, note any “Not Received” or “Partially Received” – this will prevent payments on lines that are not received</a:t>
            </a:r>
          </a:p>
          <a:p>
            <a:pPr lvl="1"/>
            <a:r>
              <a:rPr lang="en-US" dirty="0"/>
              <a:t>This field reflects the header-level receipt status of the whole PO</a:t>
            </a:r>
          </a:p>
          <a:p>
            <a:r>
              <a:rPr lang="en-US" dirty="0">
                <a:solidFill>
                  <a:schemeClr val="accent2">
                    <a:lumMod val="60000"/>
                    <a:lumOff val="40000"/>
                  </a:schemeClr>
                </a:solidFill>
              </a:rPr>
              <a:t>If items are delivered directly to you on regular PO orders, you MUST notify the warehouse to mark them in</a:t>
            </a:r>
          </a:p>
        </p:txBody>
      </p:sp>
      <p:sp>
        <p:nvSpPr>
          <p:cNvPr id="4" name="Content Placeholder 3">
            <a:extLst>
              <a:ext uri="{FF2B5EF4-FFF2-40B4-BE49-F238E27FC236}">
                <a16:creationId xmlns:a16="http://schemas.microsoft.com/office/drawing/2014/main" id="{3C991409-379A-FF22-F38C-AB1F2368A560}"/>
              </a:ext>
            </a:extLst>
          </p:cNvPr>
          <p:cNvSpPr>
            <a:spLocks noGrp="1"/>
          </p:cNvSpPr>
          <p:nvPr>
            <p:ph sz="half" idx="2"/>
          </p:nvPr>
        </p:nvSpPr>
        <p:spPr/>
        <p:txBody>
          <a:bodyPr>
            <a:normAutofit fontScale="85000" lnSpcReduction="20000"/>
          </a:bodyPr>
          <a:lstStyle/>
          <a:p>
            <a:r>
              <a:rPr lang="en-US" dirty="0"/>
              <a:t>Open Encumbrance Amount: This is the amount remaining on the distribution line</a:t>
            </a:r>
          </a:p>
          <a:p>
            <a:r>
              <a:rPr lang="en-US" dirty="0"/>
              <a:t>Orig. PO Line Amount: This is the amount the distribution line started out with</a:t>
            </a:r>
          </a:p>
          <a:p>
            <a:r>
              <a:rPr lang="en-US" dirty="0"/>
              <a:t>Compare the Open Encumbrance to the Orig. amount to determine how much has been spent on that line. However, remember that the Open Encumbrance query does not include any lines that are fully spent. Don’t use it to track payment history!</a:t>
            </a:r>
          </a:p>
        </p:txBody>
      </p:sp>
    </p:spTree>
    <p:extLst>
      <p:ext uri="{BB962C8B-B14F-4D97-AF65-F5344CB8AC3E}">
        <p14:creationId xmlns:p14="http://schemas.microsoft.com/office/powerpoint/2010/main" val="3161586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F799-4D07-F843-9455-F090EFDE3AB4}"/>
              </a:ext>
            </a:extLst>
          </p:cNvPr>
          <p:cNvSpPr>
            <a:spLocks noGrp="1"/>
          </p:cNvSpPr>
          <p:nvPr>
            <p:ph type="title"/>
          </p:nvPr>
        </p:nvSpPr>
        <p:spPr>
          <a:xfrm>
            <a:off x="1054466" y="306545"/>
            <a:ext cx="10758058" cy="838028"/>
          </a:xfrm>
        </p:spPr>
        <p:txBody>
          <a:bodyPr>
            <a:normAutofit fontScale="90000"/>
          </a:bodyPr>
          <a:lstStyle/>
          <a:p>
            <a:r>
              <a:rPr lang="en-US" dirty="0"/>
              <a:t>Open Enc. Important fields for analysis (cont’d)</a:t>
            </a:r>
          </a:p>
        </p:txBody>
      </p:sp>
      <p:sp>
        <p:nvSpPr>
          <p:cNvPr id="3" name="Content Placeholder 2">
            <a:extLst>
              <a:ext uri="{FF2B5EF4-FFF2-40B4-BE49-F238E27FC236}">
                <a16:creationId xmlns:a16="http://schemas.microsoft.com/office/drawing/2014/main" id="{D8DF2439-5520-26A6-F840-CD5A169A99CA}"/>
              </a:ext>
            </a:extLst>
          </p:cNvPr>
          <p:cNvSpPr>
            <a:spLocks noGrp="1"/>
          </p:cNvSpPr>
          <p:nvPr>
            <p:ph sz="half" idx="1"/>
          </p:nvPr>
        </p:nvSpPr>
        <p:spPr>
          <a:xfrm>
            <a:off x="571500" y="1252728"/>
            <a:ext cx="5448300" cy="4879713"/>
          </a:xfrm>
        </p:spPr>
        <p:txBody>
          <a:bodyPr/>
          <a:lstStyle/>
          <a:p>
            <a:r>
              <a:rPr lang="en-US" dirty="0"/>
              <a:t>Distributed Received Quantity</a:t>
            </a:r>
          </a:p>
          <a:p>
            <a:pPr lvl="1"/>
            <a:r>
              <a:rPr lang="en-US" dirty="0"/>
              <a:t>The number of items that have been received on that distribution line. </a:t>
            </a:r>
          </a:p>
          <a:p>
            <a:r>
              <a:rPr lang="en-US" dirty="0"/>
              <a:t>Distributed PO Quantity</a:t>
            </a:r>
          </a:p>
          <a:p>
            <a:pPr lvl="1"/>
            <a:r>
              <a:rPr lang="en-US" dirty="0"/>
              <a:t>The number of items that were ordered on that distribution line. </a:t>
            </a:r>
          </a:p>
          <a:p>
            <a:r>
              <a:rPr lang="en-US" dirty="0"/>
              <a:t>Max </a:t>
            </a:r>
            <a:r>
              <a:rPr lang="en-US" dirty="0" err="1"/>
              <a:t>Recv</a:t>
            </a:r>
            <a:r>
              <a:rPr lang="en-US" dirty="0"/>
              <a:t> Date</a:t>
            </a:r>
          </a:p>
          <a:p>
            <a:pPr lvl="1"/>
            <a:r>
              <a:rPr lang="en-US" dirty="0"/>
              <a:t>The last date on which items for that distribution line were received</a:t>
            </a:r>
          </a:p>
        </p:txBody>
      </p:sp>
      <p:sp>
        <p:nvSpPr>
          <p:cNvPr id="4" name="Content Placeholder 3">
            <a:extLst>
              <a:ext uri="{FF2B5EF4-FFF2-40B4-BE49-F238E27FC236}">
                <a16:creationId xmlns:a16="http://schemas.microsoft.com/office/drawing/2014/main" id="{20D6469B-3FEE-B9C3-726D-0777B4707CBA}"/>
              </a:ext>
            </a:extLst>
          </p:cNvPr>
          <p:cNvSpPr>
            <a:spLocks noGrp="1"/>
          </p:cNvSpPr>
          <p:nvPr>
            <p:ph sz="half" idx="2"/>
          </p:nvPr>
        </p:nvSpPr>
        <p:spPr>
          <a:xfrm>
            <a:off x="6172200" y="1252728"/>
            <a:ext cx="5448300" cy="4879713"/>
          </a:xfrm>
        </p:spPr>
        <p:txBody>
          <a:bodyPr/>
          <a:lstStyle/>
          <a:p>
            <a:r>
              <a:rPr lang="en-US" dirty="0"/>
              <a:t>Budget</a:t>
            </a:r>
          </a:p>
          <a:p>
            <a:pPr lvl="1"/>
            <a:r>
              <a:rPr lang="en-US" dirty="0"/>
              <a:t>For convenience, the query includes the budget as a combined string and as separate fields for filtering or pivoting</a:t>
            </a:r>
          </a:p>
          <a:p>
            <a:r>
              <a:rPr lang="en-US" dirty="0"/>
              <a:t>You can use pivot tables to summarize your encumbrances for each budget string to compare with your budgets overview to identify places to free up or transfer funding</a:t>
            </a:r>
          </a:p>
        </p:txBody>
      </p:sp>
    </p:spTree>
    <p:extLst>
      <p:ext uri="{BB962C8B-B14F-4D97-AF65-F5344CB8AC3E}">
        <p14:creationId xmlns:p14="http://schemas.microsoft.com/office/powerpoint/2010/main" val="3445674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F99F-B1A1-ACAC-2E76-C8206D87F342}"/>
              </a:ext>
            </a:extLst>
          </p:cNvPr>
          <p:cNvSpPr>
            <a:spLocks noGrp="1"/>
          </p:cNvSpPr>
          <p:nvPr>
            <p:ph type="title"/>
          </p:nvPr>
        </p:nvSpPr>
        <p:spPr/>
        <p:txBody>
          <a:bodyPr/>
          <a:lstStyle/>
          <a:p>
            <a:r>
              <a:rPr lang="en-US" dirty="0"/>
              <a:t>Follow-up on Open Encumbrances</a:t>
            </a:r>
          </a:p>
        </p:txBody>
      </p:sp>
      <p:sp>
        <p:nvSpPr>
          <p:cNvPr id="3" name="Content Placeholder 2">
            <a:extLst>
              <a:ext uri="{FF2B5EF4-FFF2-40B4-BE49-F238E27FC236}">
                <a16:creationId xmlns:a16="http://schemas.microsoft.com/office/drawing/2014/main" id="{E7A91645-82D3-9A76-28C6-28DE7EF275E6}"/>
              </a:ext>
            </a:extLst>
          </p:cNvPr>
          <p:cNvSpPr>
            <a:spLocks noGrp="1"/>
          </p:cNvSpPr>
          <p:nvPr>
            <p:ph sz="half" idx="1"/>
          </p:nvPr>
        </p:nvSpPr>
        <p:spPr/>
        <p:txBody>
          <a:bodyPr>
            <a:normAutofit lnSpcReduction="10000"/>
          </a:bodyPr>
          <a:lstStyle/>
          <a:p>
            <a:r>
              <a:rPr lang="en-US" dirty="0"/>
              <a:t>Receipt status</a:t>
            </a:r>
          </a:p>
          <a:p>
            <a:pPr lvl="1"/>
            <a:r>
              <a:rPr lang="en-US" dirty="0"/>
              <a:t>If the order has not shipped, confirm ship date with the vendor. </a:t>
            </a:r>
          </a:p>
          <a:p>
            <a:pPr lvl="1"/>
            <a:r>
              <a:rPr lang="en-US" dirty="0"/>
              <a:t>If the order has shipped, confirm receipt status with the warehouse.</a:t>
            </a:r>
          </a:p>
          <a:p>
            <a:r>
              <a:rPr lang="en-US" dirty="0"/>
              <a:t>Remaining balance</a:t>
            </a:r>
          </a:p>
          <a:p>
            <a:pPr lvl="1"/>
            <a:r>
              <a:rPr lang="en-US" dirty="0"/>
              <a:t>If there is more money encumbered on the PO than you expected, confirm with AP and/or the vendor what has been invoiced and what is remaining yet to be billed</a:t>
            </a:r>
          </a:p>
        </p:txBody>
      </p:sp>
      <p:sp>
        <p:nvSpPr>
          <p:cNvPr id="4" name="Content Placeholder 3">
            <a:extLst>
              <a:ext uri="{FF2B5EF4-FFF2-40B4-BE49-F238E27FC236}">
                <a16:creationId xmlns:a16="http://schemas.microsoft.com/office/drawing/2014/main" id="{32D2874C-D2D3-284D-8BF4-99189FA013F8}"/>
              </a:ext>
            </a:extLst>
          </p:cNvPr>
          <p:cNvSpPr>
            <a:spLocks noGrp="1"/>
          </p:cNvSpPr>
          <p:nvPr>
            <p:ph sz="half" idx="2"/>
          </p:nvPr>
        </p:nvSpPr>
        <p:spPr/>
        <p:txBody>
          <a:bodyPr>
            <a:normAutofit lnSpcReduction="10000"/>
          </a:bodyPr>
          <a:lstStyle/>
          <a:p>
            <a:r>
              <a:rPr lang="en-US" dirty="0"/>
              <a:t>For POs/lines you are done with</a:t>
            </a:r>
          </a:p>
          <a:p>
            <a:pPr lvl="1"/>
            <a:r>
              <a:rPr lang="en-US" dirty="0"/>
              <a:t>If there are existing payments on the line, have AP finalize the line</a:t>
            </a:r>
          </a:p>
          <a:p>
            <a:pPr lvl="1"/>
            <a:r>
              <a:rPr lang="en-US" dirty="0"/>
              <a:t>If there are no payments on the line, have the Buyer cancel the line</a:t>
            </a:r>
          </a:p>
          <a:p>
            <a:pPr lvl="1"/>
            <a:r>
              <a:rPr lang="en-US" dirty="0"/>
              <a:t>If you are done with the whole PO, have the Buyer close the PO</a:t>
            </a:r>
          </a:p>
          <a:p>
            <a:endParaRPr lang="en-US" dirty="0"/>
          </a:p>
        </p:txBody>
      </p:sp>
    </p:spTree>
    <p:extLst>
      <p:ext uri="{BB962C8B-B14F-4D97-AF65-F5344CB8AC3E}">
        <p14:creationId xmlns:p14="http://schemas.microsoft.com/office/powerpoint/2010/main" val="4264978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FCB8-86BD-BB28-D86D-4315A8351C4C}"/>
              </a:ext>
            </a:extLst>
          </p:cNvPr>
          <p:cNvSpPr>
            <a:spLocks noGrp="1"/>
          </p:cNvSpPr>
          <p:nvPr>
            <p:ph type="title"/>
          </p:nvPr>
        </p:nvSpPr>
        <p:spPr/>
        <p:txBody>
          <a:bodyPr/>
          <a:lstStyle/>
          <a:p>
            <a:r>
              <a:rPr lang="en-US" dirty="0"/>
              <a:t>How to use Invoice/Voucher Queries</a:t>
            </a:r>
          </a:p>
        </p:txBody>
      </p:sp>
      <p:sp>
        <p:nvSpPr>
          <p:cNvPr id="3" name="Content Placeholder 2">
            <a:extLst>
              <a:ext uri="{FF2B5EF4-FFF2-40B4-BE49-F238E27FC236}">
                <a16:creationId xmlns:a16="http://schemas.microsoft.com/office/drawing/2014/main" id="{4E579453-4A24-6A8C-D358-E8D0EEB2B893}"/>
              </a:ext>
            </a:extLst>
          </p:cNvPr>
          <p:cNvSpPr>
            <a:spLocks noGrp="1"/>
          </p:cNvSpPr>
          <p:nvPr>
            <p:ph idx="1"/>
          </p:nvPr>
        </p:nvSpPr>
        <p:spPr/>
        <p:txBody>
          <a:bodyPr>
            <a:normAutofit fontScale="85000" lnSpcReduction="10000"/>
          </a:bodyPr>
          <a:lstStyle/>
          <a:p>
            <a:r>
              <a:rPr lang="en-US" sz="2800" dirty="0"/>
              <a:t>These queries pull the same fields, but based on different types of criteria:</a:t>
            </a:r>
            <a:endParaRPr lang="en-US" dirty="0"/>
          </a:p>
          <a:p>
            <a:pPr lvl="1"/>
            <a:r>
              <a:rPr lang="en-US" dirty="0"/>
              <a:t>VOUCHERS_BY_REQUESTER: Vouchers related to your requisitions</a:t>
            </a:r>
          </a:p>
          <a:p>
            <a:pPr lvl="1"/>
            <a:r>
              <a:rPr lang="en-US" dirty="0"/>
              <a:t>IS_IT_PAID_SIMPLE: Flexible criteria to search for invoices by vendor, cost center, status, etc.</a:t>
            </a:r>
          </a:p>
          <a:p>
            <a:pPr lvl="1"/>
            <a:r>
              <a:rPr lang="en-US" dirty="0"/>
              <a:t>VOUCHER_EXCEPTIONS: Problem vouchers that for some reason cannot be paid</a:t>
            </a:r>
          </a:p>
        </p:txBody>
      </p:sp>
    </p:spTree>
    <p:extLst>
      <p:ext uri="{BB962C8B-B14F-4D97-AF65-F5344CB8AC3E}">
        <p14:creationId xmlns:p14="http://schemas.microsoft.com/office/powerpoint/2010/main" val="709668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F5666C-1321-41F3-9261-BB6EEFB316AC}"/>
              </a:ext>
            </a:extLst>
          </p:cNvPr>
          <p:cNvSpPr>
            <a:spLocks noGrp="1"/>
          </p:cNvSpPr>
          <p:nvPr>
            <p:ph type="title"/>
          </p:nvPr>
        </p:nvSpPr>
        <p:spPr/>
        <p:txBody>
          <a:bodyPr/>
          <a:lstStyle/>
          <a:p>
            <a:r>
              <a:rPr lang="en-US" dirty="0"/>
              <a:t>Invoice/Voucher Query Fields</a:t>
            </a:r>
          </a:p>
        </p:txBody>
      </p:sp>
      <p:sp>
        <p:nvSpPr>
          <p:cNvPr id="7" name="Content Placeholder 6">
            <a:extLst>
              <a:ext uri="{FF2B5EF4-FFF2-40B4-BE49-F238E27FC236}">
                <a16:creationId xmlns:a16="http://schemas.microsoft.com/office/drawing/2014/main" id="{B34258AC-058E-3DEB-BA21-16F21359A5CF}"/>
              </a:ext>
            </a:extLst>
          </p:cNvPr>
          <p:cNvSpPr>
            <a:spLocks noGrp="1"/>
          </p:cNvSpPr>
          <p:nvPr>
            <p:ph sz="half" idx="1"/>
          </p:nvPr>
        </p:nvSpPr>
        <p:spPr>
          <a:xfrm>
            <a:off x="925726" y="3025303"/>
            <a:ext cx="5157640" cy="3068562"/>
          </a:xfrm>
        </p:spPr>
        <p:txBody>
          <a:bodyPr>
            <a:normAutofit fontScale="85000" lnSpcReduction="10000"/>
          </a:bodyPr>
          <a:lstStyle/>
          <a:p>
            <a:r>
              <a:rPr lang="en-US" dirty="0"/>
              <a:t>The queries return the key information regarding each voucher, such as the invoice number, vendor, PO, invoice amount, and various dates</a:t>
            </a:r>
          </a:p>
          <a:p>
            <a:r>
              <a:rPr lang="en-US" dirty="0"/>
              <a:t>If you do not see an invoice in the system two weeks after it was submitted or expected to be submitted by the vendor, check with your AP Specialist to confirm they have received the invoice</a:t>
            </a:r>
          </a:p>
          <a:p>
            <a:pPr marL="0" indent="0">
              <a:buNone/>
            </a:pPr>
            <a:endParaRPr lang="en-US" dirty="0"/>
          </a:p>
        </p:txBody>
      </p:sp>
      <p:sp>
        <p:nvSpPr>
          <p:cNvPr id="8" name="Content Placeholder 7">
            <a:extLst>
              <a:ext uri="{FF2B5EF4-FFF2-40B4-BE49-F238E27FC236}">
                <a16:creationId xmlns:a16="http://schemas.microsoft.com/office/drawing/2014/main" id="{8BADEC69-036F-320C-AFB1-A7336D191060}"/>
              </a:ext>
            </a:extLst>
          </p:cNvPr>
          <p:cNvSpPr>
            <a:spLocks noGrp="1"/>
          </p:cNvSpPr>
          <p:nvPr>
            <p:ph sz="half" idx="2"/>
          </p:nvPr>
        </p:nvSpPr>
        <p:spPr>
          <a:xfrm>
            <a:off x="6238240" y="3025303"/>
            <a:ext cx="5382259" cy="3068562"/>
          </a:xfrm>
        </p:spPr>
        <p:txBody>
          <a:bodyPr>
            <a:normAutofit fontScale="85000" lnSpcReduction="10000"/>
          </a:bodyPr>
          <a:lstStyle/>
          <a:p>
            <a:r>
              <a:rPr lang="en-US" dirty="0"/>
              <a:t>Clickable Drilling URLs:</a:t>
            </a:r>
          </a:p>
          <a:p>
            <a:pPr lvl="1"/>
            <a:r>
              <a:rPr lang="en-US" dirty="0"/>
              <a:t>Invoice number: Open invoice attachment</a:t>
            </a:r>
          </a:p>
          <a:p>
            <a:pPr lvl="1"/>
            <a:r>
              <a:rPr lang="en-US" dirty="0"/>
              <a:t>PO: Go to PO Inquiry</a:t>
            </a:r>
          </a:p>
          <a:p>
            <a:pPr lvl="1"/>
            <a:r>
              <a:rPr lang="en-US" dirty="0"/>
              <a:t>Approval Status: Shows the approval history of the voucher</a:t>
            </a:r>
          </a:p>
          <a:p>
            <a:pPr lvl="1"/>
            <a:r>
              <a:rPr lang="en-US" dirty="0"/>
              <a:t>Payment: Opens a screen where you can search for the check number and other payment info</a:t>
            </a:r>
          </a:p>
        </p:txBody>
      </p:sp>
      <p:pic>
        <p:nvPicPr>
          <p:cNvPr id="5" name="Picture 4">
            <a:extLst>
              <a:ext uri="{FF2B5EF4-FFF2-40B4-BE49-F238E27FC236}">
                <a16:creationId xmlns:a16="http://schemas.microsoft.com/office/drawing/2014/main" id="{4CB0420F-A305-C662-A5DD-AD718164CB19}"/>
              </a:ext>
            </a:extLst>
          </p:cNvPr>
          <p:cNvPicPr>
            <a:picLocks noChangeAspect="1"/>
          </p:cNvPicPr>
          <p:nvPr/>
        </p:nvPicPr>
        <p:blipFill>
          <a:blip r:embed="rId2"/>
          <a:stretch>
            <a:fillRect/>
          </a:stretch>
        </p:blipFill>
        <p:spPr>
          <a:xfrm>
            <a:off x="479465" y="1232683"/>
            <a:ext cx="11517549" cy="1554292"/>
          </a:xfrm>
          <a:prstGeom prst="rect">
            <a:avLst/>
          </a:prstGeom>
        </p:spPr>
      </p:pic>
    </p:spTree>
    <p:extLst>
      <p:ext uri="{BB962C8B-B14F-4D97-AF65-F5344CB8AC3E}">
        <p14:creationId xmlns:p14="http://schemas.microsoft.com/office/powerpoint/2010/main" val="286335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FC202-5F87-6122-82A0-7595B0211153}"/>
              </a:ext>
            </a:extLst>
          </p:cNvPr>
          <p:cNvSpPr>
            <a:spLocks noGrp="1"/>
          </p:cNvSpPr>
          <p:nvPr>
            <p:ph type="ctrTitle"/>
          </p:nvPr>
        </p:nvSpPr>
        <p:spPr>
          <a:xfrm>
            <a:off x="533400" y="1211813"/>
            <a:ext cx="11087100" cy="4209813"/>
          </a:xfrm>
        </p:spPr>
        <p:txBody>
          <a:bodyPr>
            <a:normAutofit/>
          </a:bodyPr>
          <a:lstStyle/>
          <a:p>
            <a:r>
              <a:rPr lang="en-US" dirty="0">
                <a:latin typeface="Palatino"/>
                <a:cs typeface="Poppins"/>
              </a:rPr>
              <a:t>Year End Close</a:t>
            </a:r>
            <a:br>
              <a:rPr lang="en-US" dirty="0">
                <a:latin typeface="Palatino"/>
                <a:cs typeface="Poppins"/>
              </a:rPr>
            </a:br>
            <a:br>
              <a:rPr lang="en-US" dirty="0">
                <a:latin typeface="Palatino"/>
                <a:cs typeface="Poppins"/>
              </a:rPr>
            </a:br>
            <a:r>
              <a:rPr lang="en-US" sz="2000" dirty="0">
                <a:latin typeface="Palatino"/>
                <a:cs typeface="Poppins"/>
              </a:rPr>
              <a:t>Presenter: </a:t>
            </a:r>
            <a:br>
              <a:rPr lang="en-US" sz="2000" dirty="0"/>
            </a:br>
            <a:r>
              <a:rPr lang="en-US" sz="2000" dirty="0">
                <a:latin typeface="Palatino"/>
                <a:cs typeface="Poppins"/>
              </a:rPr>
              <a:t>Adil Ahmed, Associate Vice Chancellor of Finance and Administration</a:t>
            </a:r>
          </a:p>
        </p:txBody>
      </p:sp>
    </p:spTree>
    <p:extLst>
      <p:ext uri="{BB962C8B-B14F-4D97-AF65-F5344CB8AC3E}">
        <p14:creationId xmlns:p14="http://schemas.microsoft.com/office/powerpoint/2010/main" val="4178534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7C27E-9648-C8BD-2A2C-3186072B31AA}"/>
              </a:ext>
            </a:extLst>
          </p:cNvPr>
          <p:cNvSpPr>
            <a:spLocks noGrp="1"/>
          </p:cNvSpPr>
          <p:nvPr>
            <p:ph type="title"/>
          </p:nvPr>
        </p:nvSpPr>
        <p:spPr/>
        <p:txBody>
          <a:bodyPr/>
          <a:lstStyle/>
          <a:p>
            <a:r>
              <a:rPr lang="en-US" dirty="0"/>
              <a:t>Common Voucher Exceptions and Issues</a:t>
            </a:r>
          </a:p>
        </p:txBody>
      </p:sp>
      <p:graphicFrame>
        <p:nvGraphicFramePr>
          <p:cNvPr id="5" name="Table 5">
            <a:extLst>
              <a:ext uri="{FF2B5EF4-FFF2-40B4-BE49-F238E27FC236}">
                <a16:creationId xmlns:a16="http://schemas.microsoft.com/office/drawing/2014/main" id="{EC9EBF50-B476-DF26-E3FC-EC999DCD89CB}"/>
              </a:ext>
            </a:extLst>
          </p:cNvPr>
          <p:cNvGraphicFramePr>
            <a:graphicFrameLocks noGrp="1"/>
          </p:cNvGraphicFramePr>
          <p:nvPr>
            <p:ph idx="1"/>
          </p:nvPr>
        </p:nvGraphicFramePr>
        <p:xfrm>
          <a:off x="571500" y="1694047"/>
          <a:ext cx="11315700" cy="4311292"/>
        </p:xfrm>
        <a:graphic>
          <a:graphicData uri="http://schemas.openxmlformats.org/drawingml/2006/table">
            <a:tbl>
              <a:tblPr firstRow="1" bandRow="1">
                <a:tableStyleId>{5C22544A-7EE6-4342-B048-85BDC9FD1C3A}</a:tableStyleId>
              </a:tblPr>
              <a:tblGrid>
                <a:gridCol w="2511749">
                  <a:extLst>
                    <a:ext uri="{9D8B030D-6E8A-4147-A177-3AD203B41FA5}">
                      <a16:colId xmlns:a16="http://schemas.microsoft.com/office/drawing/2014/main" val="3922772149"/>
                    </a:ext>
                  </a:extLst>
                </a:gridCol>
                <a:gridCol w="4013024">
                  <a:extLst>
                    <a:ext uri="{9D8B030D-6E8A-4147-A177-3AD203B41FA5}">
                      <a16:colId xmlns:a16="http://schemas.microsoft.com/office/drawing/2014/main" val="2808771851"/>
                    </a:ext>
                  </a:extLst>
                </a:gridCol>
                <a:gridCol w="4790927">
                  <a:extLst>
                    <a:ext uri="{9D8B030D-6E8A-4147-A177-3AD203B41FA5}">
                      <a16:colId xmlns:a16="http://schemas.microsoft.com/office/drawing/2014/main" val="2757280730"/>
                    </a:ext>
                  </a:extLst>
                </a:gridCol>
              </a:tblGrid>
              <a:tr h="407994">
                <a:tc>
                  <a:txBody>
                    <a:bodyPr/>
                    <a:lstStyle/>
                    <a:p>
                      <a:r>
                        <a:rPr lang="en-US" sz="1600" dirty="0"/>
                        <a:t>Exception Status</a:t>
                      </a:r>
                    </a:p>
                  </a:txBody>
                  <a:tcPr/>
                </a:tc>
                <a:tc>
                  <a:txBody>
                    <a:bodyPr/>
                    <a:lstStyle/>
                    <a:p>
                      <a:r>
                        <a:rPr lang="en-US" sz="1600" dirty="0"/>
                        <a:t>Cause</a:t>
                      </a:r>
                    </a:p>
                  </a:txBody>
                  <a:tcPr/>
                </a:tc>
                <a:tc>
                  <a:txBody>
                    <a:bodyPr/>
                    <a:lstStyle/>
                    <a:p>
                      <a:r>
                        <a:rPr lang="en-US" sz="1600" dirty="0"/>
                        <a:t>Solution</a:t>
                      </a:r>
                    </a:p>
                  </a:txBody>
                  <a:tcPr/>
                </a:tc>
                <a:extLst>
                  <a:ext uri="{0D108BD9-81ED-4DB2-BD59-A6C34878D82A}">
                    <a16:rowId xmlns:a16="http://schemas.microsoft.com/office/drawing/2014/main" val="4047444177"/>
                  </a:ext>
                </a:extLst>
              </a:tr>
              <a:tr h="566524">
                <a:tc rowSpan="3">
                  <a:txBody>
                    <a:bodyPr/>
                    <a:lstStyle/>
                    <a:p>
                      <a:r>
                        <a:rPr lang="en-US" sz="1600" dirty="0"/>
                        <a:t>Match Exceptions</a:t>
                      </a:r>
                    </a:p>
                  </a:txBody>
                  <a:tcPr anchor="ctr"/>
                </a:tc>
                <a:tc>
                  <a:txBody>
                    <a:bodyPr/>
                    <a:lstStyle/>
                    <a:p>
                      <a:r>
                        <a:rPr lang="en-US" sz="1600" dirty="0"/>
                        <a:t>No Receipts</a:t>
                      </a:r>
                    </a:p>
                  </a:txBody>
                  <a:tcPr/>
                </a:tc>
                <a:tc>
                  <a:txBody>
                    <a:bodyPr/>
                    <a:lstStyle/>
                    <a:p>
                      <a:r>
                        <a:rPr lang="en-US" sz="1600" dirty="0"/>
                        <a:t>Follow up with vendor or warehouse</a:t>
                      </a:r>
                    </a:p>
                  </a:txBody>
                  <a:tcPr/>
                </a:tc>
                <a:extLst>
                  <a:ext uri="{0D108BD9-81ED-4DB2-BD59-A6C34878D82A}">
                    <a16:rowId xmlns:a16="http://schemas.microsoft.com/office/drawing/2014/main" val="825989581"/>
                  </a:ext>
                </a:extLst>
              </a:tr>
              <a:tr h="590798">
                <a:tc vMerge="1">
                  <a:txBody>
                    <a:bodyPr/>
                    <a:lstStyle/>
                    <a:p>
                      <a:endParaRPr lang="en-US" sz="1400" dirty="0"/>
                    </a:p>
                  </a:txBody>
                  <a:tcPr/>
                </a:tc>
                <a:tc>
                  <a:txBody>
                    <a:bodyPr/>
                    <a:lstStyle/>
                    <a:p>
                      <a:r>
                        <a:rPr lang="en-US" sz="1600" dirty="0"/>
                        <a:t>Vouchered quantity exceeds received quantity</a:t>
                      </a:r>
                    </a:p>
                  </a:txBody>
                  <a:tcPr/>
                </a:tc>
                <a:tc>
                  <a:txBody>
                    <a:bodyPr/>
                    <a:lstStyle/>
                    <a:p>
                      <a:r>
                        <a:rPr lang="en-US" sz="1600" dirty="0"/>
                        <a:t>Follow up with vendor or warehouse</a:t>
                      </a:r>
                    </a:p>
                  </a:txBody>
                  <a:tcPr/>
                </a:tc>
                <a:extLst>
                  <a:ext uri="{0D108BD9-81ED-4DB2-BD59-A6C34878D82A}">
                    <a16:rowId xmlns:a16="http://schemas.microsoft.com/office/drawing/2014/main" val="2949303337"/>
                  </a:ext>
                </a:extLst>
              </a:tr>
              <a:tr h="566524">
                <a:tc vMerge="1">
                  <a:txBody>
                    <a:bodyPr/>
                    <a:lstStyle/>
                    <a:p>
                      <a:endParaRPr lang="en-US" sz="1400" dirty="0"/>
                    </a:p>
                  </a:txBody>
                  <a:tcPr/>
                </a:tc>
                <a:tc>
                  <a:txBody>
                    <a:bodyPr/>
                    <a:lstStyle/>
                    <a:p>
                      <a:r>
                        <a:rPr lang="en-US" sz="1600" dirty="0"/>
                        <a:t>Vouchered amount/quantity exceeds PO</a:t>
                      </a:r>
                    </a:p>
                  </a:txBody>
                  <a:tcPr/>
                </a:tc>
                <a:tc>
                  <a:txBody>
                    <a:bodyPr/>
                    <a:lstStyle/>
                    <a:p>
                      <a:r>
                        <a:rPr lang="en-US" sz="1600" dirty="0"/>
                        <a:t>Change order to increase PO</a:t>
                      </a:r>
                    </a:p>
                  </a:txBody>
                  <a:tcPr/>
                </a:tc>
                <a:extLst>
                  <a:ext uri="{0D108BD9-81ED-4DB2-BD59-A6C34878D82A}">
                    <a16:rowId xmlns:a16="http://schemas.microsoft.com/office/drawing/2014/main" val="2633777510"/>
                  </a:ext>
                </a:extLst>
              </a:tr>
              <a:tr h="590798">
                <a:tc>
                  <a:txBody>
                    <a:bodyPr/>
                    <a:lstStyle/>
                    <a:p>
                      <a:r>
                        <a:rPr lang="en-US" sz="1600" dirty="0"/>
                        <a:t>Budget Error</a:t>
                      </a:r>
                    </a:p>
                  </a:txBody>
                  <a:tcPr anchor="ctr"/>
                </a:tc>
                <a:tc>
                  <a:txBody>
                    <a:bodyPr/>
                    <a:lstStyle/>
                    <a:p>
                      <a:r>
                        <a:rPr lang="en-US" sz="1600" dirty="0"/>
                        <a:t>Vouchered amount exceeds PO amount AND available budget</a:t>
                      </a:r>
                    </a:p>
                  </a:txBody>
                  <a:tcPr/>
                </a:tc>
                <a:tc>
                  <a:txBody>
                    <a:bodyPr/>
                    <a:lstStyle/>
                    <a:p>
                      <a:r>
                        <a:rPr lang="en-US" sz="1600" dirty="0"/>
                        <a:t>Budget transfer, then change order</a:t>
                      </a:r>
                    </a:p>
                  </a:txBody>
                  <a:tcPr/>
                </a:tc>
                <a:extLst>
                  <a:ext uri="{0D108BD9-81ED-4DB2-BD59-A6C34878D82A}">
                    <a16:rowId xmlns:a16="http://schemas.microsoft.com/office/drawing/2014/main" val="1852660423"/>
                  </a:ext>
                </a:extLst>
              </a:tr>
              <a:tr h="590798">
                <a:tc rowSpan="3">
                  <a:txBody>
                    <a:bodyPr/>
                    <a:lstStyle/>
                    <a:p>
                      <a:r>
                        <a:rPr lang="en-US" sz="1600" dirty="0"/>
                        <a:t>Incomplete/Held from Payment</a:t>
                      </a:r>
                    </a:p>
                  </a:txBody>
                  <a:tcPr anchor="ctr"/>
                </a:tc>
                <a:tc>
                  <a:txBody>
                    <a:bodyPr/>
                    <a:lstStyle/>
                    <a:p>
                      <a:r>
                        <a:rPr lang="en-US" sz="1600" dirty="0"/>
                        <a:t>Missing or expired PO</a:t>
                      </a:r>
                    </a:p>
                  </a:txBody>
                  <a:tcPr/>
                </a:tc>
                <a:tc>
                  <a:txBody>
                    <a:bodyPr/>
                    <a:lstStyle/>
                    <a:p>
                      <a:r>
                        <a:rPr lang="en-US" sz="1600" dirty="0"/>
                        <a:t>Inform your AP Specialist of the current, dispatched PO number</a:t>
                      </a:r>
                    </a:p>
                  </a:txBody>
                  <a:tcPr/>
                </a:tc>
                <a:extLst>
                  <a:ext uri="{0D108BD9-81ED-4DB2-BD59-A6C34878D82A}">
                    <a16:rowId xmlns:a16="http://schemas.microsoft.com/office/drawing/2014/main" val="1107741088"/>
                  </a:ext>
                </a:extLst>
              </a:tr>
              <a:tr h="590798">
                <a:tc vMerge="1">
                  <a:txBody>
                    <a:bodyPr/>
                    <a:lstStyle/>
                    <a:p>
                      <a:endParaRPr lang="en-US" sz="1400" dirty="0"/>
                    </a:p>
                  </a:txBody>
                  <a:tcPr/>
                </a:tc>
                <a:tc>
                  <a:txBody>
                    <a:bodyPr/>
                    <a:lstStyle/>
                    <a:p>
                      <a:r>
                        <a:rPr lang="en-US" sz="1600" dirty="0"/>
                        <a:t>Missing contract or PO not dispatched</a:t>
                      </a:r>
                    </a:p>
                  </a:txBody>
                  <a:tcPr/>
                </a:tc>
                <a:tc>
                  <a:txBody>
                    <a:bodyPr/>
                    <a:lstStyle/>
                    <a:p>
                      <a:r>
                        <a:rPr lang="en-US" sz="1600" dirty="0"/>
                        <a:t>Follow up with Purchasing to ensure all documentation is complete</a:t>
                      </a:r>
                    </a:p>
                  </a:txBody>
                  <a:tcPr/>
                </a:tc>
                <a:extLst>
                  <a:ext uri="{0D108BD9-81ED-4DB2-BD59-A6C34878D82A}">
                    <a16:rowId xmlns:a16="http://schemas.microsoft.com/office/drawing/2014/main" val="2078386116"/>
                  </a:ext>
                </a:extLst>
              </a:tr>
              <a:tr h="407058">
                <a:tc vMerge="1">
                  <a:txBody>
                    <a:bodyPr/>
                    <a:lstStyle/>
                    <a:p>
                      <a:endParaRPr lang="en-US" sz="1400" dirty="0"/>
                    </a:p>
                  </a:txBody>
                  <a:tcPr/>
                </a:tc>
                <a:tc>
                  <a:txBody>
                    <a:bodyPr/>
                    <a:lstStyle/>
                    <a:p>
                      <a:r>
                        <a:rPr lang="en-US" sz="1600" dirty="0"/>
                        <a:t>Problems with coding, itemization, or tax</a:t>
                      </a:r>
                    </a:p>
                  </a:txBody>
                  <a:tcPr/>
                </a:tc>
                <a:tc>
                  <a:txBody>
                    <a:bodyPr/>
                    <a:lstStyle/>
                    <a:p>
                      <a:r>
                        <a:rPr lang="en-US" sz="1600" dirty="0"/>
                        <a:t>Change order to correct PO</a:t>
                      </a:r>
                    </a:p>
                  </a:txBody>
                  <a:tcPr/>
                </a:tc>
                <a:extLst>
                  <a:ext uri="{0D108BD9-81ED-4DB2-BD59-A6C34878D82A}">
                    <a16:rowId xmlns:a16="http://schemas.microsoft.com/office/drawing/2014/main" val="1028525677"/>
                  </a:ext>
                </a:extLst>
              </a:tr>
            </a:tbl>
          </a:graphicData>
        </a:graphic>
      </p:graphicFrame>
    </p:spTree>
    <p:extLst>
      <p:ext uri="{BB962C8B-B14F-4D97-AF65-F5344CB8AC3E}">
        <p14:creationId xmlns:p14="http://schemas.microsoft.com/office/powerpoint/2010/main" val="2926193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4B2F-6363-7C9E-DBFD-598FD3D17795}"/>
              </a:ext>
            </a:extLst>
          </p:cNvPr>
          <p:cNvSpPr>
            <a:spLocks noGrp="1"/>
          </p:cNvSpPr>
          <p:nvPr>
            <p:ph type="title"/>
          </p:nvPr>
        </p:nvSpPr>
        <p:spPr/>
        <p:txBody>
          <a:bodyPr/>
          <a:lstStyle/>
          <a:p>
            <a:r>
              <a:rPr lang="en-US" dirty="0"/>
              <a:t>Pay or Accrue?</a:t>
            </a:r>
          </a:p>
        </p:txBody>
      </p:sp>
      <p:sp>
        <p:nvSpPr>
          <p:cNvPr id="3" name="Content Placeholder 2">
            <a:extLst>
              <a:ext uri="{FF2B5EF4-FFF2-40B4-BE49-F238E27FC236}">
                <a16:creationId xmlns:a16="http://schemas.microsoft.com/office/drawing/2014/main" id="{B1F6583D-E0B8-C63D-6FFD-C78F6FF82D6E}"/>
              </a:ext>
            </a:extLst>
          </p:cNvPr>
          <p:cNvSpPr>
            <a:spLocks noGrp="1"/>
          </p:cNvSpPr>
          <p:nvPr>
            <p:ph sz="half" idx="1"/>
          </p:nvPr>
        </p:nvSpPr>
        <p:spPr/>
        <p:txBody>
          <a:bodyPr>
            <a:normAutofit fontScale="92500" lnSpcReduction="20000"/>
          </a:bodyPr>
          <a:lstStyle/>
          <a:p>
            <a:r>
              <a:rPr lang="en-US" dirty="0"/>
              <a:t>For clean accruals, we need a clear picture of all invoices/liabilities at the fiscal year end</a:t>
            </a:r>
          </a:p>
          <a:p>
            <a:r>
              <a:rPr lang="en-US" dirty="0"/>
              <a:t>Review Voucher Exceptions to identify any invoices we currently have but cannot pay</a:t>
            </a:r>
          </a:p>
          <a:p>
            <a:r>
              <a:rPr lang="en-US" dirty="0"/>
              <a:t>Review Open Encumbrances to identify any amounts we expect to be billed but which have not yet been invoiced by the vendor</a:t>
            </a:r>
          </a:p>
          <a:p>
            <a:r>
              <a:rPr lang="en-US" dirty="0"/>
              <a:t>Ensure there are no verbal orders lacking POs</a:t>
            </a:r>
          </a:p>
        </p:txBody>
      </p:sp>
      <p:sp>
        <p:nvSpPr>
          <p:cNvPr id="4" name="Content Placeholder 3">
            <a:extLst>
              <a:ext uri="{FF2B5EF4-FFF2-40B4-BE49-F238E27FC236}">
                <a16:creationId xmlns:a16="http://schemas.microsoft.com/office/drawing/2014/main" id="{1AA64877-4C48-0FCE-2843-590475BDB506}"/>
              </a:ext>
            </a:extLst>
          </p:cNvPr>
          <p:cNvSpPr>
            <a:spLocks noGrp="1"/>
          </p:cNvSpPr>
          <p:nvPr>
            <p:ph sz="half" idx="2"/>
          </p:nvPr>
        </p:nvSpPr>
        <p:spPr/>
        <p:txBody>
          <a:bodyPr>
            <a:normAutofit fontScale="92500" lnSpcReduction="20000"/>
          </a:bodyPr>
          <a:lstStyle/>
          <a:p>
            <a:r>
              <a:rPr lang="en-US" dirty="0"/>
              <a:t>If all exceptions blocking an invoice can be resolved by the AP cutoff (For 2023: 7/14), then we should pay the invoice normally while the old year budget period is still open.</a:t>
            </a:r>
          </a:p>
          <a:p>
            <a:r>
              <a:rPr lang="en-US" dirty="0"/>
              <a:t>If the exceptions will not be resolved before the AP cutoff, OR</a:t>
            </a:r>
          </a:p>
          <a:p>
            <a:r>
              <a:rPr lang="en-US" dirty="0"/>
              <a:t>If the invoice will not be received at all before the AP cutoff due to the vendor’s billing schedule</a:t>
            </a:r>
          </a:p>
          <a:p>
            <a:r>
              <a:rPr lang="en-US" dirty="0"/>
              <a:t>Then submit those invoices or estimated amounts to Herzie as accrued liabilities by the Journal Entry cutoff. (For 2023: 8/4)</a:t>
            </a:r>
          </a:p>
        </p:txBody>
      </p:sp>
    </p:spTree>
    <p:extLst>
      <p:ext uri="{BB962C8B-B14F-4D97-AF65-F5344CB8AC3E}">
        <p14:creationId xmlns:p14="http://schemas.microsoft.com/office/powerpoint/2010/main" val="4273400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4E861-ACCE-7E42-F879-52032CF71D8C}"/>
              </a:ext>
            </a:extLst>
          </p:cNvPr>
          <p:cNvSpPr>
            <a:spLocks noGrp="1"/>
          </p:cNvSpPr>
          <p:nvPr>
            <p:ph type="title"/>
          </p:nvPr>
        </p:nvSpPr>
        <p:spPr/>
        <p:txBody>
          <a:bodyPr/>
          <a:lstStyle/>
          <a:p>
            <a:r>
              <a:rPr lang="en-US" dirty="0"/>
              <a:t>Paying Accruals</a:t>
            </a:r>
          </a:p>
        </p:txBody>
      </p:sp>
      <p:sp>
        <p:nvSpPr>
          <p:cNvPr id="3" name="Content Placeholder 2">
            <a:extLst>
              <a:ext uri="{FF2B5EF4-FFF2-40B4-BE49-F238E27FC236}">
                <a16:creationId xmlns:a16="http://schemas.microsoft.com/office/drawing/2014/main" id="{0B1B2321-3F78-FD64-C259-01BCBE312DE0}"/>
              </a:ext>
            </a:extLst>
          </p:cNvPr>
          <p:cNvSpPr>
            <a:spLocks noGrp="1"/>
          </p:cNvSpPr>
          <p:nvPr>
            <p:ph idx="1"/>
          </p:nvPr>
        </p:nvSpPr>
        <p:spPr>
          <a:xfrm>
            <a:off x="594360" y="1825625"/>
            <a:ext cx="11384280" cy="4268237"/>
          </a:xfrm>
        </p:spPr>
        <p:txBody>
          <a:bodyPr>
            <a:normAutofit fontScale="62500" lnSpcReduction="20000"/>
          </a:bodyPr>
          <a:lstStyle/>
          <a:p>
            <a:r>
              <a:rPr lang="en-US" dirty="0"/>
              <a:t>Once the District Senior Accountant (Herzie Mendoza) has processed the accrual journal entries, the new fiscal year budget will reflect the reversed accruals</a:t>
            </a:r>
          </a:p>
          <a:p>
            <a:r>
              <a:rPr lang="en-US" dirty="0"/>
              <a:t>Enter new OA/IN POs using the </a:t>
            </a:r>
            <a:r>
              <a:rPr lang="en-US" dirty="0">
                <a:highlight>
                  <a:srgbClr val="FFFF00"/>
                </a:highlight>
              </a:rPr>
              <a:t>exact </a:t>
            </a:r>
            <a:r>
              <a:rPr lang="en-US" dirty="0" err="1">
                <a:highlight>
                  <a:srgbClr val="FFFF00"/>
                </a:highlight>
              </a:rPr>
              <a:t>chartstring</a:t>
            </a:r>
            <a:r>
              <a:rPr lang="en-US" dirty="0">
                <a:highlight>
                  <a:srgbClr val="FFFF00"/>
                </a:highlight>
              </a:rPr>
              <a:t> </a:t>
            </a:r>
            <a:r>
              <a:rPr lang="en-US" dirty="0"/>
              <a:t>that is used for the reversals</a:t>
            </a:r>
          </a:p>
          <a:p>
            <a:r>
              <a:rPr lang="en-US" dirty="0"/>
              <a:t>Let the buyer know that the POs are for accrued liabilities (not to be sent to the vendor). Ensure all necessary documentation is attached.</a:t>
            </a:r>
          </a:p>
          <a:p>
            <a:r>
              <a:rPr lang="en-US" dirty="0"/>
              <a:t>Forward the invoices to AP along with the dispatched liability PO numbers for processing</a:t>
            </a:r>
          </a:p>
          <a:p>
            <a:r>
              <a:rPr lang="en-US" dirty="0"/>
              <a:t>Inform the Senior Accountant if the actual amount to be paid will vary for the accrued amount, such as when we have accrued an estimate or if there is an invoice correction</a:t>
            </a:r>
          </a:p>
        </p:txBody>
      </p:sp>
    </p:spTree>
    <p:extLst>
      <p:ext uri="{BB962C8B-B14F-4D97-AF65-F5344CB8AC3E}">
        <p14:creationId xmlns:p14="http://schemas.microsoft.com/office/powerpoint/2010/main" val="292963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C5A80-3852-F68F-6763-210EB4CEA884}"/>
              </a:ext>
            </a:extLst>
          </p:cNvPr>
          <p:cNvSpPr>
            <a:spLocks noGrp="1"/>
          </p:cNvSpPr>
          <p:nvPr>
            <p:ph type="title"/>
          </p:nvPr>
        </p:nvSpPr>
        <p:spPr/>
        <p:txBody>
          <a:bodyPr/>
          <a:lstStyle/>
          <a:p>
            <a:r>
              <a:rPr lang="en-US" dirty="0"/>
              <a:t>Accrual Workflow</a:t>
            </a:r>
          </a:p>
        </p:txBody>
      </p:sp>
      <p:pic>
        <p:nvPicPr>
          <p:cNvPr id="5" name="Content Placeholder 4" descr="A picture containing text, diagram, screenshot, black&#10;&#10;Description automatically generated">
            <a:extLst>
              <a:ext uri="{FF2B5EF4-FFF2-40B4-BE49-F238E27FC236}">
                <a16:creationId xmlns:a16="http://schemas.microsoft.com/office/drawing/2014/main" id="{210D3EC1-2802-65DC-2033-8436C46D98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424" y="2020603"/>
            <a:ext cx="11601151" cy="3530604"/>
          </a:xfrm>
        </p:spPr>
      </p:pic>
    </p:spTree>
    <p:extLst>
      <p:ext uri="{BB962C8B-B14F-4D97-AF65-F5344CB8AC3E}">
        <p14:creationId xmlns:p14="http://schemas.microsoft.com/office/powerpoint/2010/main" val="3666399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700-CC27-5341-9416-40AB41DC95D9}"/>
              </a:ext>
            </a:extLst>
          </p:cNvPr>
          <p:cNvSpPr>
            <a:spLocks noGrp="1"/>
          </p:cNvSpPr>
          <p:nvPr>
            <p:ph type="title"/>
          </p:nvPr>
        </p:nvSpPr>
        <p:spPr>
          <a:xfrm>
            <a:off x="571500" y="2217578"/>
            <a:ext cx="11049000" cy="1325563"/>
          </a:xfrm>
        </p:spPr>
        <p:txBody>
          <a:bodyPr>
            <a:normAutofit/>
          </a:bodyPr>
          <a:lstStyle/>
          <a:p>
            <a:r>
              <a:rPr lang="en-US" sz="6000"/>
              <a:t>Questions?</a:t>
            </a:r>
          </a:p>
        </p:txBody>
      </p:sp>
    </p:spTree>
    <p:extLst>
      <p:ext uri="{BB962C8B-B14F-4D97-AF65-F5344CB8AC3E}">
        <p14:creationId xmlns:p14="http://schemas.microsoft.com/office/powerpoint/2010/main" val="1424746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FC202-5F87-6122-82A0-7595B0211153}"/>
              </a:ext>
            </a:extLst>
          </p:cNvPr>
          <p:cNvSpPr>
            <a:spLocks noGrp="1"/>
          </p:cNvSpPr>
          <p:nvPr>
            <p:ph type="ctrTitle"/>
          </p:nvPr>
        </p:nvSpPr>
        <p:spPr>
          <a:xfrm>
            <a:off x="533400" y="1211813"/>
            <a:ext cx="11087100" cy="2769637"/>
          </a:xfrm>
        </p:spPr>
        <p:txBody>
          <a:bodyPr>
            <a:normAutofit/>
          </a:bodyPr>
          <a:lstStyle/>
          <a:p>
            <a:r>
              <a:rPr lang="en-US" dirty="0">
                <a:latin typeface="Palatino"/>
                <a:cs typeface="Poppins"/>
              </a:rPr>
              <a:t>FY23 Liabilities/Accrual Submission</a:t>
            </a:r>
            <a:br>
              <a:rPr lang="en-US" dirty="0">
                <a:latin typeface="Palatino"/>
                <a:cs typeface="Poppins"/>
              </a:rPr>
            </a:br>
            <a:endParaRPr lang="en-US" sz="4400" i="1" dirty="0"/>
          </a:p>
        </p:txBody>
      </p:sp>
      <p:sp>
        <p:nvSpPr>
          <p:cNvPr id="5" name="Subtitle 4">
            <a:extLst>
              <a:ext uri="{FF2B5EF4-FFF2-40B4-BE49-F238E27FC236}">
                <a16:creationId xmlns:a16="http://schemas.microsoft.com/office/drawing/2014/main" id="{2C72B6D3-9F8A-475B-150A-7154DB948C6A}"/>
              </a:ext>
            </a:extLst>
          </p:cNvPr>
          <p:cNvSpPr>
            <a:spLocks noGrp="1"/>
          </p:cNvSpPr>
          <p:nvPr>
            <p:ph type="subTitle" idx="1"/>
          </p:nvPr>
        </p:nvSpPr>
        <p:spPr>
          <a:xfrm>
            <a:off x="533400" y="3691488"/>
            <a:ext cx="11087100" cy="1925520"/>
          </a:xfrm>
        </p:spPr>
        <p:txBody>
          <a:bodyPr vert="horz" lIns="91440" tIns="45720" rIns="91440" bIns="45720" rtlCol="0" anchor="t">
            <a:normAutofit fontScale="92500"/>
          </a:bodyPr>
          <a:lstStyle/>
          <a:p>
            <a:endParaRPr lang="en-US" dirty="0">
              <a:latin typeface="Poppins Light"/>
              <a:cs typeface="Poppins Light"/>
            </a:endParaRPr>
          </a:p>
          <a:p>
            <a:endParaRPr lang="en-US" dirty="0">
              <a:latin typeface="Poppins Light"/>
              <a:cs typeface="Poppins Light"/>
            </a:endParaRPr>
          </a:p>
          <a:p>
            <a:r>
              <a:rPr lang="en-US" dirty="0">
                <a:latin typeface="Poppins Light"/>
                <a:cs typeface="Poppins Light"/>
              </a:rPr>
              <a:t>Presenters: </a:t>
            </a:r>
            <a:endParaRPr lang="en-US" dirty="0"/>
          </a:p>
          <a:p>
            <a:r>
              <a:rPr lang="en-US" dirty="0">
                <a:latin typeface="Poppins Light"/>
                <a:cs typeface="Poppins Light"/>
              </a:rPr>
              <a:t>Adil Ahmed, Associate Vice Chancellor of Finance and Administration</a:t>
            </a:r>
            <a:endParaRPr lang="en-US" dirty="0"/>
          </a:p>
          <a:p>
            <a:endParaRPr lang="en-US" dirty="0"/>
          </a:p>
        </p:txBody>
      </p:sp>
    </p:spTree>
    <p:extLst>
      <p:ext uri="{BB962C8B-B14F-4D97-AF65-F5344CB8AC3E}">
        <p14:creationId xmlns:p14="http://schemas.microsoft.com/office/powerpoint/2010/main" val="4204370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4E861-ACCE-7E42-F879-52032CF71D8C}"/>
              </a:ext>
            </a:extLst>
          </p:cNvPr>
          <p:cNvSpPr>
            <a:spLocks noGrp="1"/>
          </p:cNvSpPr>
          <p:nvPr>
            <p:ph type="title"/>
          </p:nvPr>
        </p:nvSpPr>
        <p:spPr/>
        <p:txBody>
          <a:bodyPr/>
          <a:lstStyle/>
          <a:p>
            <a:r>
              <a:rPr lang="en-US" dirty="0"/>
              <a:t>Liabilities</a:t>
            </a:r>
          </a:p>
        </p:txBody>
      </p:sp>
      <p:sp>
        <p:nvSpPr>
          <p:cNvPr id="3" name="Content Placeholder 2">
            <a:extLst>
              <a:ext uri="{FF2B5EF4-FFF2-40B4-BE49-F238E27FC236}">
                <a16:creationId xmlns:a16="http://schemas.microsoft.com/office/drawing/2014/main" id="{0B1B2321-3F78-FD64-C259-01BCBE312DE0}"/>
              </a:ext>
            </a:extLst>
          </p:cNvPr>
          <p:cNvSpPr>
            <a:spLocks noGrp="1"/>
          </p:cNvSpPr>
          <p:nvPr>
            <p:ph idx="1"/>
          </p:nvPr>
        </p:nvSpPr>
        <p:spPr/>
        <p:txBody>
          <a:bodyPr>
            <a:normAutofit fontScale="92500" lnSpcReduction="10000"/>
          </a:bodyPr>
          <a:lstStyle/>
          <a:p>
            <a:pPr>
              <a:lnSpc>
                <a:spcPct val="110000"/>
              </a:lnSpc>
              <a:spcBef>
                <a:spcPts val="600"/>
              </a:spcBef>
            </a:pPr>
            <a:r>
              <a:rPr lang="en-US" dirty="0"/>
              <a:t>Audit</a:t>
            </a:r>
          </a:p>
          <a:p>
            <a:pPr>
              <a:lnSpc>
                <a:spcPct val="110000"/>
              </a:lnSpc>
              <a:spcBef>
                <a:spcPts val="600"/>
              </a:spcBef>
            </a:pPr>
            <a:r>
              <a:rPr lang="en-US" dirty="0"/>
              <a:t>Contract Services</a:t>
            </a:r>
          </a:p>
          <a:p>
            <a:pPr>
              <a:lnSpc>
                <a:spcPct val="110000"/>
              </a:lnSpc>
              <a:spcBef>
                <a:spcPts val="600"/>
              </a:spcBef>
            </a:pPr>
            <a:r>
              <a:rPr lang="en-US" dirty="0"/>
              <a:t>Insurance</a:t>
            </a:r>
          </a:p>
          <a:p>
            <a:pPr>
              <a:lnSpc>
                <a:spcPct val="110000"/>
              </a:lnSpc>
              <a:spcBef>
                <a:spcPts val="600"/>
              </a:spcBef>
            </a:pPr>
            <a:r>
              <a:rPr lang="en-US" dirty="0"/>
              <a:t>Legal</a:t>
            </a:r>
          </a:p>
          <a:p>
            <a:pPr>
              <a:lnSpc>
                <a:spcPct val="110000"/>
              </a:lnSpc>
              <a:spcBef>
                <a:spcPts val="600"/>
              </a:spcBef>
            </a:pPr>
            <a:r>
              <a:rPr lang="en-US" dirty="0"/>
              <a:t>Personal and Consultant Services</a:t>
            </a:r>
          </a:p>
          <a:p>
            <a:pPr>
              <a:lnSpc>
                <a:spcPct val="110000"/>
              </a:lnSpc>
              <a:spcBef>
                <a:spcPts val="600"/>
              </a:spcBef>
            </a:pPr>
            <a:r>
              <a:rPr lang="en-US" dirty="0"/>
              <a:t>Rents and Leases</a:t>
            </a:r>
          </a:p>
          <a:p>
            <a:pPr>
              <a:lnSpc>
                <a:spcPct val="110000"/>
              </a:lnSpc>
              <a:spcBef>
                <a:spcPts val="600"/>
              </a:spcBef>
            </a:pPr>
            <a:r>
              <a:rPr lang="en-US" dirty="0"/>
              <a:t>Repairs and Maintenance</a:t>
            </a:r>
          </a:p>
          <a:p>
            <a:pPr>
              <a:lnSpc>
                <a:spcPct val="110000"/>
              </a:lnSpc>
              <a:spcBef>
                <a:spcPts val="600"/>
              </a:spcBef>
            </a:pPr>
            <a:r>
              <a:rPr lang="en-US" dirty="0"/>
              <a:t>Travel and Conference Expenses</a:t>
            </a:r>
          </a:p>
          <a:p>
            <a:pPr>
              <a:lnSpc>
                <a:spcPct val="110000"/>
              </a:lnSpc>
              <a:spcBef>
                <a:spcPts val="600"/>
              </a:spcBef>
            </a:pPr>
            <a:r>
              <a:rPr lang="en-US" dirty="0"/>
              <a:t>Utilities</a:t>
            </a:r>
          </a:p>
          <a:p>
            <a:endParaRPr lang="en-US" dirty="0"/>
          </a:p>
        </p:txBody>
      </p:sp>
    </p:spTree>
    <p:extLst>
      <p:ext uri="{BB962C8B-B14F-4D97-AF65-F5344CB8AC3E}">
        <p14:creationId xmlns:p14="http://schemas.microsoft.com/office/powerpoint/2010/main" val="2236731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4B2F-6363-7C9E-DBFD-598FD3D17795}"/>
              </a:ext>
            </a:extLst>
          </p:cNvPr>
          <p:cNvSpPr>
            <a:spLocks noGrp="1"/>
          </p:cNvSpPr>
          <p:nvPr>
            <p:ph type="title"/>
          </p:nvPr>
        </p:nvSpPr>
        <p:spPr/>
        <p:txBody>
          <a:bodyPr/>
          <a:lstStyle/>
          <a:p>
            <a:r>
              <a:rPr lang="en-US" dirty="0"/>
              <a:t>Liabilities</a:t>
            </a:r>
          </a:p>
        </p:txBody>
      </p:sp>
      <p:pic>
        <p:nvPicPr>
          <p:cNvPr id="10" name="Picture 9">
            <a:extLst>
              <a:ext uri="{FF2B5EF4-FFF2-40B4-BE49-F238E27FC236}">
                <a16:creationId xmlns:a16="http://schemas.microsoft.com/office/drawing/2014/main" id="{89D7C3F1-DC5F-E6A8-772F-31D402D4600C}"/>
              </a:ext>
            </a:extLst>
          </p:cNvPr>
          <p:cNvPicPr>
            <a:picLocks noChangeAspect="1"/>
          </p:cNvPicPr>
          <p:nvPr/>
        </p:nvPicPr>
        <p:blipFill>
          <a:blip r:embed="rId2"/>
          <a:stretch>
            <a:fillRect/>
          </a:stretch>
        </p:blipFill>
        <p:spPr>
          <a:xfrm>
            <a:off x="1064302" y="884420"/>
            <a:ext cx="9746573" cy="5226005"/>
          </a:xfrm>
          <a:prstGeom prst="rect">
            <a:avLst/>
          </a:prstGeom>
        </p:spPr>
      </p:pic>
    </p:spTree>
    <p:extLst>
      <p:ext uri="{BB962C8B-B14F-4D97-AF65-F5344CB8AC3E}">
        <p14:creationId xmlns:p14="http://schemas.microsoft.com/office/powerpoint/2010/main" val="2365942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700-CC27-5341-9416-40AB41DC95D9}"/>
              </a:ext>
            </a:extLst>
          </p:cNvPr>
          <p:cNvSpPr>
            <a:spLocks noGrp="1"/>
          </p:cNvSpPr>
          <p:nvPr>
            <p:ph type="title"/>
          </p:nvPr>
        </p:nvSpPr>
        <p:spPr>
          <a:xfrm>
            <a:off x="571500" y="2217578"/>
            <a:ext cx="11049000" cy="1325563"/>
          </a:xfrm>
        </p:spPr>
        <p:txBody>
          <a:bodyPr>
            <a:normAutofit/>
          </a:bodyPr>
          <a:lstStyle/>
          <a:p>
            <a:r>
              <a:rPr lang="en-US" sz="6000"/>
              <a:t>Questions?</a:t>
            </a:r>
          </a:p>
        </p:txBody>
      </p:sp>
    </p:spTree>
    <p:extLst>
      <p:ext uri="{BB962C8B-B14F-4D97-AF65-F5344CB8AC3E}">
        <p14:creationId xmlns:p14="http://schemas.microsoft.com/office/powerpoint/2010/main" val="1507530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C200DF-88C7-3A4A-B474-E1B0ECECAB11}"/>
              </a:ext>
            </a:extLst>
          </p:cNvPr>
          <p:cNvSpPr>
            <a:spLocks noGrp="1"/>
          </p:cNvSpPr>
          <p:nvPr>
            <p:ph type="title"/>
          </p:nvPr>
        </p:nvSpPr>
        <p:spPr>
          <a:xfrm>
            <a:off x="533400" y="1065434"/>
            <a:ext cx="11087100" cy="1325563"/>
          </a:xfrm>
        </p:spPr>
        <p:txBody>
          <a:bodyPr>
            <a:normAutofit/>
          </a:bodyPr>
          <a:lstStyle/>
          <a:p>
            <a:r>
              <a:rPr lang="en-US" sz="6000"/>
              <a:t>Thank You! </a:t>
            </a:r>
          </a:p>
        </p:txBody>
      </p:sp>
      <p:cxnSp>
        <p:nvCxnSpPr>
          <p:cNvPr id="3" name="Straight Connector 2">
            <a:extLst>
              <a:ext uri="{FF2B5EF4-FFF2-40B4-BE49-F238E27FC236}">
                <a16:creationId xmlns:a16="http://schemas.microsoft.com/office/drawing/2014/main" id="{D2762BA6-421C-8B4C-8AF6-F67F9E884155}"/>
              </a:ext>
            </a:extLst>
          </p:cNvPr>
          <p:cNvCxnSpPr/>
          <p:nvPr/>
        </p:nvCxnSpPr>
        <p:spPr>
          <a:xfrm>
            <a:off x="1071590" y="2390997"/>
            <a:ext cx="966520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437FDBE8-C6CE-1C40-A3C6-037098B930ED}"/>
              </a:ext>
            </a:extLst>
          </p:cNvPr>
          <p:cNvGrpSpPr/>
          <p:nvPr/>
        </p:nvGrpSpPr>
        <p:grpSpPr>
          <a:xfrm>
            <a:off x="4882895" y="3834910"/>
            <a:ext cx="2307336" cy="1219128"/>
            <a:chOff x="4194047" y="3868508"/>
            <a:chExt cx="2307336" cy="1219128"/>
          </a:xfrm>
        </p:grpSpPr>
        <p:pic>
          <p:nvPicPr>
            <p:cNvPr id="8" name="Picture 7">
              <a:extLst>
                <a:ext uri="{FF2B5EF4-FFF2-40B4-BE49-F238E27FC236}">
                  <a16:creationId xmlns:a16="http://schemas.microsoft.com/office/drawing/2014/main" id="{D25B8C8A-7A52-314A-B287-8401726D2A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7300" y="3868508"/>
              <a:ext cx="560829" cy="554926"/>
            </a:xfrm>
            <a:prstGeom prst="rect">
              <a:avLst/>
            </a:prstGeom>
          </p:spPr>
        </p:pic>
        <p:sp>
          <p:nvSpPr>
            <p:cNvPr id="11" name="TextBox 10">
              <a:extLst>
                <a:ext uri="{FF2B5EF4-FFF2-40B4-BE49-F238E27FC236}">
                  <a16:creationId xmlns:a16="http://schemas.microsoft.com/office/drawing/2014/main" id="{9F467908-BC2E-494A-8C3F-52723B72D152}"/>
                </a:ext>
              </a:extLst>
            </p:cNvPr>
            <p:cNvSpPr txBox="1"/>
            <p:nvPr/>
          </p:nvSpPr>
          <p:spPr>
            <a:xfrm>
              <a:off x="4194047" y="4718304"/>
              <a:ext cx="2307336" cy="369332"/>
            </a:xfrm>
            <a:prstGeom prst="rect">
              <a:avLst/>
            </a:prstGeom>
            <a:noFill/>
          </p:spPr>
          <p:txBody>
            <a:bodyPr wrap="square" rtlCol="0">
              <a:spAutoFit/>
            </a:bodyPr>
            <a:lstStyle/>
            <a:p>
              <a:pPr algn="ctr"/>
              <a:r>
                <a:rPr lang="en-US">
                  <a:solidFill>
                    <a:schemeClr val="bg1"/>
                  </a:solidFill>
                  <a:latin typeface="Poppins" pitchFamily="2" charset="77"/>
                  <a:cs typeface="Poppins" pitchFamily="2" charset="77"/>
                </a:rPr>
                <a:t>@</a:t>
              </a:r>
              <a:r>
                <a:rPr lang="en-US" err="1">
                  <a:solidFill>
                    <a:schemeClr val="bg1"/>
                  </a:solidFill>
                  <a:latin typeface="Poppins" pitchFamily="2" charset="77"/>
                  <a:cs typeface="Poppins" pitchFamily="2" charset="77"/>
                </a:rPr>
                <a:t>PeraltaColleges</a:t>
              </a:r>
              <a:endParaRPr lang="en-US">
                <a:solidFill>
                  <a:schemeClr val="bg1"/>
                </a:solidFill>
                <a:latin typeface="Poppins" pitchFamily="2" charset="77"/>
                <a:cs typeface="Poppins" pitchFamily="2" charset="77"/>
              </a:endParaRPr>
            </a:p>
          </p:txBody>
        </p:sp>
      </p:grpSp>
      <p:grpSp>
        <p:nvGrpSpPr>
          <p:cNvPr id="15" name="Group 14">
            <a:extLst>
              <a:ext uri="{FF2B5EF4-FFF2-40B4-BE49-F238E27FC236}">
                <a16:creationId xmlns:a16="http://schemas.microsoft.com/office/drawing/2014/main" id="{12B0AA19-03A1-5C4A-B604-666C49231E99}"/>
              </a:ext>
            </a:extLst>
          </p:cNvPr>
          <p:cNvGrpSpPr/>
          <p:nvPr/>
        </p:nvGrpSpPr>
        <p:grpSpPr>
          <a:xfrm>
            <a:off x="1984572" y="3846428"/>
            <a:ext cx="2307336" cy="1196093"/>
            <a:chOff x="1452369" y="3891543"/>
            <a:chExt cx="2307336" cy="1196093"/>
          </a:xfrm>
        </p:grpSpPr>
        <p:pic>
          <p:nvPicPr>
            <p:cNvPr id="10" name="Picture 9">
              <a:extLst>
                <a:ext uri="{FF2B5EF4-FFF2-40B4-BE49-F238E27FC236}">
                  <a16:creationId xmlns:a16="http://schemas.microsoft.com/office/drawing/2014/main" id="{AF72DF88-9D4E-CE43-AF03-146BD5460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3490" y="3891543"/>
              <a:ext cx="685094" cy="554926"/>
            </a:xfrm>
            <a:prstGeom prst="rect">
              <a:avLst/>
            </a:prstGeom>
          </p:spPr>
        </p:pic>
        <p:sp>
          <p:nvSpPr>
            <p:cNvPr id="12" name="TextBox 11">
              <a:extLst>
                <a:ext uri="{FF2B5EF4-FFF2-40B4-BE49-F238E27FC236}">
                  <a16:creationId xmlns:a16="http://schemas.microsoft.com/office/drawing/2014/main" id="{0AFBDE90-5E51-DC49-872F-0748B3A7910B}"/>
                </a:ext>
              </a:extLst>
            </p:cNvPr>
            <p:cNvSpPr txBox="1"/>
            <p:nvPr/>
          </p:nvSpPr>
          <p:spPr>
            <a:xfrm>
              <a:off x="1452369" y="4718304"/>
              <a:ext cx="2307336" cy="369332"/>
            </a:xfrm>
            <a:prstGeom prst="rect">
              <a:avLst/>
            </a:prstGeom>
            <a:noFill/>
          </p:spPr>
          <p:txBody>
            <a:bodyPr wrap="square" rtlCol="0">
              <a:spAutoFit/>
            </a:bodyPr>
            <a:lstStyle/>
            <a:p>
              <a:pPr algn="ctr"/>
              <a:r>
                <a:rPr lang="en-US">
                  <a:solidFill>
                    <a:schemeClr val="bg1"/>
                  </a:solidFill>
                </a:rPr>
                <a:t>@</a:t>
              </a:r>
              <a:r>
                <a:rPr lang="en-US" err="1">
                  <a:solidFill>
                    <a:schemeClr val="bg1"/>
                  </a:solidFill>
                  <a:latin typeface="Poppins" pitchFamily="2" charset="77"/>
                  <a:cs typeface="Poppins" pitchFamily="2" charset="77"/>
                </a:rPr>
                <a:t>PeraltaColleges</a:t>
              </a:r>
              <a:endParaRPr lang="en-US">
                <a:solidFill>
                  <a:schemeClr val="bg1"/>
                </a:solidFill>
                <a:latin typeface="Poppins" pitchFamily="2" charset="77"/>
                <a:cs typeface="Poppins" pitchFamily="2" charset="77"/>
              </a:endParaRPr>
            </a:p>
          </p:txBody>
        </p:sp>
      </p:grpSp>
      <p:grpSp>
        <p:nvGrpSpPr>
          <p:cNvPr id="16" name="Group 15">
            <a:extLst>
              <a:ext uri="{FF2B5EF4-FFF2-40B4-BE49-F238E27FC236}">
                <a16:creationId xmlns:a16="http://schemas.microsoft.com/office/drawing/2014/main" id="{8E65C4B5-B466-6E47-9107-3AAD03D58FD0}"/>
              </a:ext>
            </a:extLst>
          </p:cNvPr>
          <p:cNvGrpSpPr/>
          <p:nvPr/>
        </p:nvGrpSpPr>
        <p:grpSpPr>
          <a:xfrm>
            <a:off x="7781218" y="3857131"/>
            <a:ext cx="2426209" cy="1174686"/>
            <a:chOff x="7156701" y="3862605"/>
            <a:chExt cx="2426209" cy="1174686"/>
          </a:xfrm>
        </p:grpSpPr>
        <p:pic>
          <p:nvPicPr>
            <p:cNvPr id="6" name="Picture 5">
              <a:extLst>
                <a:ext uri="{FF2B5EF4-FFF2-40B4-BE49-F238E27FC236}">
                  <a16:creationId xmlns:a16="http://schemas.microsoft.com/office/drawing/2014/main" id="{14DE4AA3-64A1-164B-9258-E93142116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9392" y="3862605"/>
              <a:ext cx="560829" cy="560829"/>
            </a:xfrm>
            <a:prstGeom prst="rect">
              <a:avLst/>
            </a:prstGeom>
          </p:spPr>
        </p:pic>
        <p:sp>
          <p:nvSpPr>
            <p:cNvPr id="13" name="TextBox 12">
              <a:extLst>
                <a:ext uri="{FF2B5EF4-FFF2-40B4-BE49-F238E27FC236}">
                  <a16:creationId xmlns:a16="http://schemas.microsoft.com/office/drawing/2014/main" id="{0C9D7792-A1F7-7345-B352-326542AC6496}"/>
                </a:ext>
              </a:extLst>
            </p:cNvPr>
            <p:cNvSpPr txBox="1"/>
            <p:nvPr/>
          </p:nvSpPr>
          <p:spPr>
            <a:xfrm>
              <a:off x="7156701" y="4667959"/>
              <a:ext cx="2426209" cy="369332"/>
            </a:xfrm>
            <a:prstGeom prst="rect">
              <a:avLst/>
            </a:prstGeom>
            <a:noFill/>
          </p:spPr>
          <p:txBody>
            <a:bodyPr wrap="square" rtlCol="0">
              <a:spAutoFit/>
            </a:bodyPr>
            <a:lstStyle/>
            <a:p>
              <a:pPr algn="ctr"/>
              <a:r>
                <a:rPr lang="en-US">
                  <a:solidFill>
                    <a:schemeClr val="bg1"/>
                  </a:solidFill>
                  <a:latin typeface="Poppins" pitchFamily="2" charset="77"/>
                  <a:cs typeface="Poppins" pitchFamily="2" charset="77"/>
                </a:rPr>
                <a:t>@</a:t>
              </a:r>
              <a:r>
                <a:rPr lang="en-US" err="1">
                  <a:solidFill>
                    <a:schemeClr val="bg1"/>
                  </a:solidFill>
                  <a:latin typeface="Poppins" pitchFamily="2" charset="77"/>
                  <a:cs typeface="Poppins" pitchFamily="2" charset="77"/>
                </a:rPr>
                <a:t>peraltacolleges</a:t>
              </a:r>
              <a:endParaRPr lang="en-US">
                <a:solidFill>
                  <a:schemeClr val="bg1"/>
                </a:solidFill>
                <a:latin typeface="Poppins" pitchFamily="2" charset="77"/>
                <a:cs typeface="Poppins" pitchFamily="2" charset="77"/>
              </a:endParaRPr>
            </a:p>
          </p:txBody>
        </p:sp>
      </p:grpSp>
      <p:sp>
        <p:nvSpPr>
          <p:cNvPr id="4" name="TextBox 3">
            <a:extLst>
              <a:ext uri="{FF2B5EF4-FFF2-40B4-BE49-F238E27FC236}">
                <a16:creationId xmlns:a16="http://schemas.microsoft.com/office/drawing/2014/main" id="{75BC2A87-5FDC-E2EC-493C-38334C239DDC}"/>
              </a:ext>
            </a:extLst>
          </p:cNvPr>
          <p:cNvSpPr txBox="1"/>
          <p:nvPr/>
        </p:nvSpPr>
        <p:spPr>
          <a:xfrm>
            <a:off x="4637369" y="2570065"/>
            <a:ext cx="2533650" cy="369332"/>
          </a:xfrm>
          <a:prstGeom prst="rect">
            <a:avLst/>
          </a:prstGeom>
          <a:noFill/>
        </p:spPr>
        <p:txBody>
          <a:bodyPr wrap="square">
            <a:spAutoFit/>
          </a:bodyPr>
          <a:lstStyle/>
          <a:p>
            <a:r>
              <a:rPr lang="en-US" dirty="0">
                <a:hlinkClick r:id="rId5"/>
              </a:rPr>
              <a:t>Session 4 - Evaluation</a:t>
            </a:r>
            <a:endParaRPr lang="en-US" dirty="0"/>
          </a:p>
        </p:txBody>
      </p:sp>
    </p:spTree>
    <p:extLst>
      <p:ext uri="{BB962C8B-B14F-4D97-AF65-F5344CB8AC3E}">
        <p14:creationId xmlns:p14="http://schemas.microsoft.com/office/powerpoint/2010/main" val="58850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1573922"/>
          </a:xfrm>
        </p:spPr>
        <p:txBody>
          <a:bodyPr>
            <a:normAutofit/>
          </a:bodyPr>
          <a:lstStyle/>
          <a:p>
            <a:pPr algn="ctr"/>
            <a:r>
              <a:rPr lang="en-US" sz="3600" dirty="0">
                <a:latin typeface="Palatino"/>
              </a:rPr>
              <a:t>Year-End Close</a:t>
            </a:r>
            <a:br>
              <a:rPr lang="en-US" sz="4400" dirty="0">
                <a:latin typeface="Palatino"/>
              </a:rPr>
            </a:br>
            <a:endParaRPr lang="en-US" sz="4400" dirty="0">
              <a:latin typeface="Palatino"/>
            </a:endParaRPr>
          </a:p>
        </p:txBody>
      </p:sp>
      <p:sp>
        <p:nvSpPr>
          <p:cNvPr id="5" name="TextBox 4">
            <a:extLst>
              <a:ext uri="{FF2B5EF4-FFF2-40B4-BE49-F238E27FC236}">
                <a16:creationId xmlns:a16="http://schemas.microsoft.com/office/drawing/2014/main" id="{882594B2-C6B7-D74A-3B60-3317928DBFA6}"/>
              </a:ext>
            </a:extLst>
          </p:cNvPr>
          <p:cNvSpPr txBox="1"/>
          <p:nvPr/>
        </p:nvSpPr>
        <p:spPr>
          <a:xfrm>
            <a:off x="282539" y="1203462"/>
            <a:ext cx="11626922" cy="4985980"/>
          </a:xfrm>
          <a:prstGeom prst="rect">
            <a:avLst/>
          </a:prstGeom>
          <a:noFill/>
        </p:spPr>
        <p:txBody>
          <a:bodyPr wrap="square">
            <a:spAutoFit/>
          </a:bodyPr>
          <a:lstStyle/>
          <a:p>
            <a:pPr algn="ctr"/>
            <a:r>
              <a:rPr lang="en-US" sz="1200" b="0" i="0" u="none" strike="noStrike" baseline="0" dirty="0">
                <a:solidFill>
                  <a:srgbClr val="000000"/>
                </a:solidFill>
                <a:latin typeface="Times New Roman" panose="02020603050405020304" pitchFamily="18" charset="0"/>
              </a:rPr>
              <a:t> </a:t>
            </a:r>
            <a:r>
              <a:rPr lang="en-US" sz="1600" b="1" i="0" u="none" strike="noStrike" baseline="0" dirty="0">
                <a:solidFill>
                  <a:srgbClr val="000000"/>
                </a:solidFill>
                <a:latin typeface="Palatino"/>
              </a:rPr>
              <a:t>Office of Finance and Administration - </a:t>
            </a:r>
            <a:r>
              <a:rPr lang="en-US" sz="1600" b="1" i="1" u="none" strike="noStrike" baseline="0" dirty="0">
                <a:solidFill>
                  <a:srgbClr val="000000"/>
                </a:solidFill>
                <a:latin typeface="Palatino"/>
              </a:rPr>
              <a:t>Memorandum </a:t>
            </a:r>
            <a:endParaRPr lang="en-US" sz="1600" b="0" i="0" u="none" strike="noStrike" baseline="0" dirty="0">
              <a:solidFill>
                <a:srgbClr val="000000"/>
              </a:solidFill>
              <a:latin typeface="Palatino"/>
            </a:endParaRPr>
          </a:p>
          <a:p>
            <a:r>
              <a:rPr lang="en-US" sz="1100" b="1" i="0" u="none" strike="noStrike" baseline="0" dirty="0">
                <a:solidFill>
                  <a:srgbClr val="000000"/>
                </a:solidFill>
                <a:latin typeface="Palatino"/>
              </a:rPr>
              <a:t>To: 	</a:t>
            </a:r>
            <a:r>
              <a:rPr lang="en-US" sz="1100" b="0" i="0" u="none" strike="noStrike" baseline="0" dirty="0">
                <a:solidFill>
                  <a:srgbClr val="000000"/>
                </a:solidFill>
                <a:latin typeface="Palatino"/>
              </a:rPr>
              <a:t>The Peralta Community </a:t>
            </a:r>
          </a:p>
          <a:p>
            <a:r>
              <a:rPr lang="en-US" sz="1100" b="1" i="0" u="none" strike="noStrike" baseline="0" dirty="0">
                <a:solidFill>
                  <a:srgbClr val="000000"/>
                </a:solidFill>
                <a:latin typeface="Palatino"/>
              </a:rPr>
              <a:t>cc: 	</a:t>
            </a:r>
            <a:r>
              <a:rPr lang="en-US" sz="1100" b="0" i="0" u="none" strike="noStrike" baseline="0" dirty="0">
                <a:solidFill>
                  <a:srgbClr val="000000"/>
                </a:solidFill>
                <a:latin typeface="Palatino"/>
              </a:rPr>
              <a:t>Dr. Jannett N. Jackson, Interim Chancellor, Dr. Nathaniel Jones III, Interim Vice Chancellor of Finance &amp; Administration </a:t>
            </a:r>
          </a:p>
          <a:p>
            <a:r>
              <a:rPr lang="en-US" sz="1100" b="1" i="0" u="none" strike="noStrike" baseline="0" dirty="0">
                <a:solidFill>
                  <a:srgbClr val="000000"/>
                </a:solidFill>
                <a:latin typeface="Palatino"/>
              </a:rPr>
              <a:t>From: 	</a:t>
            </a:r>
            <a:r>
              <a:rPr lang="en-US" sz="1100" b="0" i="0" u="none" strike="noStrike" baseline="0" dirty="0">
                <a:solidFill>
                  <a:srgbClr val="000000"/>
                </a:solidFill>
                <a:latin typeface="Palatino"/>
              </a:rPr>
              <a:t>Adil Ahmed, Associate Vice Chancellor Finance and Administration </a:t>
            </a:r>
          </a:p>
          <a:p>
            <a:r>
              <a:rPr lang="en-US" sz="1100" b="1" i="0" u="none" strike="noStrike" baseline="0" dirty="0">
                <a:solidFill>
                  <a:srgbClr val="000000"/>
                </a:solidFill>
                <a:latin typeface="Palatino"/>
              </a:rPr>
              <a:t>Date: 	</a:t>
            </a:r>
            <a:r>
              <a:rPr lang="en-US" sz="1100" b="0" i="0" u="none" strike="noStrike" baseline="0" dirty="0">
                <a:solidFill>
                  <a:srgbClr val="000000"/>
                </a:solidFill>
                <a:latin typeface="Palatino"/>
              </a:rPr>
              <a:t>April 7, 2023 </a:t>
            </a:r>
          </a:p>
          <a:p>
            <a:r>
              <a:rPr lang="en-US" sz="1100" b="1" i="0" u="none" strike="noStrike" baseline="0" dirty="0">
                <a:solidFill>
                  <a:srgbClr val="000000"/>
                </a:solidFill>
                <a:latin typeface="Palatino"/>
              </a:rPr>
              <a:t>Subject: 	</a:t>
            </a:r>
            <a:r>
              <a:rPr lang="en-US" sz="1100" b="0" i="0" u="none" strike="noStrike" baseline="0" dirty="0">
                <a:solidFill>
                  <a:srgbClr val="000000"/>
                </a:solidFill>
                <a:latin typeface="Palatino"/>
              </a:rPr>
              <a:t>Fiscal Year-End 2022-23 (FY23) Closing Instructions </a:t>
            </a:r>
          </a:p>
          <a:p>
            <a:endParaRPr lang="en-US" sz="1600" b="0" i="0" u="none" strike="noStrike" baseline="0" dirty="0">
              <a:solidFill>
                <a:srgbClr val="000000"/>
              </a:solidFill>
              <a:latin typeface="Palatino"/>
            </a:endParaRPr>
          </a:p>
          <a:p>
            <a:r>
              <a:rPr lang="en-US" sz="1100" b="0" i="0" u="none" strike="noStrike" baseline="0" dirty="0">
                <a:solidFill>
                  <a:srgbClr val="000000"/>
                </a:solidFill>
                <a:latin typeface="Palatino"/>
              </a:rPr>
              <a:t>Hello Peralta Community, </a:t>
            </a:r>
          </a:p>
          <a:p>
            <a:endParaRPr lang="en-US" sz="1100" b="0" i="0" u="none" strike="noStrike" baseline="0" dirty="0">
              <a:solidFill>
                <a:srgbClr val="000000"/>
              </a:solidFill>
              <a:latin typeface="Palatino"/>
            </a:endParaRPr>
          </a:p>
          <a:p>
            <a:r>
              <a:rPr lang="en-US" sz="1100" b="1" i="0" u="none" strike="noStrike" baseline="0" dirty="0">
                <a:solidFill>
                  <a:srgbClr val="000000"/>
                </a:solidFill>
                <a:highlight>
                  <a:srgbClr val="FFFF00"/>
                </a:highlight>
                <a:latin typeface="Palatino"/>
              </a:rPr>
              <a:t>Our goal this year is to close the District’s books no later than </a:t>
            </a:r>
            <a:r>
              <a:rPr lang="en-US" sz="1100" b="1" i="0" u="none" strike="noStrike" baseline="0" dirty="0">
                <a:solidFill>
                  <a:srgbClr val="006EC0"/>
                </a:solidFill>
                <a:highlight>
                  <a:srgbClr val="FFFF00"/>
                </a:highlight>
                <a:latin typeface="Palatino"/>
              </a:rPr>
              <a:t>Friday, September 1, 2023</a:t>
            </a:r>
            <a:r>
              <a:rPr lang="en-US" sz="1100" b="1" i="0" u="none" strike="noStrike" baseline="0" dirty="0">
                <a:latin typeface="Palatino"/>
              </a:rPr>
              <a:t>.</a:t>
            </a:r>
            <a:r>
              <a:rPr lang="en-US" sz="1100" b="1" i="0" u="none" strike="noStrike" baseline="0" dirty="0">
                <a:solidFill>
                  <a:srgbClr val="006EC0"/>
                </a:solidFill>
                <a:highlight>
                  <a:srgbClr val="FFFF00"/>
                </a:highlight>
                <a:latin typeface="Palatino"/>
              </a:rPr>
              <a:t> </a:t>
            </a:r>
          </a:p>
          <a:p>
            <a:endParaRPr lang="en-US" sz="1100" b="0" i="0" u="none" strike="noStrike" baseline="0" dirty="0">
              <a:solidFill>
                <a:srgbClr val="000000"/>
              </a:solidFill>
              <a:latin typeface="Palatino"/>
            </a:endParaRPr>
          </a:p>
          <a:p>
            <a:r>
              <a:rPr lang="en-US" sz="1100" b="0" i="0" u="none" strike="noStrike" baseline="0" dirty="0">
                <a:solidFill>
                  <a:srgbClr val="000000"/>
                </a:solidFill>
                <a:latin typeface="Palatino"/>
              </a:rPr>
              <a:t>Year-end close is crucial for carryover budget uploads for the subsequent budget year. </a:t>
            </a:r>
            <a:r>
              <a:rPr lang="en-US" sz="1100" b="1" i="1" u="none" strike="noStrike" baseline="0" dirty="0">
                <a:solidFill>
                  <a:srgbClr val="000000"/>
                </a:solidFill>
                <a:highlight>
                  <a:srgbClr val="FFFF00"/>
                </a:highlight>
                <a:latin typeface="Palatino"/>
              </a:rPr>
              <a:t>It is imperative that no funds have a deficit at year-end. Please review current fund balances and planned expenditures to ensure that needed actions are taken to avoid any deficit spending</a:t>
            </a:r>
            <a:r>
              <a:rPr lang="en-US" sz="1100" b="1" i="1" u="none" strike="noStrike" baseline="0" dirty="0">
                <a:solidFill>
                  <a:srgbClr val="000000"/>
                </a:solidFill>
                <a:latin typeface="Palatino"/>
              </a:rPr>
              <a:t>. </a:t>
            </a:r>
          </a:p>
          <a:p>
            <a:endParaRPr lang="en-US" sz="1100" b="0" i="0" u="none" strike="noStrike" baseline="0" dirty="0">
              <a:solidFill>
                <a:srgbClr val="000000"/>
              </a:solidFill>
              <a:latin typeface="Palatino"/>
            </a:endParaRPr>
          </a:p>
          <a:p>
            <a:r>
              <a:rPr lang="en-US" sz="1100" b="0" i="0" u="none" strike="noStrike" baseline="0" dirty="0">
                <a:solidFill>
                  <a:srgbClr val="000000"/>
                </a:solidFill>
                <a:latin typeface="Palatino"/>
              </a:rPr>
              <a:t>This year the purchasing cut off for the Unrestricted General Fund (Funds 01) is similar to the prior year. We continue to operate in an unprecedented environment impacted by dynamics of the pandemic and remote work. In effort to be proactive in anticipation of year-end close, we have established the following deadlines for tangible items and services: </a:t>
            </a:r>
          </a:p>
          <a:p>
            <a:endParaRPr lang="en-US" sz="1100" b="0" i="0" u="none" strike="noStrike" baseline="0" dirty="0">
              <a:solidFill>
                <a:srgbClr val="000000"/>
              </a:solidFill>
              <a:latin typeface="Palatino"/>
            </a:endParaRPr>
          </a:p>
          <a:p>
            <a:r>
              <a:rPr lang="en-US" sz="1100" b="0" i="0" u="none" strike="noStrike" baseline="0" dirty="0">
                <a:solidFill>
                  <a:srgbClr val="000000"/>
                </a:solidFill>
                <a:latin typeface="Palatino"/>
              </a:rPr>
              <a:t>•</a:t>
            </a:r>
            <a:r>
              <a:rPr lang="en-US" sz="1100" b="1" i="0" u="none" strike="noStrike" baseline="0" dirty="0">
                <a:solidFill>
                  <a:srgbClr val="000000"/>
                </a:solidFill>
                <a:latin typeface="Palatino"/>
              </a:rPr>
              <a:t>All </a:t>
            </a:r>
            <a:r>
              <a:rPr lang="en-US" sz="1100" b="0" i="0" u="none" strike="noStrike" baseline="0" dirty="0">
                <a:solidFill>
                  <a:srgbClr val="000000"/>
                </a:solidFill>
                <a:latin typeface="Palatino"/>
              </a:rPr>
              <a:t>purchase requisitions encumbering funds for </a:t>
            </a:r>
            <a:r>
              <a:rPr lang="en-US" sz="1100" b="0" i="1" u="none" strike="noStrike" baseline="0" dirty="0">
                <a:solidFill>
                  <a:srgbClr val="000000"/>
                </a:solidFill>
                <a:latin typeface="Palatino"/>
              </a:rPr>
              <a:t>services and tangible items </a:t>
            </a:r>
            <a:r>
              <a:rPr lang="en-US" sz="1100" b="0" i="0" u="none" strike="noStrike" baseline="0" dirty="0">
                <a:solidFill>
                  <a:srgbClr val="000000"/>
                </a:solidFill>
                <a:latin typeface="Palatino"/>
              </a:rPr>
              <a:t>from the </a:t>
            </a:r>
            <a:r>
              <a:rPr lang="en-US" sz="1100" b="1" i="0" u="none" strike="noStrike" baseline="0" dirty="0">
                <a:solidFill>
                  <a:srgbClr val="000000"/>
                </a:solidFill>
                <a:highlight>
                  <a:srgbClr val="FFFF00"/>
                </a:highlight>
                <a:latin typeface="Palatino"/>
              </a:rPr>
              <a:t>Unrestricted General Fund</a:t>
            </a:r>
            <a:r>
              <a:rPr lang="en-US" sz="1100" b="1" i="0" u="none" strike="noStrike" baseline="0" dirty="0">
                <a:solidFill>
                  <a:srgbClr val="000000"/>
                </a:solidFill>
                <a:latin typeface="Palatino"/>
              </a:rPr>
              <a:t> </a:t>
            </a:r>
            <a:r>
              <a:rPr lang="en-US" sz="1100" b="0" i="0" u="none" strike="noStrike" baseline="0" dirty="0">
                <a:solidFill>
                  <a:srgbClr val="000000"/>
                </a:solidFill>
                <a:latin typeface="Palatino"/>
              </a:rPr>
              <a:t>must be submitted by </a:t>
            </a:r>
            <a:r>
              <a:rPr lang="en-US" sz="1100" b="1" i="0" u="none" strike="noStrike" baseline="0" dirty="0">
                <a:solidFill>
                  <a:srgbClr val="006EC0"/>
                </a:solidFill>
                <a:highlight>
                  <a:srgbClr val="FFFF00"/>
                </a:highlight>
                <a:latin typeface="Palatino"/>
              </a:rPr>
              <a:t>May 5, 2023</a:t>
            </a:r>
            <a:r>
              <a:rPr lang="en-US" sz="1100" b="1" i="0" u="none" strike="noStrike" baseline="0" dirty="0">
                <a:latin typeface="Palatino"/>
              </a:rPr>
              <a:t>.</a:t>
            </a:r>
            <a:endParaRPr lang="en-US" sz="1100" b="0" i="0" u="none" strike="noStrike" baseline="0" dirty="0">
              <a:latin typeface="Palatino"/>
            </a:endParaRPr>
          </a:p>
          <a:p>
            <a:r>
              <a:rPr lang="en-US" sz="1100" b="0" i="0" u="none" strike="noStrike" baseline="0" dirty="0">
                <a:solidFill>
                  <a:srgbClr val="000000"/>
                </a:solidFill>
                <a:latin typeface="Palatino"/>
              </a:rPr>
              <a:t>•</a:t>
            </a:r>
            <a:r>
              <a:rPr lang="en-US" sz="1100" b="1" i="0" u="none" strike="noStrike" baseline="0" dirty="0">
                <a:solidFill>
                  <a:srgbClr val="000000"/>
                </a:solidFill>
                <a:latin typeface="Palatino"/>
              </a:rPr>
              <a:t>All </a:t>
            </a:r>
            <a:r>
              <a:rPr lang="en-US" sz="1100" b="0" i="0" u="none" strike="noStrike" baseline="0" dirty="0">
                <a:solidFill>
                  <a:srgbClr val="000000"/>
                </a:solidFill>
                <a:latin typeface="Palatino"/>
              </a:rPr>
              <a:t>purchase requisitions encumbering funds for </a:t>
            </a:r>
            <a:r>
              <a:rPr lang="en-US" sz="1100" b="0" i="1" u="none" strike="noStrike" baseline="0" dirty="0">
                <a:solidFill>
                  <a:srgbClr val="000000"/>
                </a:solidFill>
                <a:latin typeface="Palatino"/>
              </a:rPr>
              <a:t>services and tangible items </a:t>
            </a:r>
            <a:r>
              <a:rPr lang="en-US" sz="1100" b="0" i="0" u="none" strike="noStrike" baseline="0" dirty="0">
                <a:solidFill>
                  <a:srgbClr val="000000"/>
                </a:solidFill>
                <a:latin typeface="Palatino"/>
              </a:rPr>
              <a:t>from </a:t>
            </a:r>
            <a:r>
              <a:rPr lang="en-US" sz="1100" b="1" i="0" u="none" strike="noStrike" baseline="0" dirty="0">
                <a:solidFill>
                  <a:srgbClr val="000000"/>
                </a:solidFill>
                <a:highlight>
                  <a:srgbClr val="FFFF00"/>
                </a:highlight>
                <a:latin typeface="Palatino"/>
              </a:rPr>
              <a:t>all Restricted Funds</a:t>
            </a:r>
            <a:r>
              <a:rPr lang="en-US" sz="1100" b="1" i="0" u="none" strike="noStrike" baseline="0" dirty="0">
                <a:solidFill>
                  <a:srgbClr val="000000"/>
                </a:solidFill>
                <a:latin typeface="Palatino"/>
              </a:rPr>
              <a:t> </a:t>
            </a:r>
            <a:r>
              <a:rPr lang="en-US" sz="1100" b="0" i="0" u="none" strike="noStrike" baseline="0" dirty="0">
                <a:solidFill>
                  <a:srgbClr val="000000"/>
                </a:solidFill>
                <a:latin typeface="Palatino"/>
              </a:rPr>
              <a:t>(including but not limited to Categorical, Grant programs, bonds, and other fund types) must be submitted by </a:t>
            </a:r>
            <a:r>
              <a:rPr lang="en-US" sz="1100" b="1" i="0" u="none" strike="noStrike" baseline="0" dirty="0">
                <a:solidFill>
                  <a:srgbClr val="006EC0"/>
                </a:solidFill>
                <a:highlight>
                  <a:srgbClr val="FFFF00"/>
                </a:highlight>
                <a:latin typeface="Palatino"/>
              </a:rPr>
              <a:t>May 31, 2023</a:t>
            </a:r>
            <a:r>
              <a:rPr lang="en-US" sz="1100" b="0" i="0" u="none" strike="noStrike" baseline="0" dirty="0">
                <a:solidFill>
                  <a:srgbClr val="000000"/>
                </a:solidFill>
                <a:latin typeface="Palatino"/>
              </a:rPr>
              <a:t>.</a:t>
            </a:r>
          </a:p>
          <a:p>
            <a:endParaRPr lang="en-US" sz="1100" b="0" i="0" u="none" strike="noStrike" baseline="0" dirty="0">
              <a:solidFill>
                <a:srgbClr val="000000"/>
              </a:solidFill>
              <a:latin typeface="Palatino"/>
            </a:endParaRPr>
          </a:p>
          <a:p>
            <a:r>
              <a:rPr lang="en-US" sz="1100" b="0" i="0" u="none" strike="noStrike" baseline="0" dirty="0">
                <a:solidFill>
                  <a:srgbClr val="000000"/>
                </a:solidFill>
                <a:latin typeface="Palatino"/>
              </a:rPr>
              <a:t>All requisitions must be approved in PeopleSoft FSCM and received by the Purchasing Department by </a:t>
            </a:r>
            <a:r>
              <a:rPr lang="en-US" sz="1100" b="1" i="0" u="none" strike="noStrike" baseline="0" dirty="0">
                <a:solidFill>
                  <a:srgbClr val="000000"/>
                </a:solidFill>
                <a:latin typeface="Palatino"/>
              </a:rPr>
              <a:t>5:00 p.m. </a:t>
            </a:r>
            <a:r>
              <a:rPr lang="en-US" sz="1100" b="0" i="0" u="none" strike="noStrike" baseline="0" dirty="0">
                <a:solidFill>
                  <a:srgbClr val="000000"/>
                </a:solidFill>
                <a:latin typeface="Palatino"/>
              </a:rPr>
              <a:t>on the respective dates noted above. </a:t>
            </a:r>
          </a:p>
          <a:p>
            <a:endParaRPr lang="en-US" sz="1100" b="0" i="0" u="none" strike="noStrike" baseline="0" dirty="0">
              <a:solidFill>
                <a:srgbClr val="000000"/>
              </a:solidFill>
              <a:latin typeface="Palatino"/>
            </a:endParaRPr>
          </a:p>
          <a:p>
            <a:r>
              <a:rPr lang="en-US" sz="1100" b="1" i="0" u="sng" strike="noStrike" baseline="0" dirty="0">
                <a:solidFill>
                  <a:srgbClr val="000000"/>
                </a:solidFill>
                <a:latin typeface="Palatino"/>
              </a:rPr>
              <a:t>Exceptions</a:t>
            </a:r>
            <a:r>
              <a:rPr lang="en-US" sz="1100" b="1" i="0" u="none" strike="noStrike" baseline="0" dirty="0">
                <a:solidFill>
                  <a:srgbClr val="000000"/>
                </a:solidFill>
                <a:latin typeface="Palatino"/>
              </a:rPr>
              <a:t> </a:t>
            </a:r>
            <a:endParaRPr lang="en-US" sz="1100" b="0" i="0" u="none" strike="noStrike" baseline="0" dirty="0">
              <a:solidFill>
                <a:srgbClr val="000000"/>
              </a:solidFill>
              <a:latin typeface="Palatino"/>
            </a:endParaRPr>
          </a:p>
          <a:p>
            <a:r>
              <a:rPr lang="en-US" sz="1100" b="0" i="0" u="none" strike="noStrike" baseline="0" dirty="0">
                <a:solidFill>
                  <a:srgbClr val="000000"/>
                </a:solidFill>
                <a:latin typeface="Palatino"/>
              </a:rPr>
              <a:t>Purchases for Commencement related activities are considered an exception to these timelines. Prior approval by the District Office is not required; however, please adhere to the purchasing process. </a:t>
            </a:r>
          </a:p>
          <a:p>
            <a:r>
              <a:rPr lang="en-US" sz="1100" b="0" i="0" u="none" strike="noStrike" baseline="0" dirty="0">
                <a:solidFill>
                  <a:srgbClr val="000000"/>
                </a:solidFill>
                <a:latin typeface="Palatino"/>
              </a:rPr>
              <a:t>Other exceptions to the purchasing cut-off are purchases made for Health and Safety emergencies. As soon as these situations are identified, the manager with the budget responsibility should contact the Purchasing Department. </a:t>
            </a:r>
            <a:endParaRPr lang="en-US" dirty="0">
              <a:latin typeface="Palatino"/>
            </a:endParaRPr>
          </a:p>
        </p:txBody>
      </p:sp>
    </p:spTree>
    <p:extLst>
      <p:ext uri="{BB962C8B-B14F-4D97-AF65-F5344CB8AC3E}">
        <p14:creationId xmlns:p14="http://schemas.microsoft.com/office/powerpoint/2010/main" val="395288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1171356"/>
          </a:xfrm>
        </p:spPr>
        <p:txBody>
          <a:bodyPr>
            <a:normAutofit/>
          </a:bodyPr>
          <a:lstStyle/>
          <a:p>
            <a:pPr algn="ctr"/>
            <a:r>
              <a:rPr lang="en-US" sz="4400" dirty="0">
                <a:latin typeface="Palatino"/>
              </a:rPr>
              <a:t>Year-End Close</a:t>
            </a:r>
            <a:endParaRPr lang="en-US" sz="4400" b="1" dirty="0">
              <a:latin typeface="Palatino"/>
            </a:endParaRPr>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sp>
        <p:nvSpPr>
          <p:cNvPr id="5" name="TextBox 4">
            <a:extLst>
              <a:ext uri="{FF2B5EF4-FFF2-40B4-BE49-F238E27FC236}">
                <a16:creationId xmlns:a16="http://schemas.microsoft.com/office/drawing/2014/main" id="{BB6E43B5-959F-126D-C436-EE1A5E3ECF5E}"/>
              </a:ext>
            </a:extLst>
          </p:cNvPr>
          <p:cNvSpPr txBox="1"/>
          <p:nvPr/>
        </p:nvSpPr>
        <p:spPr>
          <a:xfrm>
            <a:off x="218531" y="1856522"/>
            <a:ext cx="11523889" cy="3416320"/>
          </a:xfrm>
          <a:prstGeom prst="rect">
            <a:avLst/>
          </a:prstGeom>
          <a:noFill/>
        </p:spPr>
        <p:txBody>
          <a:bodyPr wrap="square" anchor="ctr">
            <a:spAutoFit/>
          </a:bodyPr>
          <a:lstStyle/>
          <a:p>
            <a:r>
              <a:rPr lang="en-US" sz="1200" b="1" i="0" u="sng" strike="noStrike" baseline="0" dirty="0">
                <a:solidFill>
                  <a:srgbClr val="000000"/>
                </a:solidFill>
                <a:latin typeface="Palatino"/>
              </a:rPr>
              <a:t>Open Purchase Requisitions</a:t>
            </a:r>
            <a:r>
              <a:rPr lang="en-US" sz="1200" b="1" i="0" u="none" strike="noStrike" baseline="0" dirty="0">
                <a:solidFill>
                  <a:srgbClr val="000000"/>
                </a:solidFill>
                <a:latin typeface="Palatino"/>
              </a:rPr>
              <a:t> </a:t>
            </a:r>
          </a:p>
          <a:p>
            <a:endParaRPr lang="en-US" sz="1200" b="0" i="0" u="none" strike="noStrike" baseline="0" dirty="0">
              <a:solidFill>
                <a:srgbClr val="000000"/>
              </a:solidFill>
              <a:latin typeface="Palatino"/>
            </a:endParaRPr>
          </a:p>
          <a:p>
            <a:r>
              <a:rPr lang="en-US" sz="1200" b="0" i="0" u="none" strike="noStrike" baseline="0" dirty="0">
                <a:solidFill>
                  <a:srgbClr val="000000"/>
                </a:solidFill>
                <a:latin typeface="Palatino"/>
              </a:rPr>
              <a:t>Please review all current open POs ASAP to make sure that all goods and/or services will be received on or prior to </a:t>
            </a:r>
            <a:r>
              <a:rPr lang="en-US" sz="1200" b="1" i="0" u="none" strike="noStrike" baseline="0" dirty="0">
                <a:solidFill>
                  <a:srgbClr val="006EC0"/>
                </a:solidFill>
                <a:highlight>
                  <a:srgbClr val="FFFF00"/>
                </a:highlight>
                <a:latin typeface="Palatino"/>
              </a:rPr>
              <a:t>Friday, June 30, 2023</a:t>
            </a:r>
            <a:r>
              <a:rPr lang="en-US" sz="1200" b="0" i="0" u="none" strike="noStrike" baseline="0" dirty="0">
                <a:solidFill>
                  <a:srgbClr val="000000"/>
                </a:solidFill>
                <a:latin typeface="Palatino"/>
              </a:rPr>
              <a:t>. POs </a:t>
            </a:r>
            <a:r>
              <a:rPr lang="en-US" sz="1200" b="1" i="0" u="heavy" strike="noStrike" dirty="0">
                <a:solidFill>
                  <a:srgbClr val="000000"/>
                </a:solidFill>
                <a:latin typeface="Palatino"/>
              </a:rPr>
              <a:t>will not</a:t>
            </a:r>
            <a:r>
              <a:rPr lang="en-US" sz="1200" b="1" i="0" u="none" strike="noStrike" baseline="0" dirty="0">
                <a:solidFill>
                  <a:srgbClr val="000000"/>
                </a:solidFill>
                <a:latin typeface="Palatino"/>
              </a:rPr>
              <a:t> </a:t>
            </a:r>
            <a:r>
              <a:rPr lang="en-US" sz="1200" b="0" i="0" u="none" strike="noStrike" baseline="0" dirty="0">
                <a:solidFill>
                  <a:srgbClr val="000000"/>
                </a:solidFill>
                <a:latin typeface="Palatino"/>
              </a:rPr>
              <a:t>be accepted after this date for any purchases in the current fiscal year (2022-23). </a:t>
            </a:r>
          </a:p>
          <a:p>
            <a:endParaRPr lang="en-US" sz="1200" dirty="0">
              <a:solidFill>
                <a:srgbClr val="000000"/>
              </a:solidFill>
              <a:latin typeface="Palatino"/>
            </a:endParaRPr>
          </a:p>
          <a:p>
            <a:r>
              <a:rPr lang="en-US" sz="1200" b="0" i="0" u="none" strike="noStrike" baseline="0" dirty="0">
                <a:solidFill>
                  <a:srgbClr val="000000"/>
                </a:solidFill>
                <a:latin typeface="Palatino"/>
              </a:rPr>
              <a:t>To accommodate supply chain disruption, there will be a 90 day grace period to receive items ordered before the Purchasing cutoffs but received from the vendor after </a:t>
            </a:r>
            <a:r>
              <a:rPr lang="en-US" sz="1200" b="1" i="0" u="none" strike="noStrike" baseline="0" dirty="0">
                <a:solidFill>
                  <a:srgbClr val="006EC0"/>
                </a:solidFill>
                <a:highlight>
                  <a:srgbClr val="FFFF00"/>
                </a:highlight>
                <a:latin typeface="Palatino"/>
              </a:rPr>
              <a:t>June 30, 2023</a:t>
            </a:r>
            <a:r>
              <a:rPr lang="en-US" sz="1200" b="1" i="0" u="none" strike="noStrike" baseline="0" dirty="0">
                <a:solidFill>
                  <a:srgbClr val="000000"/>
                </a:solidFill>
                <a:latin typeface="Palatino"/>
              </a:rPr>
              <a:t>. </a:t>
            </a:r>
          </a:p>
          <a:p>
            <a:endParaRPr lang="en-US" sz="1200" b="0" i="0" u="none" strike="noStrike" baseline="0" dirty="0">
              <a:solidFill>
                <a:srgbClr val="000000"/>
              </a:solidFill>
              <a:latin typeface="Palatino"/>
            </a:endParaRPr>
          </a:p>
          <a:p>
            <a:pPr lvl="1" algn="just"/>
            <a:r>
              <a:rPr lang="en-US" sz="1200" b="0" i="0" u="none" strike="noStrike" baseline="0" dirty="0">
                <a:solidFill>
                  <a:srgbClr val="000000"/>
                </a:solidFill>
                <a:latin typeface="Palatino"/>
              </a:rPr>
              <a:t>•   For items received and invoiced </a:t>
            </a:r>
            <a:r>
              <a:rPr lang="en-US" sz="1200" b="0" i="0" u="sng" strike="noStrike" baseline="0" dirty="0">
                <a:solidFill>
                  <a:srgbClr val="000000"/>
                </a:solidFill>
                <a:latin typeface="Palatino"/>
              </a:rPr>
              <a:t>between July 1, 2023, and July 14, 2023</a:t>
            </a:r>
            <a:r>
              <a:rPr lang="en-US" sz="1200" b="0" i="0" u="none" strike="noStrike" baseline="0" dirty="0">
                <a:solidFill>
                  <a:srgbClr val="000000"/>
                </a:solidFill>
                <a:latin typeface="Palatino"/>
              </a:rPr>
              <a:t>, this can be paid normally via invoice submission to Accounts Payable.</a:t>
            </a:r>
          </a:p>
          <a:p>
            <a:pPr lvl="1"/>
            <a:r>
              <a:rPr lang="en-US" sz="1200" b="0" i="0" u="none" strike="noStrike" baseline="0" dirty="0">
                <a:solidFill>
                  <a:srgbClr val="000000"/>
                </a:solidFill>
                <a:latin typeface="Palatino"/>
              </a:rPr>
              <a:t>•   For items received and invoiced between </a:t>
            </a:r>
            <a:r>
              <a:rPr lang="en-US" sz="1200" b="0" i="0" u="sng" strike="noStrike" baseline="0" dirty="0">
                <a:solidFill>
                  <a:srgbClr val="000000"/>
                </a:solidFill>
                <a:latin typeface="Palatino"/>
              </a:rPr>
              <a:t>July 15, 2023, and September 29, 2023</a:t>
            </a:r>
            <a:r>
              <a:rPr lang="en-US" sz="1200" b="0" i="0" u="none" strike="noStrike" baseline="0" dirty="0">
                <a:solidFill>
                  <a:srgbClr val="000000"/>
                </a:solidFill>
                <a:latin typeface="Palatino"/>
              </a:rPr>
              <a:t>, the invoice must be accrued. For items that have not yet been invoiced by the accrual cutoff, base the accrual amount on the vendor's quotation.</a:t>
            </a:r>
          </a:p>
          <a:p>
            <a:pPr lvl="1" algn="just"/>
            <a:r>
              <a:rPr lang="en-US" sz="1200" b="0" i="0" u="none" strike="noStrike" baseline="0" dirty="0">
                <a:solidFill>
                  <a:srgbClr val="000000"/>
                </a:solidFill>
                <a:latin typeface="Palatino"/>
              </a:rPr>
              <a:t>•   Your PO </a:t>
            </a:r>
            <a:r>
              <a:rPr lang="en-US" sz="1200" b="0" i="0" u="sng" strike="noStrike" baseline="0" dirty="0">
                <a:solidFill>
                  <a:srgbClr val="000000"/>
                </a:solidFill>
                <a:latin typeface="Palatino"/>
              </a:rPr>
              <a:t>must still be approved and dispatched </a:t>
            </a:r>
            <a:r>
              <a:rPr lang="en-US" sz="1200" b="0" i="0" u="none" strike="noStrike" baseline="0" dirty="0">
                <a:solidFill>
                  <a:srgbClr val="000000"/>
                </a:solidFill>
                <a:latin typeface="Palatino"/>
              </a:rPr>
              <a:t>by Purchasing in the current fiscal year by the deadline in order to be eligible. </a:t>
            </a:r>
          </a:p>
          <a:p>
            <a:endParaRPr lang="en-US" sz="1200" b="0" i="0" u="none" strike="noStrike" baseline="0" dirty="0">
              <a:solidFill>
                <a:srgbClr val="000000"/>
              </a:solidFill>
              <a:latin typeface="Palatino"/>
            </a:endParaRPr>
          </a:p>
          <a:p>
            <a:r>
              <a:rPr lang="en-US" sz="1200" b="0" i="0" u="none" strike="noStrike" baseline="0" dirty="0">
                <a:solidFill>
                  <a:srgbClr val="000000"/>
                </a:solidFill>
                <a:latin typeface="Palatino"/>
              </a:rPr>
              <a:t>For goods that will not be received prior to the year-end deadline, POs should be closed or adjusted using a </a:t>
            </a:r>
            <a:r>
              <a:rPr lang="en-US" sz="1200" b="0" i="0" u="sng" strike="noStrike" baseline="0" dirty="0">
                <a:solidFill>
                  <a:srgbClr val="000000"/>
                </a:solidFill>
                <a:latin typeface="Palatino"/>
              </a:rPr>
              <a:t>Request for Change Order to PO</a:t>
            </a:r>
            <a:r>
              <a:rPr lang="en-US" sz="1200" b="0" i="0" u="none" strike="noStrike" baseline="0" dirty="0">
                <a:solidFill>
                  <a:srgbClr val="000000"/>
                </a:solidFill>
                <a:latin typeface="Palatino"/>
              </a:rPr>
              <a:t> and initiate a purchase requisition for Fiscal Year 2024 using the budget code from the accrual. </a:t>
            </a:r>
          </a:p>
          <a:p>
            <a:endParaRPr lang="en-US" sz="1200" dirty="0">
              <a:solidFill>
                <a:srgbClr val="000000"/>
              </a:solidFill>
              <a:latin typeface="Palatino"/>
            </a:endParaRPr>
          </a:p>
          <a:p>
            <a:r>
              <a:rPr lang="en-US" sz="1200" b="0" i="0" u="none" strike="noStrike" baseline="0" dirty="0">
                <a:solidFill>
                  <a:srgbClr val="000000"/>
                </a:solidFill>
                <a:latin typeface="Palatino"/>
              </a:rPr>
              <a:t>*All invoices must be received from vendors via the Accounts Payable email at </a:t>
            </a:r>
            <a:r>
              <a:rPr lang="en-US" sz="1200" b="0" i="0" u="none" strike="noStrike" baseline="0" dirty="0">
                <a:solidFill>
                  <a:srgbClr val="0000FF"/>
                </a:solidFill>
                <a:latin typeface="Palatino"/>
              </a:rPr>
              <a:t>accountspayable@peralta.edu </a:t>
            </a:r>
            <a:r>
              <a:rPr lang="en-US" sz="1200" b="1" i="0" u="heavy" strike="noStrike" dirty="0">
                <a:solidFill>
                  <a:srgbClr val="000000"/>
                </a:solidFill>
                <a:latin typeface="Palatino"/>
              </a:rPr>
              <a:t>and must</a:t>
            </a:r>
            <a:r>
              <a:rPr lang="en-US" sz="1200" b="1" i="0" u="none" strike="noStrike" baseline="0" dirty="0">
                <a:solidFill>
                  <a:srgbClr val="000000"/>
                </a:solidFill>
                <a:latin typeface="Palatino"/>
              </a:rPr>
              <a:t> </a:t>
            </a:r>
            <a:r>
              <a:rPr lang="en-US" sz="1200" b="0" i="0" u="none" strike="noStrike" baseline="0" dirty="0">
                <a:solidFill>
                  <a:srgbClr val="000000"/>
                </a:solidFill>
                <a:latin typeface="Palatino"/>
              </a:rPr>
              <a:t>reference the Purchase Order number in order to ensure prompt payment to vendors. </a:t>
            </a:r>
            <a:r>
              <a:rPr lang="en-US" sz="1100" b="1" i="0" u="none" strike="noStrike" baseline="0" dirty="0">
                <a:solidFill>
                  <a:srgbClr val="FFFFFF"/>
                </a:solidFill>
                <a:latin typeface="Palatino"/>
              </a:rPr>
              <a:t>Transaction </a:t>
            </a:r>
            <a:r>
              <a:rPr lang="en-US" sz="1100" b="0" i="0" u="none" strike="noStrike" baseline="0" dirty="0">
                <a:solidFill>
                  <a:srgbClr val="000000"/>
                </a:solidFill>
                <a:latin typeface="Times New Roman" panose="02020603050405020304" pitchFamily="18" charset="0"/>
              </a:rPr>
              <a:t>	</a:t>
            </a:r>
            <a:r>
              <a:rPr lang="en-US" sz="1100" b="1" i="0" u="none" strike="noStrike" baseline="0" dirty="0">
                <a:solidFill>
                  <a:srgbClr val="FFFFFF"/>
                </a:solidFill>
                <a:latin typeface="Times New Roman" panose="02020603050405020304" pitchFamily="18" charset="0"/>
              </a:rPr>
              <a:t>Date </a:t>
            </a:r>
            <a:r>
              <a:rPr lang="en-US" sz="1100" b="0" i="0" u="none" strike="noStrike" baseline="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094177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1573922"/>
          </a:xfrm>
        </p:spPr>
        <p:txBody>
          <a:bodyPr>
            <a:normAutofit/>
          </a:bodyPr>
          <a:lstStyle/>
          <a:p>
            <a:pPr algn="ctr"/>
            <a:r>
              <a:rPr lang="en-US" sz="4400" dirty="0">
                <a:latin typeface="Palatino"/>
              </a:rPr>
              <a:t>Year-End Close</a:t>
            </a:r>
            <a:br>
              <a:rPr lang="en-US" sz="4400" dirty="0">
                <a:latin typeface="Palatino"/>
              </a:rPr>
            </a:br>
            <a:endParaRPr lang="en-US" sz="4400" dirty="0">
              <a:latin typeface="Palatino"/>
            </a:endParaRPr>
          </a:p>
        </p:txBody>
      </p:sp>
      <p:graphicFrame>
        <p:nvGraphicFramePr>
          <p:cNvPr id="2" name="Object 1">
            <a:extLst>
              <a:ext uri="{FF2B5EF4-FFF2-40B4-BE49-F238E27FC236}">
                <a16:creationId xmlns:a16="http://schemas.microsoft.com/office/drawing/2014/main" id="{1AFF9A5C-2522-4438-8C38-D6CAC08866DB}"/>
              </a:ext>
            </a:extLst>
          </p:cNvPr>
          <p:cNvGraphicFramePr>
            <a:graphicFrameLocks noChangeAspect="1"/>
          </p:cNvGraphicFramePr>
          <p:nvPr>
            <p:extLst>
              <p:ext uri="{D42A27DB-BD31-4B8C-83A1-F6EECF244321}">
                <p14:modId xmlns:p14="http://schemas.microsoft.com/office/powerpoint/2010/main" val="1796878813"/>
              </p:ext>
            </p:extLst>
          </p:nvPr>
        </p:nvGraphicFramePr>
        <p:xfrm>
          <a:off x="3007487" y="1471359"/>
          <a:ext cx="6177026" cy="4533900"/>
        </p:xfrm>
        <a:graphic>
          <a:graphicData uri="http://schemas.openxmlformats.org/presentationml/2006/ole">
            <mc:AlternateContent xmlns:mc="http://schemas.openxmlformats.org/markup-compatibility/2006">
              <mc:Choice xmlns:v="urn:schemas-microsoft-com:vml" Requires="v">
                <p:oleObj name="Document" r:id="rId2" imgW="6184015" imgH="4534488" progId="Word.Document.12">
                  <p:embed/>
                </p:oleObj>
              </mc:Choice>
              <mc:Fallback>
                <p:oleObj name="Document" r:id="rId2" imgW="6184015" imgH="4534488" progId="Word.Document.12">
                  <p:embed/>
                  <p:pic>
                    <p:nvPicPr>
                      <p:cNvPr id="2" name="Object 1">
                        <a:extLst>
                          <a:ext uri="{FF2B5EF4-FFF2-40B4-BE49-F238E27FC236}">
                            <a16:creationId xmlns:a16="http://schemas.microsoft.com/office/drawing/2014/main" id="{1AFF9A5C-2522-4438-8C38-D6CAC08866DB}"/>
                          </a:ext>
                        </a:extLst>
                      </p:cNvPr>
                      <p:cNvPicPr/>
                      <p:nvPr/>
                    </p:nvPicPr>
                    <p:blipFill>
                      <a:blip r:embed="rId3"/>
                      <a:stretch>
                        <a:fillRect/>
                      </a:stretch>
                    </p:blipFill>
                    <p:spPr>
                      <a:xfrm>
                        <a:off x="3007487" y="1471359"/>
                        <a:ext cx="6177026" cy="4533900"/>
                      </a:xfrm>
                      <a:prstGeom prst="rect">
                        <a:avLst/>
                      </a:prstGeom>
                    </p:spPr>
                  </p:pic>
                </p:oleObj>
              </mc:Fallback>
            </mc:AlternateContent>
          </a:graphicData>
        </a:graphic>
      </p:graphicFrame>
    </p:spTree>
    <p:extLst>
      <p:ext uri="{BB962C8B-B14F-4D97-AF65-F5344CB8AC3E}">
        <p14:creationId xmlns:p14="http://schemas.microsoft.com/office/powerpoint/2010/main" val="1071357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1573922"/>
          </a:xfrm>
        </p:spPr>
        <p:txBody>
          <a:bodyPr>
            <a:normAutofit/>
          </a:bodyPr>
          <a:lstStyle/>
          <a:p>
            <a:pPr algn="ctr"/>
            <a:r>
              <a:rPr lang="en-US" sz="4400" dirty="0">
                <a:latin typeface="Palatino"/>
              </a:rPr>
              <a:t>Year-End Close</a:t>
            </a:r>
            <a:br>
              <a:rPr lang="en-US" sz="4400" dirty="0">
                <a:latin typeface="Palatino"/>
              </a:rPr>
            </a:br>
            <a:endParaRPr lang="en-US" sz="4400" dirty="0">
              <a:latin typeface="Palatino"/>
            </a:endParaRPr>
          </a:p>
        </p:txBody>
      </p:sp>
      <p:sp>
        <p:nvSpPr>
          <p:cNvPr id="11" name="TextBox 10">
            <a:extLst>
              <a:ext uri="{FF2B5EF4-FFF2-40B4-BE49-F238E27FC236}">
                <a16:creationId xmlns:a16="http://schemas.microsoft.com/office/drawing/2014/main" id="{300A2A92-161D-1C3A-00EE-339042739BD6}"/>
              </a:ext>
            </a:extLst>
          </p:cNvPr>
          <p:cNvSpPr txBox="1"/>
          <p:nvPr/>
        </p:nvSpPr>
        <p:spPr>
          <a:xfrm>
            <a:off x="1359408" y="1057735"/>
            <a:ext cx="9473184" cy="4862870"/>
          </a:xfrm>
          <a:prstGeom prst="rect">
            <a:avLst/>
          </a:prstGeom>
          <a:noFill/>
        </p:spPr>
        <p:txBody>
          <a:bodyPr wrap="square">
            <a:spAutoFit/>
          </a:bodyPr>
          <a:lstStyle/>
          <a:p>
            <a:pPr marL="171450" marR="0" algn="just">
              <a:spcBef>
                <a:spcPts val="0"/>
              </a:spcBef>
              <a:spcAft>
                <a:spcPts val="0"/>
              </a:spcAft>
            </a:pPr>
            <a:r>
              <a:rPr lang="en-US" sz="1100" b="1" dirty="0">
                <a:effectLst/>
                <a:highlight>
                  <a:srgbClr val="FFFF00"/>
                </a:highlight>
                <a:latin typeface="Palatino"/>
                <a:ea typeface="Times New Roman" panose="02020603050405020304" pitchFamily="18" charset="0"/>
              </a:rPr>
              <a:t>*</a:t>
            </a:r>
            <a:r>
              <a:rPr lang="en-US" sz="1100" dirty="0">
                <a:effectLst/>
                <a:highlight>
                  <a:srgbClr val="FFFF00"/>
                </a:highlight>
                <a:latin typeface="Palatino"/>
                <a:ea typeface="Times New Roman" panose="02020603050405020304" pitchFamily="18" charset="0"/>
              </a:rPr>
              <a:t>If an accrual is not processed to account for expenses/invoices in the current fiscal year, the invoices</a:t>
            </a:r>
            <a:r>
              <a:rPr lang="en-US" sz="1100" b="1" spc="5" dirty="0">
                <a:effectLst/>
                <a:highlight>
                  <a:srgbClr val="FFFF00"/>
                </a:highlight>
                <a:latin typeface="Palatino"/>
                <a:ea typeface="Times New Roman" panose="02020603050405020304" pitchFamily="18" charset="0"/>
              </a:rPr>
              <a:t> </a:t>
            </a:r>
            <a:r>
              <a:rPr lang="en-US" sz="1100" dirty="0">
                <a:effectLst/>
                <a:highlight>
                  <a:srgbClr val="FFFF00"/>
                </a:highlight>
                <a:latin typeface="Palatino"/>
                <a:ea typeface="Times New Roman" panose="02020603050405020304" pitchFamily="18" charset="0"/>
              </a:rPr>
              <a:t>will</a:t>
            </a:r>
            <a:r>
              <a:rPr lang="en-US" sz="1100" spc="5" dirty="0">
                <a:effectLst/>
                <a:highlight>
                  <a:srgbClr val="FFFF00"/>
                </a:highlight>
                <a:latin typeface="Palatino"/>
                <a:ea typeface="Times New Roman" panose="02020603050405020304" pitchFamily="18" charset="0"/>
              </a:rPr>
              <a:t> </a:t>
            </a:r>
            <a:r>
              <a:rPr lang="en-US" sz="1100" dirty="0">
                <a:effectLst/>
                <a:highlight>
                  <a:srgbClr val="FFFF00"/>
                </a:highlight>
                <a:latin typeface="Palatino"/>
                <a:ea typeface="Times New Roman" panose="02020603050405020304" pitchFamily="18" charset="0"/>
              </a:rPr>
              <a:t>be paid</a:t>
            </a:r>
            <a:r>
              <a:rPr lang="en-US" sz="1100" spc="-5" dirty="0">
                <a:effectLst/>
                <a:highlight>
                  <a:srgbClr val="FFFF00"/>
                </a:highlight>
                <a:latin typeface="Palatino"/>
                <a:ea typeface="Times New Roman" panose="02020603050405020304" pitchFamily="18" charset="0"/>
              </a:rPr>
              <a:t> </a:t>
            </a:r>
            <a:r>
              <a:rPr lang="en-US" sz="1100" dirty="0">
                <a:effectLst/>
                <a:highlight>
                  <a:srgbClr val="FFFF00"/>
                </a:highlight>
                <a:latin typeface="Palatino"/>
                <a:ea typeface="Times New Roman" panose="02020603050405020304" pitchFamily="18" charset="0"/>
              </a:rPr>
              <a:t>from</a:t>
            </a:r>
            <a:r>
              <a:rPr lang="en-US" sz="1100" b="1" spc="-10" dirty="0">
                <a:effectLst/>
                <a:highlight>
                  <a:srgbClr val="FFFF00"/>
                </a:highlight>
                <a:latin typeface="Palatino"/>
                <a:ea typeface="Times New Roman" panose="02020603050405020304" pitchFamily="18" charset="0"/>
              </a:rPr>
              <a:t> </a:t>
            </a:r>
            <a:r>
              <a:rPr lang="en-US" sz="1100" b="1" dirty="0">
                <a:effectLst/>
                <a:highlight>
                  <a:srgbClr val="FFFF00"/>
                </a:highlight>
                <a:latin typeface="Palatino"/>
                <a:ea typeface="Times New Roman" panose="02020603050405020304" pitchFamily="18" charset="0"/>
              </a:rPr>
              <a:t>the next</a:t>
            </a:r>
            <a:r>
              <a:rPr lang="en-US" sz="1100" b="1" spc="-10" dirty="0">
                <a:effectLst/>
                <a:highlight>
                  <a:srgbClr val="FFFF00"/>
                </a:highlight>
                <a:latin typeface="Palatino"/>
                <a:ea typeface="Times New Roman" panose="02020603050405020304" pitchFamily="18" charset="0"/>
              </a:rPr>
              <a:t> </a:t>
            </a:r>
            <a:r>
              <a:rPr lang="en-US" sz="1100" b="1" dirty="0">
                <a:effectLst/>
                <a:highlight>
                  <a:srgbClr val="FFFF00"/>
                </a:highlight>
                <a:latin typeface="Palatino"/>
                <a:ea typeface="Times New Roman" panose="02020603050405020304" pitchFamily="18" charset="0"/>
              </a:rPr>
              <a:t>fiscal</a:t>
            </a:r>
            <a:r>
              <a:rPr lang="en-US" sz="1100" b="1" spc="-10" dirty="0">
                <a:effectLst/>
                <a:highlight>
                  <a:srgbClr val="FFFF00"/>
                </a:highlight>
                <a:latin typeface="Palatino"/>
                <a:ea typeface="Times New Roman" panose="02020603050405020304" pitchFamily="18" charset="0"/>
              </a:rPr>
              <a:t> </a:t>
            </a:r>
            <a:r>
              <a:rPr lang="en-US" sz="1100" b="1" dirty="0">
                <a:effectLst/>
                <a:highlight>
                  <a:srgbClr val="FFFF00"/>
                </a:highlight>
                <a:latin typeface="Palatino"/>
                <a:ea typeface="Times New Roman" panose="02020603050405020304" pitchFamily="18" charset="0"/>
              </a:rPr>
              <a:t>year</a:t>
            </a:r>
            <a:r>
              <a:rPr lang="en-US" sz="1100" b="1" spc="-10" dirty="0">
                <a:effectLst/>
                <a:highlight>
                  <a:srgbClr val="FFFF00"/>
                </a:highlight>
                <a:latin typeface="Palatino"/>
                <a:ea typeface="Times New Roman" panose="02020603050405020304" pitchFamily="18" charset="0"/>
              </a:rPr>
              <a:t> </a:t>
            </a:r>
            <a:r>
              <a:rPr lang="en-US" sz="1100" b="1" dirty="0">
                <a:effectLst/>
                <a:highlight>
                  <a:srgbClr val="FFFF00"/>
                </a:highlight>
                <a:latin typeface="Palatino"/>
                <a:ea typeface="Times New Roman" panose="02020603050405020304" pitchFamily="18" charset="0"/>
              </a:rPr>
              <a:t>budget</a:t>
            </a:r>
            <a:r>
              <a:rPr lang="en-US" sz="1100" b="1" spc="5" dirty="0">
                <a:effectLst/>
                <a:highlight>
                  <a:srgbClr val="FFFF00"/>
                </a:highlight>
                <a:latin typeface="Palatino"/>
                <a:ea typeface="Times New Roman" panose="02020603050405020304" pitchFamily="18" charset="0"/>
              </a:rPr>
              <a:t> </a:t>
            </a:r>
            <a:r>
              <a:rPr lang="en-US" sz="1100" dirty="0">
                <a:effectLst/>
                <a:highlight>
                  <a:srgbClr val="FFFF00"/>
                </a:highlight>
                <a:latin typeface="Palatino"/>
                <a:ea typeface="Times New Roman" panose="02020603050405020304" pitchFamily="18" charset="0"/>
              </a:rPr>
              <a:t>(2023-2024)</a:t>
            </a:r>
            <a:r>
              <a:rPr lang="en-US" sz="1100" dirty="0">
                <a:effectLst/>
                <a:latin typeface="Palatino"/>
                <a:ea typeface="Times New Roman" panose="02020603050405020304" pitchFamily="18" charset="0"/>
              </a:rPr>
              <a:t>.</a:t>
            </a:r>
          </a:p>
          <a:p>
            <a:pPr marL="0" marR="0" algn="just">
              <a:spcBef>
                <a:spcPts val="0"/>
              </a:spcBef>
              <a:spcAft>
                <a:spcPts val="0"/>
              </a:spcAft>
            </a:pPr>
            <a:r>
              <a:rPr lang="en-US" sz="1100" dirty="0">
                <a:effectLst/>
                <a:latin typeface="Palatino"/>
                <a:ea typeface="Times New Roman" panose="02020603050405020304" pitchFamily="18" charset="0"/>
              </a:rPr>
              <a:t> </a:t>
            </a:r>
          </a:p>
          <a:p>
            <a:pPr marL="171450" marR="0" algn="just">
              <a:spcBef>
                <a:spcPts val="0"/>
              </a:spcBef>
              <a:spcAft>
                <a:spcPts val="0"/>
              </a:spcAft>
            </a:pPr>
            <a:r>
              <a:rPr lang="en-US" sz="1100" b="1" u="sng" dirty="0">
                <a:effectLst/>
                <a:latin typeface="Palatino"/>
                <a:ea typeface="Times New Roman" panose="02020603050405020304" pitchFamily="18" charset="0"/>
              </a:rPr>
              <a:t>Accruals </a:t>
            </a:r>
            <a:endParaRPr lang="en-US" sz="1100" dirty="0">
              <a:effectLst/>
              <a:latin typeface="Palatino"/>
              <a:ea typeface="Times New Roman" panose="02020603050405020304" pitchFamily="18" charset="0"/>
            </a:endParaRPr>
          </a:p>
          <a:p>
            <a:pPr marL="171450" marR="0" algn="just">
              <a:spcBef>
                <a:spcPts val="0"/>
              </a:spcBef>
              <a:spcAft>
                <a:spcPts val="0"/>
              </a:spcAft>
            </a:pPr>
            <a:r>
              <a:rPr lang="en-US" sz="1100" b="1" u="none" strike="noStrike" dirty="0">
                <a:effectLst/>
                <a:latin typeface="Palatino"/>
                <a:ea typeface="Times New Roman" panose="02020603050405020304" pitchFamily="18" charset="0"/>
              </a:rPr>
              <a:t> </a:t>
            </a:r>
            <a:endParaRPr lang="en-US" sz="1100" dirty="0">
              <a:effectLst/>
              <a:latin typeface="Palatino"/>
              <a:ea typeface="Times New Roman" panose="02020603050405020304" pitchFamily="18" charset="0"/>
            </a:endParaRPr>
          </a:p>
          <a:p>
            <a:pPr marL="171450" marR="0" algn="just">
              <a:spcBef>
                <a:spcPts val="0"/>
              </a:spcBef>
              <a:spcAft>
                <a:spcPts val="0"/>
              </a:spcAft>
            </a:pPr>
            <a:r>
              <a:rPr lang="en-US" sz="1100" dirty="0">
                <a:effectLst/>
                <a:latin typeface="Palatino"/>
                <a:ea typeface="Times New Roman" panose="02020603050405020304" pitchFamily="18" charset="0"/>
              </a:rPr>
              <a:t>If no invoice has been submitted for goods received or services completed </a:t>
            </a:r>
            <a:r>
              <a:rPr lang="en-US" sz="1100" b="1" dirty="0">
                <a:effectLst/>
                <a:latin typeface="Palatino"/>
                <a:ea typeface="Times New Roman" panose="02020603050405020304" pitchFamily="18" charset="0"/>
              </a:rPr>
              <a:t>prior</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to</a:t>
            </a:r>
            <a:r>
              <a:rPr lang="en-US" sz="1100" spc="5" dirty="0">
                <a:effectLst/>
                <a:latin typeface="Palatino"/>
                <a:ea typeface="Times New Roman" panose="02020603050405020304" pitchFamily="18" charset="0"/>
              </a:rPr>
              <a:t> </a:t>
            </a:r>
            <a:r>
              <a:rPr lang="en-US" sz="1100" b="1" dirty="0">
                <a:solidFill>
                  <a:srgbClr val="006FC0"/>
                </a:solidFill>
                <a:effectLst/>
                <a:highlight>
                  <a:srgbClr val="FFFF00"/>
                </a:highlight>
                <a:latin typeface="Palatino"/>
                <a:ea typeface="Times New Roman" panose="02020603050405020304" pitchFamily="18" charset="0"/>
              </a:rPr>
              <a:t>June 30, 2023</a:t>
            </a:r>
            <a:r>
              <a:rPr lang="en-US" sz="1100" dirty="0">
                <a:effectLst/>
                <a:latin typeface="Palatino"/>
                <a:ea typeface="Times New Roman" panose="02020603050405020304" pitchFamily="18" charset="0"/>
              </a:rPr>
              <a:t>,</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please</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contact</a:t>
            </a:r>
            <a:r>
              <a:rPr lang="en-US" sz="1100" spc="1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the</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vendors</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for</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an</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invoice so</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that</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the</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amount</a:t>
            </a:r>
            <a:r>
              <a:rPr lang="en-US" sz="1100" spc="10" dirty="0">
                <a:effectLst/>
                <a:latin typeface="Palatino"/>
                <a:ea typeface="Times New Roman" panose="02020603050405020304" pitchFamily="18" charset="0"/>
              </a:rPr>
              <a:t> can be accrued in the current fiscal year.</a:t>
            </a:r>
            <a:endParaRPr lang="en-US" sz="1100" dirty="0">
              <a:effectLst/>
              <a:latin typeface="Palatino"/>
              <a:ea typeface="Times New Roman" panose="02020603050405020304" pitchFamily="18" charset="0"/>
            </a:endParaRPr>
          </a:p>
          <a:p>
            <a:pPr marL="171450" marR="0" algn="just">
              <a:spcBef>
                <a:spcPts val="0"/>
              </a:spcBef>
              <a:spcAft>
                <a:spcPts val="0"/>
              </a:spcAft>
            </a:pPr>
            <a:r>
              <a:rPr lang="en-US" sz="1100" spc="5" dirty="0">
                <a:effectLst/>
                <a:latin typeface="Palatino"/>
                <a:ea typeface="Times New Roman" panose="02020603050405020304" pitchFamily="18" charset="0"/>
              </a:rPr>
              <a:t> </a:t>
            </a:r>
            <a:endParaRPr lang="en-US" sz="1100" dirty="0">
              <a:effectLst/>
              <a:latin typeface="Palatino"/>
              <a:ea typeface="Times New Roman" panose="02020603050405020304" pitchFamily="18" charset="0"/>
            </a:endParaRPr>
          </a:p>
          <a:p>
            <a:pPr marL="171450" marR="0" algn="just">
              <a:spcBef>
                <a:spcPts val="0"/>
              </a:spcBef>
              <a:spcAft>
                <a:spcPts val="0"/>
              </a:spcAft>
            </a:pPr>
            <a:r>
              <a:rPr lang="en-US" sz="1100" spc="5" dirty="0">
                <a:effectLst/>
                <a:latin typeface="Palatino"/>
                <a:ea typeface="Times New Roman" panose="02020603050405020304" pitchFamily="18" charset="0"/>
              </a:rPr>
              <a:t>Accruals are submitted as liabilities using </a:t>
            </a:r>
            <a:r>
              <a:rPr lang="en-US" sz="1100" b="1" spc="5" dirty="0">
                <a:effectLst/>
                <a:latin typeface="Palatino"/>
                <a:ea typeface="Times New Roman" panose="02020603050405020304" pitchFamily="18" charset="0"/>
              </a:rPr>
              <a:t>393 </a:t>
            </a:r>
            <a:r>
              <a:rPr lang="en-US" sz="1100" spc="5" dirty="0">
                <a:effectLst/>
                <a:latin typeface="Palatino"/>
                <a:ea typeface="Times New Roman" panose="02020603050405020304" pitchFamily="18" charset="0"/>
              </a:rPr>
              <a:t>as the expense cost center. </a:t>
            </a:r>
            <a:endParaRPr lang="en-US" sz="1100" dirty="0">
              <a:effectLst/>
              <a:latin typeface="Palatino"/>
              <a:ea typeface="Times New Roman" panose="02020603050405020304" pitchFamily="18" charset="0"/>
            </a:endParaRPr>
          </a:p>
          <a:p>
            <a:pPr marL="171450" marR="0" algn="just">
              <a:spcBef>
                <a:spcPts val="0"/>
              </a:spcBef>
              <a:spcAft>
                <a:spcPts val="0"/>
              </a:spcAft>
            </a:pPr>
            <a:r>
              <a:rPr lang="en-US" sz="1100" spc="5" dirty="0">
                <a:effectLst/>
                <a:latin typeface="Palatino"/>
                <a:ea typeface="Times New Roman" panose="02020603050405020304" pitchFamily="18" charset="0"/>
              </a:rPr>
              <a:t> </a:t>
            </a:r>
            <a:endParaRPr lang="en-US" sz="1100" dirty="0">
              <a:effectLst/>
              <a:latin typeface="Palatino"/>
              <a:ea typeface="Times New Roman" panose="02020603050405020304" pitchFamily="18" charset="0"/>
            </a:endParaRPr>
          </a:p>
          <a:p>
            <a:pPr marL="171450" marR="0" algn="just">
              <a:spcBef>
                <a:spcPts val="0"/>
              </a:spcBef>
              <a:spcAft>
                <a:spcPts val="0"/>
              </a:spcAft>
            </a:pPr>
            <a:r>
              <a:rPr lang="en-US" sz="1100" spc="5" dirty="0">
                <a:effectLst/>
                <a:latin typeface="Palatino"/>
                <a:ea typeface="Times New Roman" panose="02020603050405020304" pitchFamily="18" charset="0"/>
              </a:rPr>
              <a:t>*Guidance on completing the 2022-23 Liability Template will be communicated separately. Training and support will be provided by the Finance team.</a:t>
            </a:r>
            <a:endParaRPr lang="en-US" sz="1100" dirty="0">
              <a:effectLst/>
              <a:latin typeface="Palatino"/>
              <a:ea typeface="Times New Roman" panose="02020603050405020304" pitchFamily="18" charset="0"/>
            </a:endParaRPr>
          </a:p>
          <a:p>
            <a:pPr marL="0" marR="0" algn="just">
              <a:spcBef>
                <a:spcPts val="0"/>
              </a:spcBef>
              <a:spcAft>
                <a:spcPts val="0"/>
              </a:spcAft>
            </a:pPr>
            <a:r>
              <a:rPr lang="en-US" sz="1100" dirty="0">
                <a:effectLst/>
                <a:latin typeface="Palatino"/>
                <a:ea typeface="Times New Roman" panose="02020603050405020304" pitchFamily="18" charset="0"/>
              </a:rPr>
              <a:t> </a:t>
            </a:r>
          </a:p>
          <a:p>
            <a:pPr marL="171450" marR="0">
              <a:spcBef>
                <a:spcPts val="395"/>
              </a:spcBef>
              <a:spcAft>
                <a:spcPts val="0"/>
              </a:spcAft>
            </a:pPr>
            <a:r>
              <a:rPr lang="en-US" sz="1100" b="1" u="sng" dirty="0">
                <a:effectLst/>
                <a:latin typeface="Palatino"/>
                <a:ea typeface="Times New Roman" panose="02020603050405020304" pitchFamily="18" charset="0"/>
              </a:rPr>
              <a:t>Personnel Actions</a:t>
            </a:r>
            <a:endParaRPr lang="en-US" sz="1100" dirty="0">
              <a:effectLst/>
              <a:latin typeface="Palatino"/>
              <a:ea typeface="Times New Roman" panose="02020603050405020304" pitchFamily="18" charset="0"/>
            </a:endParaRPr>
          </a:p>
          <a:p>
            <a:pPr marL="171450" marR="160020">
              <a:spcBef>
                <a:spcPts val="1055"/>
              </a:spcBef>
              <a:spcAft>
                <a:spcPts val="0"/>
              </a:spcAft>
            </a:pPr>
            <a:r>
              <a:rPr lang="en-US" sz="1100" dirty="0">
                <a:effectLst/>
                <a:latin typeface="Palatino"/>
                <a:ea typeface="Times New Roman" panose="02020603050405020304" pitchFamily="18" charset="0"/>
              </a:rPr>
              <a:t>eFORMs requesting payment for any assignments with a start date prior to</a:t>
            </a:r>
            <a:r>
              <a:rPr lang="en-US" sz="1100" spc="5" dirty="0">
                <a:effectLst/>
                <a:latin typeface="Palatino"/>
                <a:ea typeface="Times New Roman" panose="02020603050405020304" pitchFamily="18" charset="0"/>
              </a:rPr>
              <a:t> </a:t>
            </a:r>
            <a:r>
              <a:rPr lang="en-US" sz="1100" b="1" dirty="0">
                <a:solidFill>
                  <a:srgbClr val="006FC0"/>
                </a:solidFill>
                <a:effectLst/>
                <a:highlight>
                  <a:srgbClr val="FFFF00"/>
                </a:highlight>
                <a:latin typeface="Palatino"/>
                <a:ea typeface="Times New Roman" panose="02020603050405020304" pitchFamily="18" charset="0"/>
              </a:rPr>
              <a:t>July 1, 2023</a:t>
            </a:r>
            <a:r>
              <a:rPr lang="en-US" sz="1100" b="1" dirty="0">
                <a:solidFill>
                  <a:srgbClr val="006FC0"/>
                </a:solidFill>
                <a:effectLst/>
                <a:latin typeface="Palatino"/>
                <a:ea typeface="Times New Roman" panose="02020603050405020304" pitchFamily="18" charset="0"/>
              </a:rPr>
              <a:t>, </a:t>
            </a:r>
            <a:r>
              <a:rPr lang="en-US" sz="1100" dirty="0">
                <a:effectLst/>
                <a:latin typeface="Palatino"/>
                <a:ea typeface="Times New Roman" panose="02020603050405020304" pitchFamily="18" charset="0"/>
              </a:rPr>
              <a:t>must</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be</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approved</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by</a:t>
            </a:r>
            <a:r>
              <a:rPr lang="en-US" sz="1100" spc="-1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the</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College President</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(for</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colleges)</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or</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the</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Vice</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Chancellors</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(for</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district offices)</a:t>
            </a:r>
            <a:r>
              <a:rPr lang="en-US" sz="1100" spc="2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prior</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to</a:t>
            </a:r>
            <a:r>
              <a:rPr lang="en-US" sz="1100" spc="10" dirty="0">
                <a:effectLst/>
                <a:latin typeface="Palatino"/>
                <a:ea typeface="Times New Roman" panose="02020603050405020304" pitchFamily="18" charset="0"/>
              </a:rPr>
              <a:t> </a:t>
            </a:r>
            <a:r>
              <a:rPr lang="en-US" sz="1100" b="1" dirty="0">
                <a:solidFill>
                  <a:srgbClr val="006FC0"/>
                </a:solidFill>
                <a:effectLst/>
                <a:highlight>
                  <a:srgbClr val="FFFF00"/>
                </a:highlight>
                <a:latin typeface="Palatino"/>
                <a:ea typeface="Times New Roman" panose="02020603050405020304" pitchFamily="18" charset="0"/>
              </a:rPr>
              <a:t>June</a:t>
            </a:r>
            <a:r>
              <a:rPr lang="en-US" sz="1100" b="1" spc="10" dirty="0">
                <a:solidFill>
                  <a:srgbClr val="006FC0"/>
                </a:solidFill>
                <a:effectLst/>
                <a:highlight>
                  <a:srgbClr val="FFFF00"/>
                </a:highlight>
                <a:latin typeface="Palatino"/>
                <a:ea typeface="Times New Roman" panose="02020603050405020304" pitchFamily="18" charset="0"/>
              </a:rPr>
              <a:t> </a:t>
            </a:r>
            <a:r>
              <a:rPr lang="en-US" sz="1100" b="1" dirty="0">
                <a:solidFill>
                  <a:srgbClr val="006FC0"/>
                </a:solidFill>
                <a:effectLst/>
                <a:highlight>
                  <a:srgbClr val="FFFF00"/>
                </a:highlight>
                <a:latin typeface="Palatino"/>
                <a:ea typeface="Times New Roman" panose="02020603050405020304" pitchFamily="18" charset="0"/>
              </a:rPr>
              <a:t>30,</a:t>
            </a:r>
            <a:r>
              <a:rPr lang="en-US" sz="1100" b="1" spc="15" dirty="0">
                <a:solidFill>
                  <a:srgbClr val="006FC0"/>
                </a:solidFill>
                <a:effectLst/>
                <a:highlight>
                  <a:srgbClr val="FFFF00"/>
                </a:highlight>
                <a:latin typeface="Palatino"/>
                <a:ea typeface="Times New Roman" panose="02020603050405020304" pitchFamily="18" charset="0"/>
              </a:rPr>
              <a:t> </a:t>
            </a:r>
            <a:r>
              <a:rPr lang="en-US" sz="1100" b="1" dirty="0">
                <a:solidFill>
                  <a:srgbClr val="006FC0"/>
                </a:solidFill>
                <a:effectLst/>
                <a:highlight>
                  <a:srgbClr val="FFFF00"/>
                </a:highlight>
                <a:latin typeface="Palatino"/>
                <a:ea typeface="Times New Roman" panose="02020603050405020304" pitchFamily="18" charset="0"/>
              </a:rPr>
              <a:t>2023</a:t>
            </a:r>
            <a:r>
              <a:rPr lang="en-US" sz="1100" dirty="0">
                <a:effectLst/>
                <a:latin typeface="Palatino"/>
                <a:ea typeface="Times New Roman" panose="02020603050405020304" pitchFamily="18" charset="0"/>
              </a:rPr>
              <a:t>.</a:t>
            </a:r>
            <a:r>
              <a:rPr lang="en-US" sz="1100" spc="3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This</a:t>
            </a:r>
            <a:r>
              <a:rPr lang="en-US" sz="1100" spc="1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deadline</a:t>
            </a:r>
            <a:r>
              <a:rPr lang="en-US" sz="1100" spc="1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is</a:t>
            </a:r>
            <a:r>
              <a:rPr lang="en-US" sz="1100" spc="1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necessary</a:t>
            </a:r>
            <a:r>
              <a:rPr lang="en-US" sz="1100" spc="1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for</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the</a:t>
            </a:r>
            <a:r>
              <a:rPr lang="en-US" sz="1100" spc="1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District</a:t>
            </a:r>
            <a:r>
              <a:rPr lang="en-US" sz="1100" spc="2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to timely</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and</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accurately</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close</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its</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books.</a:t>
            </a:r>
            <a:r>
              <a:rPr lang="en-US" sz="1100" spc="2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Receipt</a:t>
            </a:r>
            <a:r>
              <a:rPr lang="en-US" sz="1100" spc="1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of</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eFORMs after</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this</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date</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may</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delay</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the processing of</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payment</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and</a:t>
            </a:r>
            <a:r>
              <a:rPr lang="en-US" sz="1100" spc="-1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delay</a:t>
            </a:r>
            <a:r>
              <a:rPr lang="en-US" sz="1100" spc="-1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actual</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payment</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to employee.</a:t>
            </a:r>
          </a:p>
          <a:p>
            <a:pPr marL="171450" marR="0">
              <a:spcBef>
                <a:spcPts val="55"/>
              </a:spcBef>
              <a:spcAft>
                <a:spcPts val="0"/>
              </a:spcAft>
            </a:pPr>
            <a:r>
              <a:rPr lang="en-US" sz="1100" dirty="0">
                <a:effectLst/>
                <a:latin typeface="Palatino"/>
                <a:ea typeface="Times New Roman" panose="02020603050405020304" pitchFamily="18" charset="0"/>
              </a:rPr>
              <a:t> </a:t>
            </a:r>
          </a:p>
          <a:p>
            <a:pPr marL="171450" marR="0">
              <a:spcBef>
                <a:spcPts val="395"/>
              </a:spcBef>
              <a:spcAft>
                <a:spcPts val="0"/>
              </a:spcAft>
            </a:pPr>
            <a:r>
              <a:rPr lang="en-US" sz="1100" b="1" u="sng" dirty="0">
                <a:effectLst/>
                <a:latin typeface="Palatino"/>
                <a:ea typeface="Times New Roman" panose="02020603050405020304" pitchFamily="18" charset="0"/>
              </a:rPr>
              <a:t>Key Notes for Annual Closing Activities</a:t>
            </a:r>
            <a:endParaRPr lang="en-US" sz="1100" dirty="0">
              <a:effectLst/>
              <a:latin typeface="Palatino"/>
              <a:ea typeface="Times New Roman" panose="02020603050405020304" pitchFamily="18" charset="0"/>
            </a:endParaRPr>
          </a:p>
          <a:p>
            <a:pPr marL="171450" marR="67945">
              <a:spcBef>
                <a:spcPts val="1100"/>
              </a:spcBef>
              <a:spcAft>
                <a:spcPts val="0"/>
              </a:spcAft>
              <a:tabLst>
                <a:tab pos="393700" algn="l"/>
              </a:tabLst>
            </a:pPr>
            <a:r>
              <a:rPr lang="en-US" sz="1100" dirty="0">
                <a:effectLst/>
                <a:latin typeface="Palatino"/>
                <a:ea typeface="Times New Roman" panose="02020603050405020304" pitchFamily="18" charset="0"/>
              </a:rPr>
              <a:t>The</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dates listed</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above</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are the</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last</a:t>
            </a:r>
            <a:r>
              <a:rPr lang="en-US" sz="1100" spc="1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processing</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dates for various</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types</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of</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transactions.</a:t>
            </a:r>
            <a:r>
              <a:rPr lang="en-US" sz="1100" spc="2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If</a:t>
            </a:r>
            <a:r>
              <a:rPr lang="en-US" sz="1100" spc="1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multiple</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steps</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are</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required</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before</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a</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transaction</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can</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be</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fully</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posted,</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you</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must</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consider all</a:t>
            </a:r>
            <a:r>
              <a:rPr lang="en-US" sz="1100" spc="1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steps</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and</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ensure</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that</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the</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last step takes place according to the dates on that list.</a:t>
            </a:r>
            <a:r>
              <a:rPr lang="en-US" sz="1100" spc="27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For instance, if you are processing a</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transaction that requires an increase to an encumbrance (PO). You must cancel or adjust</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encumbrance(s) before</a:t>
            </a:r>
            <a:r>
              <a:rPr lang="en-US" sz="1100" spc="5" dirty="0">
                <a:effectLst/>
                <a:latin typeface="Palatino"/>
                <a:ea typeface="Times New Roman" panose="02020603050405020304" pitchFamily="18" charset="0"/>
              </a:rPr>
              <a:t> </a:t>
            </a:r>
            <a:r>
              <a:rPr lang="en-US" sz="1100" b="1" dirty="0">
                <a:solidFill>
                  <a:srgbClr val="006FC0"/>
                </a:solidFill>
                <a:effectLst/>
                <a:highlight>
                  <a:srgbClr val="FFFF00"/>
                </a:highlight>
                <a:latin typeface="Palatino"/>
                <a:ea typeface="Times New Roman" panose="02020603050405020304" pitchFamily="18" charset="0"/>
              </a:rPr>
              <a:t>May 5,</a:t>
            </a:r>
            <a:r>
              <a:rPr lang="en-US" sz="1100" b="1" spc="5" dirty="0">
                <a:solidFill>
                  <a:srgbClr val="006FC0"/>
                </a:solidFill>
                <a:effectLst/>
                <a:highlight>
                  <a:srgbClr val="FFFF00"/>
                </a:highlight>
                <a:latin typeface="Palatino"/>
                <a:ea typeface="Times New Roman" panose="02020603050405020304" pitchFamily="18" charset="0"/>
              </a:rPr>
              <a:t> </a:t>
            </a:r>
            <a:r>
              <a:rPr lang="en-US" sz="1100" b="1" dirty="0">
                <a:solidFill>
                  <a:srgbClr val="006FC0"/>
                </a:solidFill>
                <a:effectLst/>
                <a:highlight>
                  <a:srgbClr val="FFFF00"/>
                </a:highlight>
                <a:latin typeface="Palatino"/>
                <a:ea typeface="Times New Roman" panose="02020603050405020304" pitchFamily="18" charset="0"/>
              </a:rPr>
              <a:t>2023</a:t>
            </a:r>
            <a:r>
              <a:rPr lang="en-US" sz="1100" b="1" dirty="0">
                <a:solidFill>
                  <a:srgbClr val="006FC0"/>
                </a:solidFill>
                <a:effectLst/>
                <a:latin typeface="Palatino"/>
                <a:ea typeface="Times New Roman" panose="02020603050405020304" pitchFamily="18" charset="0"/>
              </a:rPr>
              <a:t>,</a:t>
            </a:r>
            <a:r>
              <a:rPr lang="en-US" sz="1100" b="1" spc="5" dirty="0">
                <a:solidFill>
                  <a:srgbClr val="006FC0"/>
                </a:solidFill>
                <a:effectLst/>
                <a:latin typeface="Palatino"/>
                <a:ea typeface="Times New Roman" panose="02020603050405020304" pitchFamily="18" charset="0"/>
              </a:rPr>
              <a:t> </a:t>
            </a:r>
            <a:r>
              <a:rPr lang="en-US" sz="1100" dirty="0">
                <a:effectLst/>
                <a:latin typeface="Palatino"/>
                <a:ea typeface="Times New Roman" panose="02020603050405020304" pitchFamily="18" charset="0"/>
              </a:rPr>
              <a:t>for</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Unrestricted General</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Fund</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and</a:t>
            </a:r>
            <a:r>
              <a:rPr lang="en-US" sz="1100" spc="5" dirty="0">
                <a:effectLst/>
                <a:latin typeface="Palatino"/>
                <a:ea typeface="Times New Roman" panose="02020603050405020304" pitchFamily="18" charset="0"/>
              </a:rPr>
              <a:t> </a:t>
            </a:r>
            <a:r>
              <a:rPr lang="en-US" sz="1100" b="1" dirty="0">
                <a:solidFill>
                  <a:srgbClr val="006FC0"/>
                </a:solidFill>
                <a:effectLst/>
                <a:highlight>
                  <a:srgbClr val="FFFF00"/>
                </a:highlight>
                <a:latin typeface="Palatino"/>
                <a:ea typeface="Times New Roman" panose="02020603050405020304" pitchFamily="18" charset="0"/>
              </a:rPr>
              <a:t>May</a:t>
            </a:r>
            <a:r>
              <a:rPr lang="en-US" sz="1100" b="1" spc="5" dirty="0">
                <a:solidFill>
                  <a:srgbClr val="006FC0"/>
                </a:solidFill>
                <a:effectLst/>
                <a:highlight>
                  <a:srgbClr val="FFFF00"/>
                </a:highlight>
                <a:latin typeface="Palatino"/>
                <a:ea typeface="Times New Roman" panose="02020603050405020304" pitchFamily="18" charset="0"/>
              </a:rPr>
              <a:t> </a:t>
            </a:r>
            <a:r>
              <a:rPr lang="en-US" sz="1100" b="1" dirty="0">
                <a:solidFill>
                  <a:srgbClr val="006FC0"/>
                </a:solidFill>
                <a:effectLst/>
                <a:highlight>
                  <a:srgbClr val="FFFF00"/>
                </a:highlight>
                <a:latin typeface="Palatino"/>
                <a:ea typeface="Times New Roman" panose="02020603050405020304" pitchFamily="18" charset="0"/>
              </a:rPr>
              <a:t>31, 2023</a:t>
            </a:r>
            <a:r>
              <a:rPr lang="en-US" sz="1100" b="1" dirty="0">
                <a:solidFill>
                  <a:srgbClr val="006FC0"/>
                </a:solidFill>
                <a:effectLst/>
                <a:latin typeface="Palatino"/>
                <a:ea typeface="Times New Roman" panose="02020603050405020304" pitchFamily="18" charset="0"/>
              </a:rPr>
              <a:t>,</a:t>
            </a:r>
            <a:r>
              <a:rPr lang="en-US" sz="1100" b="1" spc="-10" dirty="0">
                <a:solidFill>
                  <a:srgbClr val="006FC0"/>
                </a:solidFill>
                <a:effectLst/>
                <a:latin typeface="Palatino"/>
                <a:ea typeface="Times New Roman" panose="02020603050405020304" pitchFamily="18" charset="0"/>
              </a:rPr>
              <a:t> </a:t>
            </a:r>
            <a:r>
              <a:rPr lang="en-US" sz="1100" dirty="0">
                <a:effectLst/>
                <a:latin typeface="Palatino"/>
                <a:ea typeface="Times New Roman" panose="02020603050405020304" pitchFamily="18" charset="0"/>
              </a:rPr>
              <a:t>for</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all</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restricted</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funds.</a:t>
            </a:r>
            <a:r>
              <a:rPr lang="en-US" sz="1100" spc="2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This</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will</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provide</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a</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sufficient</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unencumbered</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balance</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for</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the</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claim</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to</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be successfully posted on</a:t>
            </a:r>
            <a:r>
              <a:rPr lang="en-US" sz="1100" spc="-2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the</a:t>
            </a:r>
            <a:r>
              <a:rPr lang="en-US" sz="1100" spc="-10"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due</a:t>
            </a:r>
            <a:r>
              <a:rPr lang="en-US" sz="1100" spc="5" dirty="0">
                <a:effectLst/>
                <a:latin typeface="Palatino"/>
                <a:ea typeface="Times New Roman" panose="02020603050405020304" pitchFamily="18" charset="0"/>
              </a:rPr>
              <a:t> </a:t>
            </a:r>
            <a:r>
              <a:rPr lang="en-US" sz="1100" dirty="0">
                <a:effectLst/>
                <a:latin typeface="Palatino"/>
                <a:ea typeface="Times New Roman" panose="02020603050405020304" pitchFamily="18" charset="0"/>
              </a:rPr>
              <a:t>date.</a:t>
            </a:r>
          </a:p>
          <a:p>
            <a:pPr marL="171450" marR="67945">
              <a:spcBef>
                <a:spcPts val="1100"/>
              </a:spcBef>
              <a:spcAft>
                <a:spcPts val="0"/>
              </a:spcAft>
              <a:tabLst>
                <a:tab pos="393700" algn="l"/>
              </a:tabLst>
            </a:pPr>
            <a:r>
              <a:rPr lang="en-US" sz="1100" dirty="0">
                <a:effectLst/>
                <a:latin typeface="Palatino"/>
                <a:ea typeface="Times New Roman" panose="02020603050405020304" pitchFamily="18" charset="0"/>
              </a:rPr>
              <a:t>2023-24 budgets will be accessible </a:t>
            </a:r>
            <a:r>
              <a:rPr lang="en-US" sz="1100" b="1" dirty="0">
                <a:solidFill>
                  <a:srgbClr val="006FC0"/>
                </a:solidFill>
                <a:effectLst/>
                <a:highlight>
                  <a:srgbClr val="FFFF00"/>
                </a:highlight>
                <a:latin typeface="Palatino"/>
                <a:ea typeface="Times New Roman" panose="02020603050405020304" pitchFamily="18" charset="0"/>
              </a:rPr>
              <a:t>July 1, 2023</a:t>
            </a:r>
            <a:r>
              <a:rPr lang="en-US" sz="1100" b="1" dirty="0">
                <a:effectLst/>
                <a:latin typeface="Palatino"/>
                <a:ea typeface="Times New Roman" panose="02020603050405020304" pitchFamily="18" charset="0"/>
              </a:rPr>
              <a:t>.</a:t>
            </a:r>
            <a:endParaRPr lang="en-US" sz="1100" dirty="0">
              <a:effectLst/>
              <a:latin typeface="Palatino"/>
              <a:ea typeface="Times New Roman" panose="02020603050405020304" pitchFamily="18" charset="0"/>
            </a:endParaRPr>
          </a:p>
        </p:txBody>
      </p:sp>
    </p:spTree>
    <p:extLst>
      <p:ext uri="{BB962C8B-B14F-4D97-AF65-F5344CB8AC3E}">
        <p14:creationId xmlns:p14="http://schemas.microsoft.com/office/powerpoint/2010/main" val="106702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1573922"/>
          </a:xfrm>
        </p:spPr>
        <p:txBody>
          <a:bodyPr>
            <a:normAutofit/>
          </a:bodyPr>
          <a:lstStyle/>
          <a:p>
            <a:pPr algn="ctr"/>
            <a:r>
              <a:rPr lang="en-US" sz="4400" dirty="0">
                <a:latin typeface="Palatino"/>
              </a:rPr>
              <a:t>Year-End Close</a:t>
            </a:r>
            <a:br>
              <a:rPr lang="en-US" sz="4400" dirty="0">
                <a:latin typeface="Palatino"/>
              </a:rPr>
            </a:br>
            <a:endParaRPr lang="en-US" sz="4400" dirty="0">
              <a:latin typeface="Palatino"/>
            </a:endParaRPr>
          </a:p>
        </p:txBody>
      </p:sp>
      <p:sp>
        <p:nvSpPr>
          <p:cNvPr id="3" name="TextBox 2">
            <a:extLst>
              <a:ext uri="{FF2B5EF4-FFF2-40B4-BE49-F238E27FC236}">
                <a16:creationId xmlns:a16="http://schemas.microsoft.com/office/drawing/2014/main" id="{8512AF3E-BCC8-41EA-021B-1E799D95B787}"/>
              </a:ext>
            </a:extLst>
          </p:cNvPr>
          <p:cNvSpPr txBox="1"/>
          <p:nvPr/>
        </p:nvSpPr>
        <p:spPr>
          <a:xfrm>
            <a:off x="494837" y="1844696"/>
            <a:ext cx="11484864" cy="4247317"/>
          </a:xfrm>
          <a:prstGeom prst="rect">
            <a:avLst/>
          </a:prstGeom>
          <a:noFill/>
        </p:spPr>
        <p:txBody>
          <a:bodyPr wrap="square">
            <a:spAutoFit/>
          </a:bodyPr>
          <a:lstStyle/>
          <a:p>
            <a:pPr marL="171450" marR="69215">
              <a:spcBef>
                <a:spcPts val="0"/>
              </a:spcBef>
              <a:spcAft>
                <a:spcPts val="0"/>
              </a:spcAft>
              <a:tabLst>
                <a:tab pos="393700" algn="l"/>
              </a:tabLst>
            </a:pPr>
            <a:r>
              <a:rPr lang="en-US" b="1" u="sng" dirty="0">
                <a:effectLst/>
                <a:latin typeface="Palatino"/>
                <a:ea typeface="Times New Roman" panose="02020603050405020304" pitchFamily="18" charset="0"/>
              </a:rPr>
              <a:t>Payroll</a:t>
            </a:r>
            <a:r>
              <a:rPr lang="en-US" b="1" dirty="0">
                <a:effectLst/>
                <a:latin typeface="Palatino"/>
                <a:ea typeface="Times New Roman" panose="02020603050405020304" pitchFamily="18" charset="0"/>
              </a:rPr>
              <a:t>:</a:t>
            </a:r>
            <a:r>
              <a:rPr lang="en-US" dirty="0">
                <a:effectLst/>
                <a:latin typeface="Palatino"/>
                <a:ea typeface="Times New Roman" panose="02020603050405020304" pitchFamily="18" charset="0"/>
              </a:rPr>
              <a:t>   Adjustments</a:t>
            </a:r>
            <a:r>
              <a:rPr lang="en-US" spc="-10" dirty="0">
                <a:effectLst/>
                <a:latin typeface="Palatino"/>
                <a:ea typeface="Times New Roman" panose="02020603050405020304" pitchFamily="18" charset="0"/>
              </a:rPr>
              <a:t> </a:t>
            </a:r>
            <a:r>
              <a:rPr lang="en-US" dirty="0">
                <a:effectLst/>
                <a:latin typeface="Palatino"/>
                <a:ea typeface="Times New Roman" panose="02020603050405020304" pitchFamily="18" charset="0"/>
              </a:rPr>
              <a:t>for</a:t>
            </a:r>
            <a:r>
              <a:rPr lang="en-US" spc="-5" dirty="0">
                <a:effectLst/>
                <a:latin typeface="Palatino"/>
                <a:ea typeface="Times New Roman" panose="02020603050405020304" pitchFamily="18" charset="0"/>
              </a:rPr>
              <a:t> </a:t>
            </a:r>
            <a:r>
              <a:rPr lang="en-US" dirty="0">
                <a:effectLst/>
                <a:latin typeface="Palatino"/>
                <a:ea typeface="Times New Roman" panose="02020603050405020304" pitchFamily="18" charset="0"/>
              </a:rPr>
              <a:t>pay</a:t>
            </a:r>
            <a:r>
              <a:rPr lang="en-US" spc="-10" dirty="0">
                <a:effectLst/>
                <a:latin typeface="Palatino"/>
                <a:ea typeface="Times New Roman" panose="02020603050405020304" pitchFamily="18" charset="0"/>
              </a:rPr>
              <a:t> </a:t>
            </a:r>
            <a:r>
              <a:rPr lang="en-US" dirty="0">
                <a:effectLst/>
                <a:latin typeface="Palatino"/>
                <a:ea typeface="Times New Roman" panose="02020603050405020304" pitchFamily="18" charset="0"/>
              </a:rPr>
              <a:t>periods</a:t>
            </a:r>
            <a:r>
              <a:rPr lang="en-US" spc="-5" dirty="0">
                <a:effectLst/>
                <a:latin typeface="Palatino"/>
                <a:ea typeface="Times New Roman" panose="02020603050405020304" pitchFamily="18" charset="0"/>
              </a:rPr>
              <a:t> </a:t>
            </a:r>
            <a:r>
              <a:rPr lang="en-US" dirty="0">
                <a:effectLst/>
                <a:latin typeface="Palatino"/>
                <a:ea typeface="Times New Roman" panose="02020603050405020304" pitchFamily="18" charset="0"/>
              </a:rPr>
              <a:t>in</a:t>
            </a:r>
            <a:r>
              <a:rPr lang="en-US" spc="-5" dirty="0">
                <a:effectLst/>
                <a:latin typeface="Palatino"/>
                <a:ea typeface="Times New Roman" panose="02020603050405020304" pitchFamily="18" charset="0"/>
              </a:rPr>
              <a:t> </a:t>
            </a:r>
            <a:r>
              <a:rPr lang="en-US" dirty="0">
                <a:effectLst/>
                <a:latin typeface="Palatino"/>
                <a:ea typeface="Times New Roman" panose="02020603050405020304" pitchFamily="18" charset="0"/>
              </a:rPr>
              <a:t>fiscal</a:t>
            </a:r>
            <a:r>
              <a:rPr lang="en-US" spc="10" dirty="0">
                <a:effectLst/>
                <a:latin typeface="Palatino"/>
                <a:ea typeface="Times New Roman" panose="02020603050405020304" pitchFamily="18" charset="0"/>
              </a:rPr>
              <a:t> </a:t>
            </a:r>
            <a:r>
              <a:rPr lang="en-US" dirty="0">
                <a:effectLst/>
                <a:latin typeface="Palatino"/>
                <a:ea typeface="Times New Roman" panose="02020603050405020304" pitchFamily="18" charset="0"/>
              </a:rPr>
              <a:t>year</a:t>
            </a:r>
            <a:r>
              <a:rPr lang="en-US" spc="10" dirty="0">
                <a:effectLst/>
                <a:latin typeface="Palatino"/>
                <a:ea typeface="Times New Roman" panose="02020603050405020304" pitchFamily="18" charset="0"/>
              </a:rPr>
              <a:t> </a:t>
            </a:r>
            <a:r>
              <a:rPr lang="en-US" dirty="0">
                <a:effectLst/>
                <a:latin typeface="Palatino"/>
                <a:ea typeface="Times New Roman" panose="02020603050405020304" pitchFamily="18" charset="0"/>
              </a:rPr>
              <a:t>2022-23</a:t>
            </a:r>
            <a:r>
              <a:rPr lang="en-US" spc="-10" dirty="0">
                <a:effectLst/>
                <a:latin typeface="Palatino"/>
                <a:ea typeface="Times New Roman" panose="02020603050405020304" pitchFamily="18" charset="0"/>
              </a:rPr>
              <a:t> </a:t>
            </a:r>
            <a:r>
              <a:rPr lang="en-US" dirty="0">
                <a:effectLst/>
                <a:latin typeface="Palatino"/>
                <a:ea typeface="Times New Roman" panose="02020603050405020304" pitchFamily="18" charset="0"/>
              </a:rPr>
              <a:t>must</a:t>
            </a:r>
            <a:r>
              <a:rPr lang="en-US" spc="25" dirty="0">
                <a:effectLst/>
                <a:latin typeface="Palatino"/>
                <a:ea typeface="Times New Roman" panose="02020603050405020304" pitchFamily="18" charset="0"/>
              </a:rPr>
              <a:t> </a:t>
            </a:r>
            <a:r>
              <a:rPr lang="en-US" dirty="0">
                <a:effectLst/>
                <a:latin typeface="Palatino"/>
                <a:ea typeface="Times New Roman" panose="02020603050405020304" pitchFamily="18" charset="0"/>
              </a:rPr>
              <a:t>be</a:t>
            </a:r>
            <a:r>
              <a:rPr lang="en-US" spc="-5" dirty="0">
                <a:effectLst/>
                <a:latin typeface="Palatino"/>
                <a:ea typeface="Times New Roman" panose="02020603050405020304" pitchFamily="18" charset="0"/>
              </a:rPr>
              <a:t> </a:t>
            </a:r>
            <a:r>
              <a:rPr lang="en-US" dirty="0">
                <a:effectLst/>
                <a:latin typeface="Palatino"/>
                <a:ea typeface="Times New Roman" panose="02020603050405020304" pitchFamily="18" charset="0"/>
              </a:rPr>
              <a:t>received</a:t>
            </a:r>
            <a:r>
              <a:rPr lang="en-US" spc="-5" dirty="0">
                <a:effectLst/>
                <a:latin typeface="Palatino"/>
                <a:ea typeface="Times New Roman" panose="02020603050405020304" pitchFamily="18" charset="0"/>
              </a:rPr>
              <a:t> </a:t>
            </a:r>
            <a:r>
              <a:rPr lang="en-US" dirty="0">
                <a:effectLst/>
                <a:latin typeface="Palatino"/>
                <a:ea typeface="Times New Roman" panose="02020603050405020304" pitchFamily="18" charset="0"/>
              </a:rPr>
              <a:t>for</a:t>
            </a:r>
            <a:r>
              <a:rPr lang="en-US" spc="15" dirty="0">
                <a:effectLst/>
                <a:latin typeface="Palatino"/>
                <a:ea typeface="Times New Roman" panose="02020603050405020304" pitchFamily="18" charset="0"/>
              </a:rPr>
              <a:t> </a:t>
            </a:r>
            <a:r>
              <a:rPr lang="en-US" dirty="0">
                <a:effectLst/>
                <a:latin typeface="Palatino"/>
                <a:ea typeface="Times New Roman" panose="02020603050405020304" pitchFamily="18" charset="0"/>
              </a:rPr>
              <a:t>processing</a:t>
            </a:r>
            <a:r>
              <a:rPr lang="en-US" spc="5" dirty="0">
                <a:effectLst/>
                <a:latin typeface="Palatino"/>
                <a:ea typeface="Times New Roman" panose="02020603050405020304" pitchFamily="18" charset="0"/>
              </a:rPr>
              <a:t> </a:t>
            </a:r>
            <a:r>
              <a:rPr lang="en-US" dirty="0">
                <a:effectLst/>
                <a:latin typeface="Palatino"/>
                <a:ea typeface="Times New Roman" panose="02020603050405020304" pitchFamily="18" charset="0"/>
              </a:rPr>
              <a:t>and</a:t>
            </a:r>
            <a:r>
              <a:rPr lang="en-US" spc="10" dirty="0">
                <a:effectLst/>
                <a:latin typeface="Palatino"/>
                <a:ea typeface="Times New Roman" panose="02020603050405020304" pitchFamily="18" charset="0"/>
              </a:rPr>
              <a:t> </a:t>
            </a:r>
            <a:r>
              <a:rPr lang="en-US" dirty="0">
                <a:effectLst/>
                <a:latin typeface="Palatino"/>
                <a:ea typeface="Times New Roman" panose="02020603050405020304" pitchFamily="18" charset="0"/>
              </a:rPr>
              <a:t>posting by </a:t>
            </a:r>
            <a:r>
              <a:rPr lang="en-US" b="1" dirty="0">
                <a:solidFill>
                  <a:srgbClr val="006FC0"/>
                </a:solidFill>
                <a:effectLst/>
                <a:highlight>
                  <a:srgbClr val="FFFF00"/>
                </a:highlight>
                <a:latin typeface="Palatino"/>
                <a:ea typeface="Times New Roman" panose="02020603050405020304" pitchFamily="18" charset="0"/>
              </a:rPr>
              <a:t>June 30, 2023</a:t>
            </a:r>
            <a:r>
              <a:rPr lang="en-US" b="1" dirty="0">
                <a:solidFill>
                  <a:srgbClr val="006FC0"/>
                </a:solidFill>
                <a:effectLst/>
                <a:latin typeface="Palatino"/>
                <a:ea typeface="Times New Roman" panose="02020603050405020304" pitchFamily="18" charset="0"/>
              </a:rPr>
              <a:t>. </a:t>
            </a:r>
            <a:r>
              <a:rPr lang="en-US" dirty="0">
                <a:effectLst/>
                <a:latin typeface="Palatino"/>
                <a:ea typeface="Times New Roman" panose="02020603050405020304" pitchFamily="18" charset="0"/>
              </a:rPr>
              <a:t>(</a:t>
            </a:r>
            <a:r>
              <a:rPr lang="en-US" b="1" dirty="0">
                <a:effectLst/>
                <a:latin typeface="Palatino"/>
                <a:ea typeface="Times New Roman" panose="02020603050405020304" pitchFamily="18" charset="0"/>
              </a:rPr>
              <a:t>The</a:t>
            </a:r>
            <a:r>
              <a:rPr lang="en-US" b="1" spc="5" dirty="0">
                <a:effectLst/>
                <a:latin typeface="Palatino"/>
                <a:ea typeface="Times New Roman" panose="02020603050405020304" pitchFamily="18" charset="0"/>
              </a:rPr>
              <a:t> </a:t>
            </a:r>
            <a:r>
              <a:rPr lang="en-US" b="1" dirty="0">
                <a:effectLst/>
                <a:latin typeface="Palatino"/>
                <a:ea typeface="Times New Roman" panose="02020603050405020304" pitchFamily="18" charset="0"/>
              </a:rPr>
              <a:t>deadline</a:t>
            </a:r>
            <a:r>
              <a:rPr lang="en-US" b="1" spc="10" dirty="0">
                <a:effectLst/>
                <a:latin typeface="Palatino"/>
                <a:ea typeface="Times New Roman" panose="02020603050405020304" pitchFamily="18" charset="0"/>
              </a:rPr>
              <a:t> </a:t>
            </a:r>
            <a:r>
              <a:rPr lang="en-US" b="1" dirty="0">
                <a:effectLst/>
                <a:latin typeface="Palatino"/>
                <a:ea typeface="Times New Roman" panose="02020603050405020304" pitchFamily="18" charset="0"/>
              </a:rPr>
              <a:t>is</a:t>
            </a:r>
            <a:r>
              <a:rPr lang="en-US" b="1" spc="-5" dirty="0">
                <a:effectLst/>
                <a:latin typeface="Palatino"/>
                <a:ea typeface="Times New Roman" panose="02020603050405020304" pitchFamily="18" charset="0"/>
              </a:rPr>
              <a:t> </a:t>
            </a:r>
            <a:r>
              <a:rPr lang="en-US" b="1" dirty="0">
                <a:effectLst/>
                <a:latin typeface="Palatino"/>
                <a:ea typeface="Times New Roman" panose="02020603050405020304" pitchFamily="18" charset="0"/>
              </a:rPr>
              <a:t>necessary</a:t>
            </a:r>
            <a:r>
              <a:rPr lang="en-US" b="1" spc="10" dirty="0">
                <a:effectLst/>
                <a:latin typeface="Palatino"/>
                <a:ea typeface="Times New Roman" panose="02020603050405020304" pitchFamily="18" charset="0"/>
              </a:rPr>
              <a:t> </a:t>
            </a:r>
            <a:r>
              <a:rPr lang="en-US" b="1" dirty="0">
                <a:effectLst/>
                <a:latin typeface="Palatino"/>
                <a:ea typeface="Times New Roman" panose="02020603050405020304" pitchFamily="18" charset="0"/>
              </a:rPr>
              <a:t>for</a:t>
            </a:r>
            <a:r>
              <a:rPr lang="en-US" b="1" spc="10" dirty="0">
                <a:effectLst/>
                <a:latin typeface="Palatino"/>
                <a:ea typeface="Times New Roman" panose="02020603050405020304" pitchFamily="18" charset="0"/>
              </a:rPr>
              <a:t> </a:t>
            </a:r>
            <a:r>
              <a:rPr lang="en-US" b="1" dirty="0">
                <a:effectLst/>
                <a:latin typeface="Palatino"/>
                <a:ea typeface="Times New Roman" panose="02020603050405020304" pitchFamily="18" charset="0"/>
              </a:rPr>
              <a:t>the</a:t>
            </a:r>
            <a:r>
              <a:rPr lang="en-US" b="1" spc="10" dirty="0">
                <a:effectLst/>
                <a:latin typeface="Palatino"/>
                <a:ea typeface="Times New Roman" panose="02020603050405020304" pitchFamily="18" charset="0"/>
              </a:rPr>
              <a:t> </a:t>
            </a:r>
            <a:r>
              <a:rPr lang="en-US" b="1" dirty="0">
                <a:effectLst/>
                <a:latin typeface="Palatino"/>
                <a:ea typeface="Times New Roman" panose="02020603050405020304" pitchFamily="18" charset="0"/>
              </a:rPr>
              <a:t>District</a:t>
            </a:r>
            <a:r>
              <a:rPr lang="en-US" b="1" spc="-5" dirty="0">
                <a:effectLst/>
                <a:latin typeface="Palatino"/>
                <a:ea typeface="Times New Roman" panose="02020603050405020304" pitchFamily="18" charset="0"/>
              </a:rPr>
              <a:t> </a:t>
            </a:r>
            <a:r>
              <a:rPr lang="en-US" b="1" dirty="0">
                <a:effectLst/>
                <a:latin typeface="Palatino"/>
                <a:ea typeface="Times New Roman" panose="02020603050405020304" pitchFamily="18" charset="0"/>
              </a:rPr>
              <a:t>to</a:t>
            </a:r>
            <a:r>
              <a:rPr lang="en-US" b="1" spc="5" dirty="0">
                <a:effectLst/>
                <a:latin typeface="Palatino"/>
                <a:ea typeface="Times New Roman" panose="02020603050405020304" pitchFamily="18" charset="0"/>
              </a:rPr>
              <a:t> </a:t>
            </a:r>
            <a:r>
              <a:rPr lang="en-US" b="1" dirty="0">
                <a:effectLst/>
                <a:latin typeface="Palatino"/>
                <a:ea typeface="Times New Roman" panose="02020603050405020304" pitchFamily="18" charset="0"/>
              </a:rPr>
              <a:t>timely</a:t>
            </a:r>
            <a:r>
              <a:rPr lang="en-US" b="1" spc="5" dirty="0">
                <a:effectLst/>
                <a:latin typeface="Palatino"/>
                <a:ea typeface="Times New Roman" panose="02020603050405020304" pitchFamily="18" charset="0"/>
              </a:rPr>
              <a:t> </a:t>
            </a:r>
            <a:r>
              <a:rPr lang="en-US" b="1" dirty="0">
                <a:effectLst/>
                <a:latin typeface="Palatino"/>
                <a:ea typeface="Times New Roman" panose="02020603050405020304" pitchFamily="18" charset="0"/>
              </a:rPr>
              <a:t>and</a:t>
            </a:r>
            <a:r>
              <a:rPr lang="en-US" b="1" spc="10" dirty="0">
                <a:effectLst/>
                <a:latin typeface="Palatino"/>
                <a:ea typeface="Times New Roman" panose="02020603050405020304" pitchFamily="18" charset="0"/>
              </a:rPr>
              <a:t> </a:t>
            </a:r>
            <a:r>
              <a:rPr lang="en-US" b="1" dirty="0">
                <a:effectLst/>
                <a:latin typeface="Palatino"/>
                <a:ea typeface="Times New Roman" panose="02020603050405020304" pitchFamily="18" charset="0"/>
              </a:rPr>
              <a:t>accurately</a:t>
            </a:r>
            <a:r>
              <a:rPr lang="en-US" b="1" spc="5" dirty="0">
                <a:effectLst/>
                <a:latin typeface="Palatino"/>
                <a:ea typeface="Times New Roman" panose="02020603050405020304" pitchFamily="18" charset="0"/>
              </a:rPr>
              <a:t> </a:t>
            </a:r>
            <a:r>
              <a:rPr lang="en-US" b="1" dirty="0">
                <a:effectLst/>
                <a:latin typeface="Palatino"/>
                <a:ea typeface="Times New Roman" panose="02020603050405020304" pitchFamily="18" charset="0"/>
              </a:rPr>
              <a:t>close its books.)</a:t>
            </a:r>
            <a:endParaRPr lang="en-US" dirty="0">
              <a:effectLst/>
              <a:latin typeface="Palatino"/>
              <a:ea typeface="Times New Roman" panose="02020603050405020304" pitchFamily="18" charset="0"/>
            </a:endParaRPr>
          </a:p>
          <a:p>
            <a:pPr marL="171450" marR="69215">
              <a:spcBef>
                <a:spcPts val="0"/>
              </a:spcBef>
              <a:spcAft>
                <a:spcPts val="0"/>
              </a:spcAft>
              <a:tabLst>
                <a:tab pos="393700" algn="l"/>
              </a:tabLst>
            </a:pPr>
            <a:r>
              <a:rPr lang="en-US" dirty="0">
                <a:effectLst/>
                <a:latin typeface="Palatino"/>
                <a:ea typeface="Times New Roman" panose="02020603050405020304" pitchFamily="18" charset="0"/>
              </a:rPr>
              <a:t> </a:t>
            </a:r>
          </a:p>
          <a:p>
            <a:pPr marL="171450" marR="69215">
              <a:spcBef>
                <a:spcPts val="0"/>
              </a:spcBef>
              <a:spcAft>
                <a:spcPts val="0"/>
              </a:spcAft>
              <a:tabLst>
                <a:tab pos="393700" algn="l"/>
              </a:tabLst>
            </a:pPr>
            <a:r>
              <a:rPr lang="en-US" dirty="0">
                <a:effectLst/>
                <a:latin typeface="Palatino"/>
                <a:ea typeface="Times New Roman" panose="02020603050405020304" pitchFamily="18" charset="0"/>
              </a:rPr>
              <a:t>*Payroll will distribute a year end announcement separately.</a:t>
            </a:r>
          </a:p>
          <a:p>
            <a:pPr marL="171450" marR="0">
              <a:spcBef>
                <a:spcPts val="5"/>
              </a:spcBef>
              <a:spcAft>
                <a:spcPts val="0"/>
              </a:spcAft>
            </a:pPr>
            <a:r>
              <a:rPr lang="en-US" dirty="0">
                <a:effectLst/>
                <a:latin typeface="Palatino"/>
                <a:ea typeface="Times New Roman" panose="02020603050405020304" pitchFamily="18" charset="0"/>
              </a:rPr>
              <a:t> </a:t>
            </a:r>
          </a:p>
          <a:p>
            <a:pPr marL="171450" marR="170815">
              <a:spcBef>
                <a:spcPts val="5"/>
              </a:spcBef>
              <a:spcAft>
                <a:spcPts val="0"/>
              </a:spcAft>
              <a:tabLst>
                <a:tab pos="393700" algn="l"/>
              </a:tabLst>
            </a:pPr>
            <a:r>
              <a:rPr lang="en-US" b="1" u="sng" dirty="0">
                <a:effectLst/>
                <a:latin typeface="Palatino"/>
                <a:ea typeface="Times New Roman" panose="02020603050405020304" pitchFamily="18" charset="0"/>
              </a:rPr>
              <a:t>Travel</a:t>
            </a:r>
            <a:r>
              <a:rPr lang="en-US" b="1" dirty="0">
                <a:effectLst/>
                <a:latin typeface="Palatino"/>
                <a:ea typeface="Times New Roman" panose="02020603050405020304" pitchFamily="18" charset="0"/>
              </a:rPr>
              <a:t>:</a:t>
            </a:r>
            <a:r>
              <a:rPr lang="en-US" dirty="0">
                <a:effectLst/>
                <a:latin typeface="Palatino"/>
                <a:ea typeface="Times New Roman" panose="02020603050405020304" pitchFamily="18" charset="0"/>
              </a:rPr>
              <a:t>   Authorizations must be submitted by </a:t>
            </a:r>
            <a:r>
              <a:rPr lang="en-US" b="1" dirty="0">
                <a:solidFill>
                  <a:srgbClr val="006FC0"/>
                </a:solidFill>
                <a:effectLst/>
                <a:highlight>
                  <a:srgbClr val="FFFF00"/>
                </a:highlight>
                <a:latin typeface="Palatino"/>
                <a:ea typeface="Times New Roman" panose="02020603050405020304" pitchFamily="18" charset="0"/>
              </a:rPr>
              <a:t>May 5, 2023</a:t>
            </a:r>
            <a:r>
              <a:rPr lang="en-US" b="1" dirty="0">
                <a:solidFill>
                  <a:srgbClr val="006FC0"/>
                </a:solidFill>
                <a:effectLst/>
                <a:latin typeface="Palatino"/>
                <a:ea typeface="Times New Roman" panose="02020603050405020304" pitchFamily="18" charset="0"/>
              </a:rPr>
              <a:t>,</a:t>
            </a:r>
            <a:r>
              <a:rPr lang="en-US" dirty="0">
                <a:effectLst/>
                <a:latin typeface="Palatino"/>
                <a:ea typeface="Times New Roman" panose="02020603050405020304" pitchFamily="18" charset="0"/>
              </a:rPr>
              <a:t> for Fund 01 – Unrestricted funds and by </a:t>
            </a:r>
            <a:r>
              <a:rPr lang="en-US" b="1" dirty="0">
                <a:solidFill>
                  <a:srgbClr val="006FC0"/>
                </a:solidFill>
                <a:effectLst/>
                <a:highlight>
                  <a:srgbClr val="FFFF00"/>
                </a:highlight>
                <a:latin typeface="Palatino"/>
                <a:ea typeface="Times New Roman" panose="02020603050405020304" pitchFamily="18" charset="0"/>
              </a:rPr>
              <a:t>May 31, 2023</a:t>
            </a:r>
            <a:r>
              <a:rPr lang="en-US" b="1" dirty="0">
                <a:solidFill>
                  <a:srgbClr val="006FC0"/>
                </a:solidFill>
                <a:effectLst/>
                <a:latin typeface="Palatino"/>
                <a:ea typeface="Times New Roman" panose="02020603050405020304" pitchFamily="18" charset="0"/>
              </a:rPr>
              <a:t>,</a:t>
            </a:r>
            <a:r>
              <a:rPr lang="en-US" dirty="0">
                <a:effectLst/>
                <a:latin typeface="Palatino"/>
                <a:ea typeface="Times New Roman" panose="02020603050405020304" pitchFamily="18" charset="0"/>
              </a:rPr>
              <a:t> for travel using restricted funds. </a:t>
            </a:r>
          </a:p>
          <a:p>
            <a:pPr marL="171450" marR="170815">
              <a:spcBef>
                <a:spcPts val="5"/>
              </a:spcBef>
              <a:spcAft>
                <a:spcPts val="0"/>
              </a:spcAft>
              <a:tabLst>
                <a:tab pos="393700" algn="l"/>
              </a:tabLst>
            </a:pPr>
            <a:r>
              <a:rPr lang="en-US" dirty="0">
                <a:effectLst/>
                <a:latin typeface="Palatino"/>
                <a:ea typeface="Times New Roman" panose="02020603050405020304" pitchFamily="18" charset="0"/>
              </a:rPr>
              <a:t> </a:t>
            </a:r>
          </a:p>
          <a:p>
            <a:pPr marL="171450" marR="170815">
              <a:spcBef>
                <a:spcPts val="5"/>
              </a:spcBef>
              <a:spcAft>
                <a:spcPts val="0"/>
              </a:spcAft>
              <a:tabLst>
                <a:tab pos="393700" algn="l"/>
              </a:tabLst>
            </a:pPr>
            <a:r>
              <a:rPr lang="en-US" dirty="0">
                <a:effectLst/>
                <a:latin typeface="Palatino"/>
                <a:ea typeface="Times New Roman" panose="02020603050405020304" pitchFamily="18" charset="0"/>
              </a:rPr>
              <a:t>All expense reports for travel must be submitted by </a:t>
            </a:r>
            <a:r>
              <a:rPr lang="en-US" b="1" dirty="0">
                <a:solidFill>
                  <a:srgbClr val="006FC0"/>
                </a:solidFill>
                <a:effectLst/>
                <a:highlight>
                  <a:srgbClr val="FFFF00"/>
                </a:highlight>
                <a:latin typeface="Palatino"/>
                <a:ea typeface="Times New Roman" panose="02020603050405020304" pitchFamily="18" charset="0"/>
              </a:rPr>
              <a:t>July 14, 2023</a:t>
            </a:r>
            <a:r>
              <a:rPr lang="en-US" b="1" dirty="0">
                <a:effectLst/>
                <a:latin typeface="Palatino"/>
                <a:ea typeface="Times New Roman" panose="02020603050405020304" pitchFamily="18" charset="0"/>
              </a:rPr>
              <a:t>. </a:t>
            </a:r>
            <a:endParaRPr lang="en-US" dirty="0">
              <a:effectLst/>
              <a:latin typeface="Palatino"/>
              <a:ea typeface="Times New Roman" panose="02020603050405020304" pitchFamily="18" charset="0"/>
            </a:endParaRPr>
          </a:p>
          <a:p>
            <a:pPr marL="171450" marR="170815">
              <a:spcBef>
                <a:spcPts val="5"/>
              </a:spcBef>
              <a:spcAft>
                <a:spcPts val="0"/>
              </a:spcAft>
              <a:tabLst>
                <a:tab pos="393700" algn="l"/>
              </a:tabLst>
            </a:pPr>
            <a:r>
              <a:rPr lang="en-US" u="none" strike="noStrike" dirty="0">
                <a:effectLst/>
                <a:latin typeface="Palatino"/>
                <a:ea typeface="Times New Roman" panose="02020603050405020304" pitchFamily="18" charset="0"/>
              </a:rPr>
              <a:t> </a:t>
            </a:r>
            <a:endParaRPr lang="en-US" dirty="0">
              <a:effectLst/>
              <a:latin typeface="Palatino"/>
              <a:ea typeface="Times New Roman" panose="02020603050405020304" pitchFamily="18" charset="0"/>
            </a:endParaRPr>
          </a:p>
          <a:p>
            <a:pPr marL="171450" marR="170815">
              <a:spcBef>
                <a:spcPts val="5"/>
              </a:spcBef>
              <a:spcAft>
                <a:spcPts val="0"/>
              </a:spcAft>
              <a:tabLst>
                <a:tab pos="393700" algn="l"/>
              </a:tabLst>
            </a:pPr>
            <a:r>
              <a:rPr lang="en-US" dirty="0">
                <a:effectLst/>
                <a:latin typeface="Palatino"/>
                <a:ea typeface="Times New Roman" panose="02020603050405020304" pitchFamily="18" charset="0"/>
              </a:rPr>
              <a:t>*Travel that takes place across fiscal years will be addressed in a separate communication.</a:t>
            </a:r>
          </a:p>
          <a:p>
            <a:pPr marL="171450" marR="170815">
              <a:spcBef>
                <a:spcPts val="5"/>
              </a:spcBef>
              <a:spcAft>
                <a:spcPts val="0"/>
              </a:spcAft>
              <a:tabLst>
                <a:tab pos="393700" algn="l"/>
              </a:tabLst>
            </a:pPr>
            <a:r>
              <a:rPr lang="en-US" u="none" strike="noStrike" dirty="0">
                <a:effectLst/>
                <a:latin typeface="Palatino"/>
                <a:ea typeface="Times New Roman" panose="02020603050405020304" pitchFamily="18" charset="0"/>
              </a:rPr>
              <a:t> </a:t>
            </a:r>
            <a:endParaRPr lang="en-US" dirty="0">
              <a:effectLst/>
              <a:latin typeface="Palatino"/>
              <a:ea typeface="Times New Roman" panose="02020603050405020304" pitchFamily="18" charset="0"/>
            </a:endParaRPr>
          </a:p>
          <a:p>
            <a:pPr marL="171450" marR="170815">
              <a:spcBef>
                <a:spcPts val="5"/>
              </a:spcBef>
              <a:spcAft>
                <a:spcPts val="0"/>
              </a:spcAft>
              <a:tabLst>
                <a:tab pos="393700" algn="l"/>
              </a:tabLst>
            </a:pPr>
            <a:r>
              <a:rPr lang="en-US" b="1" u="sng" dirty="0">
                <a:effectLst/>
                <a:latin typeface="Palatino"/>
                <a:ea typeface="Times New Roman" panose="02020603050405020304" pitchFamily="18" charset="0"/>
              </a:rPr>
              <a:t>Receiving Items</a:t>
            </a:r>
            <a:r>
              <a:rPr lang="en-US" b="1" dirty="0">
                <a:effectLs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If</a:t>
            </a:r>
            <a:r>
              <a:rPr lang="en-US" b="1" spc="10"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your college received</a:t>
            </a:r>
            <a:r>
              <a:rPr lang="en-US" b="1" spc="10"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delivery</a:t>
            </a:r>
            <a:r>
              <a:rPr lang="en-US" b="1" spc="-5"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of</a:t>
            </a:r>
            <a:r>
              <a:rPr lang="en-US" b="1" spc="15"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goods,</a:t>
            </a:r>
            <a:r>
              <a:rPr lang="en-US" b="1" spc="-5"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as</a:t>
            </a:r>
            <a:r>
              <a:rPr lang="en-US" b="1" spc="10"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opposed</a:t>
            </a:r>
            <a:r>
              <a:rPr lang="en-US" b="1" spc="-5"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to</a:t>
            </a:r>
            <a:r>
              <a:rPr lang="en-US" b="1" spc="-5"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the</a:t>
            </a:r>
            <a:r>
              <a:rPr lang="en-US" b="1" spc="-5"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Warehouse</a:t>
            </a:r>
            <a:r>
              <a:rPr lang="en-US" b="1" spc="5"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receiving</a:t>
            </a:r>
            <a:r>
              <a:rPr lang="en-US" b="1" spc="10"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them,</a:t>
            </a:r>
            <a:r>
              <a:rPr lang="en-US" b="1" spc="-260"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please notify the Warehouse in order to record the receipt of goods, and  also the Purchasing</a:t>
            </a:r>
            <a:r>
              <a:rPr lang="en-US" b="1" spc="5"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Department immediately</a:t>
            </a:r>
            <a:r>
              <a:rPr lang="en-US" b="1" spc="-10"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so</a:t>
            </a:r>
            <a:r>
              <a:rPr lang="en-US" b="1" spc="-10"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that</a:t>
            </a:r>
            <a:r>
              <a:rPr lang="en-US" b="1" spc="10"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the</a:t>
            </a:r>
            <a:r>
              <a:rPr lang="en-US" b="1" spc="5"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open</a:t>
            </a:r>
            <a:r>
              <a:rPr lang="en-US" b="1" spc="10"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PO is</a:t>
            </a:r>
            <a:r>
              <a:rPr lang="en-US" b="1" spc="-5"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not</a:t>
            </a:r>
            <a:r>
              <a:rPr lang="en-US" b="1" spc="-5"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inadvertently</a:t>
            </a:r>
            <a:r>
              <a:rPr lang="en-US" b="1" spc="-15" dirty="0">
                <a:effectLst/>
                <a:highlight>
                  <a:srgbClr val="FFFF00"/>
                </a:highlight>
                <a:latin typeface="Palatino"/>
                <a:ea typeface="Times New Roman" panose="02020603050405020304" pitchFamily="18" charset="0"/>
              </a:rPr>
              <a:t> </a:t>
            </a:r>
            <a:r>
              <a:rPr lang="en-US" b="1" dirty="0">
                <a:effectLst/>
                <a:highlight>
                  <a:srgbClr val="FFFF00"/>
                </a:highlight>
                <a:latin typeface="Palatino"/>
                <a:ea typeface="Times New Roman" panose="02020603050405020304" pitchFamily="18" charset="0"/>
              </a:rPr>
              <a:t>closed</a:t>
            </a:r>
            <a:r>
              <a:rPr lang="en-US" dirty="0">
                <a:effectLst/>
                <a:latin typeface="Palatino"/>
                <a:ea typeface="Times New Roman" panose="02020603050405020304" pitchFamily="18" charset="0"/>
              </a:rPr>
              <a:t>.</a:t>
            </a:r>
          </a:p>
        </p:txBody>
      </p:sp>
    </p:spTree>
    <p:extLst>
      <p:ext uri="{BB962C8B-B14F-4D97-AF65-F5344CB8AC3E}">
        <p14:creationId xmlns:p14="http://schemas.microsoft.com/office/powerpoint/2010/main" val="331054744"/>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103358"/>
      </a:dk2>
      <a:lt2>
        <a:srgbClr val="E7E6E6"/>
      </a:lt2>
      <a:accent1>
        <a:srgbClr val="0D4C90"/>
      </a:accent1>
      <a:accent2>
        <a:srgbClr val="C96928"/>
      </a:accent2>
      <a:accent3>
        <a:srgbClr val="B6AB7F"/>
      </a:accent3>
      <a:accent4>
        <a:srgbClr val="478150"/>
      </a:accent4>
      <a:accent5>
        <a:srgbClr val="4269B1"/>
      </a:accent5>
      <a:accent6>
        <a:srgbClr val="103357"/>
      </a:accent6>
      <a:hlink>
        <a:srgbClr val="4682D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8F7966F2DEE84B8F61C85EBAFC0975" ma:contentTypeVersion="4" ma:contentTypeDescription="Create a new document." ma:contentTypeScope="" ma:versionID="75ad867ecc6adecc53714da94009842d">
  <xsd:schema xmlns:xsd="http://www.w3.org/2001/XMLSchema" xmlns:xs="http://www.w3.org/2001/XMLSchema" xmlns:p="http://schemas.microsoft.com/office/2006/metadata/properties" xmlns:ns2="212c103a-ad3b-4854-a9fb-94a7aa57ebf8" xmlns:ns3="2f5fa729-3d63-42b9-9126-55d54a8a4ff7" targetNamespace="http://schemas.microsoft.com/office/2006/metadata/properties" ma:root="true" ma:fieldsID="35eb226a37ed045ab284b644c5d2a587" ns2:_="" ns3:_="">
    <xsd:import namespace="212c103a-ad3b-4854-a9fb-94a7aa57ebf8"/>
    <xsd:import namespace="2f5fa729-3d63-42b9-9126-55d54a8a4f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2c103a-ad3b-4854-a9fb-94a7aa57eb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5fa729-3d63-42b9-9126-55d54a8a4f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f5fa729-3d63-42b9-9126-55d54a8a4ff7">
      <UserInfo>
        <DisplayName/>
        <AccountId xsi:nil="true"/>
        <AccountType/>
      </UserInfo>
    </SharedWithUsers>
  </documentManagement>
</p:properties>
</file>

<file path=customXml/itemProps1.xml><?xml version="1.0" encoding="utf-8"?>
<ds:datastoreItem xmlns:ds="http://schemas.openxmlformats.org/officeDocument/2006/customXml" ds:itemID="{EC51BAC5-4B82-4AAC-BDCF-0E792FBEE4EC}">
  <ds:schemaRefs>
    <ds:schemaRef ds:uri="http://schemas.microsoft.com/sharepoint/v3/contenttype/forms"/>
  </ds:schemaRefs>
</ds:datastoreItem>
</file>

<file path=customXml/itemProps2.xml><?xml version="1.0" encoding="utf-8"?>
<ds:datastoreItem xmlns:ds="http://schemas.openxmlformats.org/officeDocument/2006/customXml" ds:itemID="{6B3E4FEC-8A94-4A38-9EBA-07A1A8685D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2c103a-ad3b-4854-a9fb-94a7aa57ebf8"/>
    <ds:schemaRef ds:uri="2f5fa729-3d63-42b9-9126-55d54a8a4f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B3C23A-423A-414F-8935-04C1766ED688}">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212c103a-ad3b-4854-a9fb-94a7aa57ebf8"/>
    <ds:schemaRef ds:uri="http://purl.org/dc/terms/"/>
    <ds:schemaRef ds:uri="http://schemas.openxmlformats.org/package/2006/metadata/core-properties"/>
    <ds:schemaRef ds:uri="2f5fa729-3d63-42b9-9126-55d54a8a4ff7"/>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3798</Words>
  <Application>Microsoft Office PowerPoint</Application>
  <PresentationFormat>Widescreen</PresentationFormat>
  <Paragraphs>329</Paragraphs>
  <Slides>49</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0" baseType="lpstr">
      <vt:lpstr>Arial</vt:lpstr>
      <vt:lpstr>Calibri</vt:lpstr>
      <vt:lpstr>Courier New</vt:lpstr>
      <vt:lpstr>Palatino</vt:lpstr>
      <vt:lpstr>Poppins</vt:lpstr>
      <vt:lpstr>Poppins Light</vt:lpstr>
      <vt:lpstr>Symbol</vt:lpstr>
      <vt:lpstr>Times New Roman</vt:lpstr>
      <vt:lpstr>Wingdings</vt:lpstr>
      <vt:lpstr>office theme</vt:lpstr>
      <vt:lpstr>Document</vt:lpstr>
      <vt:lpstr>District Finance Training   Session No. 4 May 11, 2023</vt:lpstr>
      <vt:lpstr>Welcome  &amp;  Training Overview</vt:lpstr>
      <vt:lpstr>Training Resources</vt:lpstr>
      <vt:lpstr>Year End Close  Presenter:  Adil Ahmed, Associate Vice Chancellor of Finance and Administration</vt:lpstr>
      <vt:lpstr>Year-End Close </vt:lpstr>
      <vt:lpstr>Year-End Close</vt:lpstr>
      <vt:lpstr>Year-End Close </vt:lpstr>
      <vt:lpstr>Year-End Close </vt:lpstr>
      <vt:lpstr>Year-End Close </vt:lpstr>
      <vt:lpstr>Questions?</vt:lpstr>
      <vt:lpstr>Payroll Accrual and Expense Adjustments  Presenters:  Ilham Ayyoub, Payroll Director Vu Nguyen, Senior System Analyst – Payroll Adil Ahmed, Associate Vice Chancellor of Finance and Administration</vt:lpstr>
      <vt:lpstr>Salaried Staff (ADM, RCL, P10, P11, P12)</vt:lpstr>
      <vt:lpstr>Pro-Rata Pay groups (EXS, PCA,PRR,RCA) </vt:lpstr>
      <vt:lpstr>Hourly staff /Pay groups </vt:lpstr>
      <vt:lpstr>Fiscal Year 2022- 2023 Year End Deadlines</vt:lpstr>
      <vt:lpstr>Parcel Tax Payroll Expense</vt:lpstr>
      <vt:lpstr>Parcel Tax Payroll Expense</vt:lpstr>
      <vt:lpstr>Questions?</vt:lpstr>
      <vt:lpstr>Query Reporting: Budget vs. Actual  Presenter:  Adil Ahmed, Associate Vice Chancellor of Finance and Administration</vt:lpstr>
      <vt:lpstr>Query Reporting: Budget vs. Actual Budget Overview From A Query </vt:lpstr>
      <vt:lpstr>Query Reporting: Budget vs. Actual Budget Overview From A Query Demo</vt:lpstr>
      <vt:lpstr>Questions?</vt:lpstr>
      <vt:lpstr>Fiscal Close: Purchasing/Warehouse  Presenter:  Marla Williams-Powell, Acting Purchasing Director</vt:lpstr>
      <vt:lpstr>Year-End Close Activities - Purchasing </vt:lpstr>
      <vt:lpstr>Year-End Close – Warehouse </vt:lpstr>
      <vt:lpstr>Year-End Close – Warehouse  </vt:lpstr>
      <vt:lpstr>Year-End Close – Warehouse </vt:lpstr>
      <vt:lpstr>Questions?</vt:lpstr>
      <vt:lpstr>Open Encumbrances and Invoice Review  Verifying Status of Invoices Received</vt:lpstr>
      <vt:lpstr>Overview of Close Activity / Timeline</vt:lpstr>
      <vt:lpstr>Queries</vt:lpstr>
      <vt:lpstr>How to Run Queries</vt:lpstr>
      <vt:lpstr>Open Encumbrance Criteria</vt:lpstr>
      <vt:lpstr>How to use the Open Encumbrance Query</vt:lpstr>
      <vt:lpstr>Open Encumbrance: Important fields for analysis</vt:lpstr>
      <vt:lpstr>Open Enc. Important fields for analysis (cont’d)</vt:lpstr>
      <vt:lpstr>Follow-up on Open Encumbrances</vt:lpstr>
      <vt:lpstr>How to use Invoice/Voucher Queries</vt:lpstr>
      <vt:lpstr>Invoice/Voucher Query Fields</vt:lpstr>
      <vt:lpstr>Common Voucher Exceptions and Issues</vt:lpstr>
      <vt:lpstr>Pay or Accrue?</vt:lpstr>
      <vt:lpstr>Paying Accruals</vt:lpstr>
      <vt:lpstr>Accrual Workflow</vt:lpstr>
      <vt:lpstr>Questions?</vt:lpstr>
      <vt:lpstr>FY23 Liabilities/Accrual Submission </vt:lpstr>
      <vt:lpstr>Liabilities</vt:lpstr>
      <vt:lpstr>Liabilities</vt:lpstr>
      <vt:lpstr>Questions?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Districtwide Finance Training</dc:title>
  <dc:creator/>
  <cp:lastModifiedBy/>
  <cp:revision>215</cp:revision>
  <dcterms:created xsi:type="dcterms:W3CDTF">2022-05-27T15:12:32Z</dcterms:created>
  <dcterms:modified xsi:type="dcterms:W3CDTF">2023-05-15T18:29:09Z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0x010100788F7966F2DEE84B8F61C85EBAFC0975</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ies>
</file>