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5"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193"/>
    <a:srgbClr val="8672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71"/>
    <p:restoredTop sz="94685"/>
  </p:normalViewPr>
  <p:slideViewPr>
    <p:cSldViewPr snapToGrid="0" snapToObjects="1">
      <p:cViewPr varScale="1">
        <p:scale>
          <a:sx n="47" d="100"/>
          <a:sy n="47" d="100"/>
        </p:scale>
        <p:origin x="54" y="11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1811584" y="1"/>
            <a:ext cx="383996" cy="6356349"/>
          </a:xfrm>
          <a:prstGeom prst="rect">
            <a:avLst/>
          </a:prstGeom>
          <a:solidFill>
            <a:schemeClr val="accent2">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249656" y="2882419"/>
            <a:ext cx="8795038" cy="1401291"/>
          </a:xfrm>
        </p:spPr>
        <p:txBody>
          <a:bodyPr anchor="b">
            <a:normAutofit/>
          </a:bodyPr>
          <a:lstStyle>
            <a:lvl1pPr algn="l">
              <a:defRPr sz="5400" spc="-100" baseline="0">
                <a:solidFill>
                  <a:schemeClr val="tx1"/>
                </a:solidFill>
                <a:latin typeface="Helvetica" pitchFamily="2" charset="0"/>
              </a:defRPr>
            </a:lvl1pPr>
          </a:lstStyle>
          <a:p>
            <a:r>
              <a:rPr lang="en-US" dirty="0"/>
              <a:t>Click to edit Master title style</a:t>
            </a:r>
          </a:p>
        </p:txBody>
      </p:sp>
      <p:sp>
        <p:nvSpPr>
          <p:cNvPr id="3" name="Subtitle 2"/>
          <p:cNvSpPr>
            <a:spLocks noGrp="1"/>
          </p:cNvSpPr>
          <p:nvPr>
            <p:ph type="subTitle" idx="1"/>
          </p:nvPr>
        </p:nvSpPr>
        <p:spPr>
          <a:xfrm>
            <a:off x="249656" y="4283710"/>
            <a:ext cx="7315200" cy="914400"/>
          </a:xfrm>
          <a:prstGeom prst="rect">
            <a:avLst/>
          </a:prstGeom>
        </p:spPr>
        <p:txBody>
          <a:bodyPr anchor="t">
            <a:normAutofit/>
          </a:bodyPr>
          <a:lstStyle>
            <a:lvl1pPr marL="0" indent="0" algn="l">
              <a:buNone/>
              <a:defRPr sz="2200" cap="none" spc="0" baseline="0">
                <a:solidFill>
                  <a:srgbClr val="867248"/>
                </a:solidFill>
                <a:latin typeface="Helvetica" pitchFamily="2"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0" name="Straight Connector 9">
            <a:extLst>
              <a:ext uri="{FF2B5EF4-FFF2-40B4-BE49-F238E27FC236}">
                <a16:creationId xmlns:a16="http://schemas.microsoft.com/office/drawing/2014/main" id="{31999EBF-486A-EB4B-BF0B-B6827F79E6D5}"/>
              </a:ext>
            </a:extLst>
          </p:cNvPr>
          <p:cNvCxnSpPr>
            <a:cxnSpLocks/>
          </p:cNvCxnSpPr>
          <p:nvPr userDrawn="1"/>
        </p:nvCxnSpPr>
        <p:spPr>
          <a:xfrm>
            <a:off x="11799176" y="-6059"/>
            <a:ext cx="24816" cy="6362409"/>
          </a:xfrm>
          <a:prstGeom prst="line">
            <a:avLst/>
          </a:prstGeom>
          <a:ln w="31750">
            <a:solidFill>
              <a:srgbClr val="867248"/>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31199EB9-6B7B-CC4D-8612-B83B42EC0990}"/>
              </a:ext>
            </a:extLst>
          </p:cNvPr>
          <p:cNvPicPr>
            <a:picLocks noChangeAspect="1"/>
          </p:cNvPicPr>
          <p:nvPr userDrawn="1"/>
        </p:nvPicPr>
        <p:blipFill rotWithShape="1">
          <a:blip r:embed="rId2"/>
          <a:srcRect l="6425" r="4080"/>
          <a:stretch/>
        </p:blipFill>
        <p:spPr>
          <a:xfrm>
            <a:off x="1903975" y="6298"/>
            <a:ext cx="2743200" cy="2057706"/>
          </a:xfrm>
          <a:prstGeom prst="rect">
            <a:avLst/>
          </a:prstGeom>
        </p:spPr>
      </p:pic>
      <p:sp>
        <p:nvSpPr>
          <p:cNvPr id="20" name="Rectangle 19">
            <a:extLst>
              <a:ext uri="{FF2B5EF4-FFF2-40B4-BE49-F238E27FC236}">
                <a16:creationId xmlns:a16="http://schemas.microsoft.com/office/drawing/2014/main" id="{D487519A-A941-B04B-A1AA-CF537DAE4457}"/>
              </a:ext>
            </a:extLst>
          </p:cNvPr>
          <p:cNvSpPr/>
          <p:nvPr userDrawn="1"/>
        </p:nvSpPr>
        <p:spPr>
          <a:xfrm>
            <a:off x="0" y="6297"/>
            <a:ext cx="2304287" cy="20463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99E89900-A18C-4F41-930B-831995763805}"/>
              </a:ext>
            </a:extLst>
          </p:cNvPr>
          <p:cNvPicPr>
            <a:picLocks noChangeAspect="1"/>
          </p:cNvPicPr>
          <p:nvPr userDrawn="1"/>
        </p:nvPicPr>
        <p:blipFill rotWithShape="1">
          <a:blip r:embed="rId3"/>
          <a:srcRect l="19115" t="6306" r="7738"/>
          <a:stretch/>
        </p:blipFill>
        <p:spPr>
          <a:xfrm>
            <a:off x="9202683" y="0"/>
            <a:ext cx="2600227" cy="2064855"/>
          </a:xfrm>
          <a:prstGeom prst="rect">
            <a:avLst/>
          </a:prstGeom>
        </p:spPr>
      </p:pic>
      <p:pic>
        <p:nvPicPr>
          <p:cNvPr id="32" name="Picture 31">
            <a:extLst>
              <a:ext uri="{FF2B5EF4-FFF2-40B4-BE49-F238E27FC236}">
                <a16:creationId xmlns:a16="http://schemas.microsoft.com/office/drawing/2014/main" id="{C2B394BA-9743-1D4C-B379-0AE5082273A5}"/>
              </a:ext>
            </a:extLst>
          </p:cNvPr>
          <p:cNvPicPr>
            <a:picLocks noChangeAspect="1"/>
          </p:cNvPicPr>
          <p:nvPr userDrawn="1"/>
        </p:nvPicPr>
        <p:blipFill rotWithShape="1">
          <a:blip r:embed="rId4"/>
          <a:srcRect b="17272"/>
          <a:stretch/>
        </p:blipFill>
        <p:spPr>
          <a:xfrm>
            <a:off x="4647175" y="265162"/>
            <a:ext cx="2668397" cy="1484639"/>
          </a:xfrm>
          <a:prstGeom prst="rect">
            <a:avLst/>
          </a:prstGeom>
        </p:spPr>
      </p:pic>
      <p:sp>
        <p:nvSpPr>
          <p:cNvPr id="26" name="Rectangle 25">
            <a:extLst>
              <a:ext uri="{FF2B5EF4-FFF2-40B4-BE49-F238E27FC236}">
                <a16:creationId xmlns:a16="http://schemas.microsoft.com/office/drawing/2014/main" id="{7B8F889E-0A9F-B04E-8EB1-CC666297B2F6}"/>
              </a:ext>
            </a:extLst>
          </p:cNvPr>
          <p:cNvSpPr/>
          <p:nvPr userDrawn="1"/>
        </p:nvSpPr>
        <p:spPr>
          <a:xfrm>
            <a:off x="7292769" y="5447"/>
            <a:ext cx="2200095" cy="2046365"/>
          </a:xfrm>
          <a:prstGeom prst="rect">
            <a:avLst/>
          </a:prstGeom>
          <a:solidFill>
            <a:srgbClr val="867248"/>
          </a:solidFill>
          <a:ln>
            <a:solidFill>
              <a:srgbClr val="8672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Connector 39">
            <a:extLst>
              <a:ext uri="{FF2B5EF4-FFF2-40B4-BE49-F238E27FC236}">
                <a16:creationId xmlns:a16="http://schemas.microsoft.com/office/drawing/2014/main" id="{A75CFBF6-04C8-5046-8F61-900478F76728}"/>
              </a:ext>
            </a:extLst>
          </p:cNvPr>
          <p:cNvCxnSpPr/>
          <p:nvPr userDrawn="1"/>
        </p:nvCxnSpPr>
        <p:spPr>
          <a:xfrm>
            <a:off x="0" y="2064004"/>
            <a:ext cx="11811584" cy="0"/>
          </a:xfrm>
          <a:prstGeom prst="line">
            <a:avLst/>
          </a:prstGeom>
          <a:ln w="25400">
            <a:solidFill>
              <a:srgbClr val="8672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807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889711" y="1645284"/>
            <a:ext cx="9610455" cy="4711065"/>
          </a:xfrm>
          <a:prstGeom prst="rect">
            <a:avLst/>
          </a:prstGeo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C6B4A9-1611-4792-9094-5F34BCA07E0B}" type="datetimeFigureOut">
              <a:rPr lang="en-US" smtClean="0"/>
              <a:t>2/19/2021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390524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a:prstGeom prst="rect">
            <a:avLst/>
          </a:prstGeo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2578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889711" y="1645284"/>
            <a:ext cx="9610455" cy="471106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0911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a:prstGeom prst="rect">
            <a:avLst/>
          </a:prstGeo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9486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896162" y="1716024"/>
            <a:ext cx="4577790" cy="4514088"/>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98164" y="1716024"/>
            <a:ext cx="4579436" cy="4514088"/>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B712588-04B1-427B-82EE-E8DB90309F08}" type="datetimeFigureOut">
              <a:rPr lang="en-US" smtClean="0"/>
              <a:t>2/19/2021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625631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2034416" y="0"/>
            <a:ext cx="9604004" cy="1600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34416" y="1404171"/>
            <a:ext cx="3474720" cy="807720"/>
          </a:xfrm>
          <a:prstGeom prst="rect">
            <a:avLst/>
          </a:prstGeo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2034416" y="2332990"/>
            <a:ext cx="4576449" cy="3907696"/>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796338" y="1404171"/>
            <a:ext cx="3474720" cy="813171"/>
          </a:xfrm>
          <a:prstGeom prst="rect">
            <a:avLst/>
          </a:prstGeo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796338" y="2332990"/>
            <a:ext cx="4571878" cy="3907696"/>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fld id="{B61BEF0D-F0BB-DE4B-95CE-6DB70DBA9567}" type="datetimeFigureOut">
              <a:rPr lang="en-US" smtClean="0"/>
              <a:pPr/>
              <a:t>2/19/2021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633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B61BEF0D-F0BB-DE4B-95CE-6DB70DBA9567}" type="datetimeFigureOut">
              <a:rPr lang="en-US" smtClean="0"/>
              <a:pPr/>
              <a:t>2/19/2021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6957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1BEF0D-F0BB-DE4B-95CE-6DB70DBA9567}" type="datetimeFigureOut">
              <a:rPr lang="en-US" smtClean="0"/>
              <a:pPr/>
              <a:t>2/19/2021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8307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a:prstGeom prst="rect">
            <a:avLst/>
          </a:prstGeo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2A54C80-263E-416B-A8E0-580EDEADCBDC}" type="datetimeFigureOut">
              <a:rPr lang="en-US" smtClean="0"/>
              <a:t>2/19/2021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315832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prstGeom prst="rect">
            <a:avLst/>
          </a:prstGeo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a:prstGeom prst="rect">
            <a:avLst/>
          </a:prstGeo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B61BEF0D-F0BB-DE4B-95CE-6DB70DBA9567}" type="datetimeFigureOut">
              <a:rPr lang="en-US" smtClean="0"/>
              <a:pPr/>
              <a:t>2/19/2021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8397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6903" y="-12358"/>
            <a:ext cx="1757610" cy="1255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p:cNvSpPr>
            <a:spLocks noGrp="1"/>
          </p:cNvSpPr>
          <p:nvPr>
            <p:ph type="title"/>
          </p:nvPr>
        </p:nvSpPr>
        <p:spPr>
          <a:xfrm>
            <a:off x="1896162" y="44669"/>
            <a:ext cx="9604004" cy="1600616"/>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864" y="0"/>
            <a:ext cx="384048" cy="6089904"/>
          </a:xfrm>
          <a:prstGeom prst="rect">
            <a:avLst/>
          </a:prstGeom>
          <a:solidFill>
            <a:schemeClr val="accent2">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B61BEF0D-F0BB-DE4B-95CE-6DB70DBA9567}" type="datetimeFigureOut">
              <a:rPr lang="en-US" smtClean="0"/>
              <a:pPr/>
              <a:t>2/19/2021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D57F1E4F-1CFF-5643-939E-217C01CDF565}" type="slidenum">
              <a:rPr lang="en-US" smtClean="0"/>
              <a:pPr/>
              <a:t>‹#›</a:t>
            </a:fld>
            <a:endParaRPr lang="en-US" dirty="0"/>
          </a:p>
        </p:txBody>
      </p:sp>
      <p:pic>
        <p:nvPicPr>
          <p:cNvPr id="11" name="Picture 10">
            <a:extLst>
              <a:ext uri="{FF2B5EF4-FFF2-40B4-BE49-F238E27FC236}">
                <a16:creationId xmlns:a16="http://schemas.microsoft.com/office/drawing/2014/main" id="{F3AA63D8-0693-6B40-B693-EFBA0797BADD}"/>
              </a:ext>
            </a:extLst>
          </p:cNvPr>
          <p:cNvPicPr>
            <a:picLocks noChangeAspect="1"/>
          </p:cNvPicPr>
          <p:nvPr userDrawn="1"/>
        </p:nvPicPr>
        <p:blipFill>
          <a:blip r:embed="rId13"/>
          <a:stretch>
            <a:fillRect/>
          </a:stretch>
        </p:blipFill>
        <p:spPr>
          <a:xfrm>
            <a:off x="-16903" y="2399454"/>
            <a:ext cx="1745253" cy="1173892"/>
          </a:xfrm>
          <a:prstGeom prst="rect">
            <a:avLst/>
          </a:prstGeom>
          <a:ln>
            <a:solidFill>
              <a:srgbClr val="867248"/>
            </a:solidFill>
          </a:ln>
        </p:spPr>
      </p:pic>
      <p:cxnSp>
        <p:nvCxnSpPr>
          <p:cNvPr id="15" name="Straight Connector 14">
            <a:extLst>
              <a:ext uri="{FF2B5EF4-FFF2-40B4-BE49-F238E27FC236}">
                <a16:creationId xmlns:a16="http://schemas.microsoft.com/office/drawing/2014/main" id="{35410820-95F1-5E48-A2EA-1CD443F31CAB}"/>
              </a:ext>
            </a:extLst>
          </p:cNvPr>
          <p:cNvCxnSpPr>
            <a:cxnSpLocks/>
          </p:cNvCxnSpPr>
          <p:nvPr userDrawn="1"/>
        </p:nvCxnSpPr>
        <p:spPr>
          <a:xfrm>
            <a:off x="11815864" y="0"/>
            <a:ext cx="0" cy="6089904"/>
          </a:xfrm>
          <a:prstGeom prst="line">
            <a:avLst/>
          </a:prstGeom>
          <a:ln w="25400">
            <a:solidFill>
              <a:srgbClr val="867248"/>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E7C3DBFA-B8AD-8E45-87C8-8B5AE9AB10C0}"/>
              </a:ext>
            </a:extLst>
          </p:cNvPr>
          <p:cNvSpPr/>
          <p:nvPr userDrawn="1"/>
        </p:nvSpPr>
        <p:spPr>
          <a:xfrm>
            <a:off x="-6451" y="3585204"/>
            <a:ext cx="1747158" cy="1282012"/>
          </a:xfrm>
          <a:prstGeom prst="rect">
            <a:avLst/>
          </a:prstGeom>
          <a:solidFill>
            <a:srgbClr val="86724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26" name="Picture 25">
            <a:extLst>
              <a:ext uri="{FF2B5EF4-FFF2-40B4-BE49-F238E27FC236}">
                <a16:creationId xmlns:a16="http://schemas.microsoft.com/office/drawing/2014/main" id="{097DCDA8-314C-894D-8563-55E276473BAD}"/>
              </a:ext>
            </a:extLst>
          </p:cNvPr>
          <p:cNvPicPr>
            <a:picLocks noChangeAspect="1"/>
          </p:cNvPicPr>
          <p:nvPr userDrawn="1"/>
        </p:nvPicPr>
        <p:blipFill rotWithShape="1">
          <a:blip r:embed="rId14"/>
          <a:srcRect l="17548" t="5206" r="10121"/>
          <a:stretch/>
        </p:blipFill>
        <p:spPr>
          <a:xfrm>
            <a:off x="0" y="4867215"/>
            <a:ext cx="1740707" cy="1520845"/>
          </a:xfrm>
          <a:prstGeom prst="rect">
            <a:avLst/>
          </a:prstGeom>
        </p:spPr>
      </p:pic>
      <p:pic>
        <p:nvPicPr>
          <p:cNvPr id="28" name="Picture 27">
            <a:extLst>
              <a:ext uri="{FF2B5EF4-FFF2-40B4-BE49-F238E27FC236}">
                <a16:creationId xmlns:a16="http://schemas.microsoft.com/office/drawing/2014/main" id="{E0080A8A-3166-C14B-924B-5137DA35C16D}"/>
              </a:ext>
            </a:extLst>
          </p:cNvPr>
          <p:cNvPicPr>
            <a:picLocks noChangeAspect="1"/>
          </p:cNvPicPr>
          <p:nvPr userDrawn="1"/>
        </p:nvPicPr>
        <p:blipFill>
          <a:blip r:embed="rId15"/>
          <a:stretch>
            <a:fillRect/>
          </a:stretch>
        </p:blipFill>
        <p:spPr>
          <a:xfrm>
            <a:off x="-9404" y="1226061"/>
            <a:ext cx="1747158" cy="1161536"/>
          </a:xfrm>
          <a:prstGeom prst="rect">
            <a:avLst/>
          </a:prstGeom>
        </p:spPr>
      </p:pic>
      <p:sp>
        <p:nvSpPr>
          <p:cNvPr id="29" name="Rectangle 28">
            <a:extLst>
              <a:ext uri="{FF2B5EF4-FFF2-40B4-BE49-F238E27FC236}">
                <a16:creationId xmlns:a16="http://schemas.microsoft.com/office/drawing/2014/main" id="{8B30054B-6F3F-1E40-8016-66F39144AF77}"/>
              </a:ext>
            </a:extLst>
          </p:cNvPr>
          <p:cNvSpPr/>
          <p:nvPr userDrawn="1"/>
        </p:nvSpPr>
        <p:spPr>
          <a:xfrm>
            <a:off x="0" y="6388060"/>
            <a:ext cx="1747158" cy="4699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a:extLst>
              <a:ext uri="{FF2B5EF4-FFF2-40B4-BE49-F238E27FC236}">
                <a16:creationId xmlns:a16="http://schemas.microsoft.com/office/drawing/2014/main" id="{4E6CF0C9-F03A-0845-A971-E56D5D0D1A27}"/>
              </a:ext>
            </a:extLst>
          </p:cNvPr>
          <p:cNvCxnSpPr>
            <a:cxnSpLocks/>
          </p:cNvCxnSpPr>
          <p:nvPr userDrawn="1"/>
        </p:nvCxnSpPr>
        <p:spPr>
          <a:xfrm>
            <a:off x="1728350" y="0"/>
            <a:ext cx="18808" cy="6858000"/>
          </a:xfrm>
          <a:prstGeom prst="line">
            <a:avLst/>
          </a:prstGeom>
          <a:ln w="25400">
            <a:solidFill>
              <a:srgbClr val="867248"/>
            </a:solidFill>
            <a:bevel/>
          </a:ln>
        </p:spPr>
        <p:style>
          <a:lnRef idx="1">
            <a:schemeClr val="accent1"/>
          </a:lnRef>
          <a:fillRef idx="0">
            <a:schemeClr val="accent1"/>
          </a:fillRef>
          <a:effectRef idx="0">
            <a:schemeClr val="accent1"/>
          </a:effectRef>
          <a:fontRef idx="minor">
            <a:schemeClr val="tx1"/>
          </a:fontRef>
        </p:style>
      </p:cxnSp>
      <p:sp>
        <p:nvSpPr>
          <p:cNvPr id="34" name="Text Placeholder 33">
            <a:extLst>
              <a:ext uri="{FF2B5EF4-FFF2-40B4-BE49-F238E27FC236}">
                <a16:creationId xmlns:a16="http://schemas.microsoft.com/office/drawing/2014/main" id="{366AFFEB-2E2F-C74D-8E00-D755AF2B30CF}"/>
              </a:ext>
            </a:extLst>
          </p:cNvPr>
          <p:cNvSpPr>
            <a:spLocks noGrp="1"/>
          </p:cNvSpPr>
          <p:nvPr>
            <p:ph type="body" idx="1"/>
          </p:nvPr>
        </p:nvSpPr>
        <p:spPr>
          <a:xfrm>
            <a:off x="1896162" y="1806829"/>
            <a:ext cx="9604004"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357498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800" kern="1200" spc="-60" baseline="0">
          <a:solidFill>
            <a:schemeClr val="tx1"/>
          </a:solidFill>
          <a:latin typeface="Helvetica" pitchFamily="2" charset="0"/>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Helvetica" pitchFamily="2" charset="0"/>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Helvetica" pitchFamily="2" charset="0"/>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Helvetica" pitchFamily="2" charset="0"/>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Helvetica" pitchFamily="2" charset="0"/>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Helvetica" pitchFamily="2"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berkeleycitycollege.edu/wp/accredita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berkeleycitycollege.edu/wp/accreditation/berkeley-city-college-visiting-team-202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accjc.org/wp-content/uploads/Guide-for-Conducting-Virtual-Visits-Spring-21-November-2020.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74560-C214-914D-A9C9-76B2EF205D69}"/>
              </a:ext>
            </a:extLst>
          </p:cNvPr>
          <p:cNvSpPr>
            <a:spLocks noGrp="1"/>
          </p:cNvSpPr>
          <p:nvPr>
            <p:ph type="ctrTitle"/>
          </p:nvPr>
        </p:nvSpPr>
        <p:spPr>
          <a:xfrm>
            <a:off x="249655" y="2882419"/>
            <a:ext cx="11231963" cy="1401291"/>
          </a:xfrm>
        </p:spPr>
        <p:txBody>
          <a:bodyPr>
            <a:normAutofit/>
          </a:bodyPr>
          <a:lstStyle/>
          <a:p>
            <a:pPr algn="ctr"/>
            <a:r>
              <a:rPr lang="en-US" sz="3600" dirty="0"/>
              <a:t>Berkeley City College</a:t>
            </a:r>
            <a:br>
              <a:rPr lang="en-US" sz="3600" dirty="0"/>
            </a:br>
            <a:r>
              <a:rPr lang="en-US" sz="3600" dirty="0"/>
              <a:t>Accreditation Day #3: Getting Ready for Team Visit</a:t>
            </a:r>
          </a:p>
        </p:txBody>
      </p:sp>
      <p:sp>
        <p:nvSpPr>
          <p:cNvPr id="3" name="Subtitle 2">
            <a:extLst>
              <a:ext uri="{FF2B5EF4-FFF2-40B4-BE49-F238E27FC236}">
                <a16:creationId xmlns:a16="http://schemas.microsoft.com/office/drawing/2014/main" id="{4C8CB45C-2338-F140-BECD-8B0F143AD50C}"/>
              </a:ext>
            </a:extLst>
          </p:cNvPr>
          <p:cNvSpPr>
            <a:spLocks noGrp="1"/>
          </p:cNvSpPr>
          <p:nvPr>
            <p:ph type="subTitle" idx="1"/>
          </p:nvPr>
        </p:nvSpPr>
        <p:spPr>
          <a:xfrm>
            <a:off x="249655" y="4417142"/>
            <a:ext cx="11136099" cy="780968"/>
          </a:xfrm>
        </p:spPr>
        <p:txBody>
          <a:bodyPr>
            <a:normAutofit fontScale="92500" lnSpcReduction="10000"/>
          </a:bodyPr>
          <a:lstStyle/>
          <a:p>
            <a:pPr algn="ctr"/>
            <a:r>
              <a:rPr lang="en-US" dirty="0"/>
              <a:t>Friday, March 19, 2021</a:t>
            </a:r>
          </a:p>
          <a:p>
            <a:pPr algn="ctr"/>
            <a:r>
              <a:rPr lang="en-US" dirty="0"/>
              <a:t>Noon – 1pm Zoom</a:t>
            </a:r>
          </a:p>
        </p:txBody>
      </p:sp>
    </p:spTree>
    <p:extLst>
      <p:ext uri="{BB962C8B-B14F-4D97-AF65-F5344CB8AC3E}">
        <p14:creationId xmlns:p14="http://schemas.microsoft.com/office/powerpoint/2010/main" val="1425101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AF7D6-6062-4D44-B3E4-C6D7A65447ED}"/>
              </a:ext>
            </a:extLst>
          </p:cNvPr>
          <p:cNvSpPr>
            <a:spLocks noGrp="1"/>
          </p:cNvSpPr>
          <p:nvPr>
            <p:ph type="title"/>
          </p:nvPr>
        </p:nvSpPr>
        <p:spPr>
          <a:xfrm>
            <a:off x="1896162" y="516615"/>
            <a:ext cx="9604004" cy="604260"/>
          </a:xfrm>
        </p:spPr>
        <p:txBody>
          <a:bodyPr>
            <a:normAutofit/>
          </a:bodyPr>
          <a:lstStyle/>
          <a:p>
            <a:r>
              <a:rPr lang="en-US" sz="2800" b="1" dirty="0">
                <a:solidFill>
                  <a:srgbClr val="009193"/>
                </a:solidFill>
              </a:rPr>
              <a:t>STANDARD III</a:t>
            </a:r>
            <a:endParaRPr lang="en-US" sz="2800" dirty="0"/>
          </a:p>
        </p:txBody>
      </p:sp>
      <p:graphicFrame>
        <p:nvGraphicFramePr>
          <p:cNvPr id="4" name="Content Placeholder 3">
            <a:extLst>
              <a:ext uri="{FF2B5EF4-FFF2-40B4-BE49-F238E27FC236}">
                <a16:creationId xmlns:a16="http://schemas.microsoft.com/office/drawing/2014/main" id="{167F6360-6DB5-4B55-B250-D1AE7801E44A}"/>
              </a:ext>
            </a:extLst>
          </p:cNvPr>
          <p:cNvGraphicFramePr>
            <a:graphicFrameLocks noGrp="1"/>
          </p:cNvGraphicFramePr>
          <p:nvPr>
            <p:ph idx="1"/>
            <p:extLst>
              <p:ext uri="{D42A27DB-BD31-4B8C-83A1-F6EECF244321}">
                <p14:modId xmlns:p14="http://schemas.microsoft.com/office/powerpoint/2010/main" val="2848510099"/>
              </p:ext>
            </p:extLst>
          </p:nvPr>
        </p:nvGraphicFramePr>
        <p:xfrm>
          <a:off x="1889125" y="1210134"/>
          <a:ext cx="9610726" cy="4276264"/>
        </p:xfrm>
        <a:graphic>
          <a:graphicData uri="http://schemas.openxmlformats.org/drawingml/2006/table">
            <a:tbl>
              <a:tblPr firstRow="1" bandRow="1">
                <a:tableStyleId>{5C22544A-7EE6-4342-B048-85BDC9FD1C3A}</a:tableStyleId>
              </a:tblPr>
              <a:tblGrid>
                <a:gridCol w="4805363">
                  <a:extLst>
                    <a:ext uri="{9D8B030D-6E8A-4147-A177-3AD203B41FA5}">
                      <a16:colId xmlns:a16="http://schemas.microsoft.com/office/drawing/2014/main" val="452325288"/>
                    </a:ext>
                  </a:extLst>
                </a:gridCol>
                <a:gridCol w="4805363">
                  <a:extLst>
                    <a:ext uri="{9D8B030D-6E8A-4147-A177-3AD203B41FA5}">
                      <a16:colId xmlns:a16="http://schemas.microsoft.com/office/drawing/2014/main" val="1401475012"/>
                    </a:ext>
                  </a:extLst>
                </a:gridCol>
              </a:tblGrid>
              <a:tr h="752210">
                <a:tc>
                  <a:txBody>
                    <a:bodyPr/>
                    <a:lstStyle/>
                    <a:p>
                      <a:r>
                        <a:rPr lang="en-US" dirty="0"/>
                        <a:t>What’s this Standard about?</a:t>
                      </a:r>
                    </a:p>
                  </a:txBody>
                  <a:tcPr/>
                </a:tc>
                <a:tc>
                  <a:txBody>
                    <a:bodyPr/>
                    <a:lstStyle/>
                    <a:p>
                      <a:r>
                        <a:rPr lang="en-US" dirty="0"/>
                        <a:t>This is how BCC is meeting the Standard</a:t>
                      </a:r>
                    </a:p>
                  </a:txBody>
                  <a:tcPr/>
                </a:tc>
                <a:extLst>
                  <a:ext uri="{0D108BD9-81ED-4DB2-BD59-A6C34878D82A}">
                    <a16:rowId xmlns:a16="http://schemas.microsoft.com/office/drawing/2014/main" val="141953228"/>
                  </a:ext>
                </a:extLst>
              </a:tr>
              <a:tr h="3524054">
                <a:tc>
                  <a:txBody>
                    <a:bodyPr/>
                    <a:lstStyle/>
                    <a:p>
                      <a:r>
                        <a:rPr lang="en-US" sz="1800" kern="1200" dirty="0">
                          <a:solidFill>
                            <a:schemeClr val="dk1"/>
                          </a:solidFill>
                          <a:effectLst/>
                          <a:latin typeface="+mn-lt"/>
                          <a:ea typeface="+mn-ea"/>
                          <a:cs typeface="+mn-cs"/>
                        </a:rPr>
                        <a:t>Do we have an established processes for financial planning, resource allocation and budget development?</a:t>
                      </a:r>
                      <a:endParaRPr lang="en-US" dirty="0"/>
                    </a:p>
                  </a:txBody>
                  <a:tcPr/>
                </a:tc>
                <a:tc>
                  <a:txBody>
                    <a:bodyPr/>
                    <a:lstStyle/>
                    <a:p>
                      <a:r>
                        <a:rPr lang="en-US" sz="1800" b="1" kern="1200" dirty="0">
                          <a:solidFill>
                            <a:schemeClr val="dk1"/>
                          </a:solidFill>
                          <a:effectLst/>
                          <a:latin typeface="+mn-lt"/>
                          <a:ea typeface="+mn-ea"/>
                          <a:cs typeface="+mn-cs"/>
                        </a:rPr>
                        <a:t>BCC’s newly implemented Integrated Planning &amp; Allocation of Resources (IPAR) Committee </a:t>
                      </a:r>
                      <a:r>
                        <a:rPr lang="en-US" sz="1800" kern="1200" dirty="0">
                          <a:solidFill>
                            <a:schemeClr val="dk1"/>
                          </a:solidFill>
                          <a:effectLst/>
                          <a:latin typeface="+mn-lt"/>
                          <a:ea typeface="+mn-ea"/>
                          <a:cs typeface="+mn-cs"/>
                        </a:rPr>
                        <a:t>provides coordination, integration, and communication regarding the college budget development process and its connection to institutional planning efforts</a:t>
                      </a:r>
                      <a:endParaRPr lang="en-US" dirty="0"/>
                    </a:p>
                  </a:txBody>
                  <a:tcPr/>
                </a:tc>
                <a:extLst>
                  <a:ext uri="{0D108BD9-81ED-4DB2-BD59-A6C34878D82A}">
                    <a16:rowId xmlns:a16="http://schemas.microsoft.com/office/drawing/2014/main" val="2034539227"/>
                  </a:ext>
                </a:extLst>
              </a:tr>
            </a:tbl>
          </a:graphicData>
        </a:graphic>
      </p:graphicFrame>
    </p:spTree>
    <p:extLst>
      <p:ext uri="{BB962C8B-B14F-4D97-AF65-F5344CB8AC3E}">
        <p14:creationId xmlns:p14="http://schemas.microsoft.com/office/powerpoint/2010/main" val="3556241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5BB4A-0BA9-44A6-B6EB-C3D136DC3B69}"/>
              </a:ext>
            </a:extLst>
          </p:cNvPr>
          <p:cNvSpPr>
            <a:spLocks noGrp="1"/>
          </p:cNvSpPr>
          <p:nvPr>
            <p:ph type="title"/>
          </p:nvPr>
        </p:nvSpPr>
        <p:spPr>
          <a:xfrm>
            <a:off x="1896162" y="408467"/>
            <a:ext cx="9604004" cy="714873"/>
          </a:xfrm>
        </p:spPr>
        <p:txBody>
          <a:bodyPr>
            <a:normAutofit/>
          </a:bodyPr>
          <a:lstStyle/>
          <a:p>
            <a:r>
              <a:rPr lang="en-US" sz="2800" b="1" dirty="0">
                <a:solidFill>
                  <a:srgbClr val="009193"/>
                </a:solidFill>
              </a:rPr>
              <a:t>STANDARD IV</a:t>
            </a:r>
          </a:p>
        </p:txBody>
      </p:sp>
      <p:graphicFrame>
        <p:nvGraphicFramePr>
          <p:cNvPr id="4" name="Content Placeholder 3">
            <a:extLst>
              <a:ext uri="{FF2B5EF4-FFF2-40B4-BE49-F238E27FC236}">
                <a16:creationId xmlns:a16="http://schemas.microsoft.com/office/drawing/2014/main" id="{229F8742-121C-49C0-990C-928541D84702}"/>
              </a:ext>
            </a:extLst>
          </p:cNvPr>
          <p:cNvGraphicFramePr>
            <a:graphicFrameLocks noGrp="1"/>
          </p:cNvGraphicFramePr>
          <p:nvPr>
            <p:ph idx="1"/>
            <p:extLst>
              <p:ext uri="{D42A27DB-BD31-4B8C-83A1-F6EECF244321}">
                <p14:modId xmlns:p14="http://schemas.microsoft.com/office/powerpoint/2010/main" val="561037160"/>
              </p:ext>
            </p:extLst>
          </p:nvPr>
        </p:nvGraphicFramePr>
        <p:xfrm>
          <a:off x="1889125" y="1182948"/>
          <a:ext cx="9610726" cy="2931160"/>
        </p:xfrm>
        <a:graphic>
          <a:graphicData uri="http://schemas.openxmlformats.org/drawingml/2006/table">
            <a:tbl>
              <a:tblPr firstRow="1" bandRow="1">
                <a:tableStyleId>{5C22544A-7EE6-4342-B048-85BDC9FD1C3A}</a:tableStyleId>
              </a:tblPr>
              <a:tblGrid>
                <a:gridCol w="4805363">
                  <a:extLst>
                    <a:ext uri="{9D8B030D-6E8A-4147-A177-3AD203B41FA5}">
                      <a16:colId xmlns:a16="http://schemas.microsoft.com/office/drawing/2014/main" val="2344442067"/>
                    </a:ext>
                  </a:extLst>
                </a:gridCol>
                <a:gridCol w="4805363">
                  <a:extLst>
                    <a:ext uri="{9D8B030D-6E8A-4147-A177-3AD203B41FA5}">
                      <a16:colId xmlns:a16="http://schemas.microsoft.com/office/drawing/2014/main" val="575047569"/>
                    </a:ext>
                  </a:extLst>
                </a:gridCol>
              </a:tblGrid>
              <a:tr h="370840">
                <a:tc>
                  <a:txBody>
                    <a:bodyPr/>
                    <a:lstStyle/>
                    <a:p>
                      <a:r>
                        <a:rPr lang="en-US" dirty="0"/>
                        <a:t>What’s this standard about?</a:t>
                      </a:r>
                    </a:p>
                  </a:txBody>
                  <a:tcPr/>
                </a:tc>
                <a:tc>
                  <a:txBody>
                    <a:bodyPr/>
                    <a:lstStyle/>
                    <a:p>
                      <a:r>
                        <a:rPr lang="en-US" dirty="0"/>
                        <a:t>This is how BCC is meeting the Standard</a:t>
                      </a:r>
                    </a:p>
                  </a:txBody>
                  <a:tcPr/>
                </a:tc>
                <a:extLst>
                  <a:ext uri="{0D108BD9-81ED-4DB2-BD59-A6C34878D82A}">
                    <a16:rowId xmlns:a16="http://schemas.microsoft.com/office/drawing/2014/main" val="2743070356"/>
                  </a:ext>
                </a:extLst>
              </a:tr>
              <a:tr h="370840">
                <a:tc>
                  <a:txBody>
                    <a:bodyPr/>
                    <a:lstStyle/>
                    <a:p>
                      <a:r>
                        <a:rPr lang="en-US" sz="1800" kern="1200" dirty="0">
                          <a:solidFill>
                            <a:schemeClr val="dk1"/>
                          </a:solidFill>
                          <a:effectLst/>
                          <a:latin typeface="+mn-lt"/>
                          <a:ea typeface="+mn-ea"/>
                          <a:cs typeface="+mn-cs"/>
                        </a:rPr>
                        <a:t>Are there clearly defined roles in decision-making processes throughout the college? Are these evaluated? Is innovation encouraged at our college?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BCC has strong participatory governance bodies and a culture of consultation within the college. Evaluation takes place via retreats and participatory governance surveys. Examples of innovation include an ASBCC-led food pantry, President’s Task Force on Equity &amp; Racial Justice, implementation of the Integrated Planning &amp; Allocation of Resources (IPAR) Committee.</a:t>
                      </a:r>
                    </a:p>
                    <a:p>
                      <a:endParaRPr lang="en-US" dirty="0"/>
                    </a:p>
                  </a:txBody>
                  <a:tcPr/>
                </a:tc>
                <a:extLst>
                  <a:ext uri="{0D108BD9-81ED-4DB2-BD59-A6C34878D82A}">
                    <a16:rowId xmlns:a16="http://schemas.microsoft.com/office/drawing/2014/main" val="3126837644"/>
                  </a:ext>
                </a:extLst>
              </a:tr>
            </a:tbl>
          </a:graphicData>
        </a:graphic>
      </p:graphicFrame>
    </p:spTree>
    <p:extLst>
      <p:ext uri="{BB962C8B-B14F-4D97-AF65-F5344CB8AC3E}">
        <p14:creationId xmlns:p14="http://schemas.microsoft.com/office/powerpoint/2010/main" val="4234335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EEDC5-B177-41D1-A2C1-0EB4E8E8722A}"/>
              </a:ext>
            </a:extLst>
          </p:cNvPr>
          <p:cNvSpPr>
            <a:spLocks noGrp="1"/>
          </p:cNvSpPr>
          <p:nvPr>
            <p:ph type="title"/>
          </p:nvPr>
        </p:nvSpPr>
        <p:spPr>
          <a:xfrm>
            <a:off x="1896162" y="44669"/>
            <a:ext cx="9604004" cy="729621"/>
          </a:xfrm>
        </p:spPr>
        <p:txBody>
          <a:bodyPr>
            <a:normAutofit/>
          </a:bodyPr>
          <a:lstStyle/>
          <a:p>
            <a:r>
              <a:rPr lang="en-US" sz="3200" dirty="0"/>
              <a:t>Resources</a:t>
            </a:r>
          </a:p>
        </p:txBody>
      </p:sp>
      <p:sp>
        <p:nvSpPr>
          <p:cNvPr id="3" name="Content Placeholder 2">
            <a:extLst>
              <a:ext uri="{FF2B5EF4-FFF2-40B4-BE49-F238E27FC236}">
                <a16:creationId xmlns:a16="http://schemas.microsoft.com/office/drawing/2014/main" id="{50674694-1BF2-4050-BA03-0A1CDA9D8F5D}"/>
              </a:ext>
            </a:extLst>
          </p:cNvPr>
          <p:cNvSpPr>
            <a:spLocks noGrp="1"/>
          </p:cNvSpPr>
          <p:nvPr>
            <p:ph idx="1"/>
          </p:nvPr>
        </p:nvSpPr>
        <p:spPr>
          <a:xfrm>
            <a:off x="1889711" y="848032"/>
            <a:ext cx="9610455" cy="5508317"/>
          </a:xfrm>
        </p:spPr>
        <p:txBody>
          <a:bodyPr/>
          <a:lstStyle/>
          <a:p>
            <a:endParaRPr lang="en-US" dirty="0"/>
          </a:p>
          <a:p>
            <a:pPr marL="0" indent="0">
              <a:buNone/>
            </a:pPr>
            <a:r>
              <a:rPr lang="en-US" dirty="0"/>
              <a:t>Go BCC Accreditation Website Core Team!</a:t>
            </a:r>
          </a:p>
          <a:p>
            <a:pPr marL="0" indent="0">
              <a:buNone/>
            </a:pPr>
            <a:r>
              <a:rPr lang="en-US" dirty="0"/>
              <a:t>Thank you to each one of you for your support!</a:t>
            </a:r>
          </a:p>
          <a:p>
            <a:pPr marL="0" indent="0">
              <a:buNone/>
            </a:pPr>
            <a:endParaRPr lang="en-US" sz="2800" dirty="0"/>
          </a:p>
          <a:p>
            <a:pPr marL="0" indent="0">
              <a:buNone/>
            </a:pPr>
            <a:r>
              <a:rPr lang="en-US" sz="2800" dirty="0">
                <a:hlinkClick r:id="rId2"/>
              </a:rPr>
              <a:t>https://www.berkeleycitycollege.edu/wp/accreditation/</a:t>
            </a:r>
            <a:endParaRPr lang="en-US" sz="2800" dirty="0"/>
          </a:p>
          <a:p>
            <a:r>
              <a:rPr lang="en-US" sz="2400" dirty="0"/>
              <a:t>Browse</a:t>
            </a:r>
          </a:p>
          <a:p>
            <a:r>
              <a:rPr lang="en-US" sz="2400" dirty="0"/>
              <a:t>Review</a:t>
            </a:r>
          </a:p>
          <a:p>
            <a:r>
              <a:rPr lang="en-US" sz="2400" dirty="0"/>
              <a:t>Learn and question</a:t>
            </a:r>
          </a:p>
          <a:p>
            <a:r>
              <a:rPr lang="en-US" sz="2400" dirty="0"/>
              <a:t>Let us know how we can answer your questions!</a:t>
            </a:r>
          </a:p>
          <a:p>
            <a:pPr marL="0" indent="0">
              <a:buNone/>
            </a:pPr>
            <a:endParaRPr lang="en-US" sz="2400" dirty="0"/>
          </a:p>
          <a:p>
            <a:pPr marL="0" indent="0">
              <a:buNone/>
            </a:pPr>
            <a:r>
              <a:rPr lang="en-US" sz="2400" dirty="0"/>
              <a:t>Thank you</a:t>
            </a:r>
          </a:p>
          <a:p>
            <a:pPr marL="0" indent="0">
              <a:buNone/>
            </a:pPr>
            <a:endParaRPr lang="en-US" sz="2400" dirty="0"/>
          </a:p>
          <a:p>
            <a:pPr marL="0" indent="0">
              <a:buNone/>
            </a:pPr>
            <a:endParaRPr lang="en-US" sz="2400" dirty="0"/>
          </a:p>
          <a:p>
            <a:pPr marL="0" indent="0">
              <a:buNone/>
            </a:pPr>
            <a:endParaRPr lang="en-US" sz="2800" dirty="0"/>
          </a:p>
        </p:txBody>
      </p:sp>
    </p:spTree>
    <p:extLst>
      <p:ext uri="{BB962C8B-B14F-4D97-AF65-F5344CB8AC3E}">
        <p14:creationId xmlns:p14="http://schemas.microsoft.com/office/powerpoint/2010/main" val="2350333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C43C2-6DA5-4D68-AAAE-42F59709A67C}"/>
              </a:ext>
            </a:extLst>
          </p:cNvPr>
          <p:cNvSpPr>
            <a:spLocks noGrp="1"/>
          </p:cNvSpPr>
          <p:nvPr>
            <p:ph type="title"/>
          </p:nvPr>
        </p:nvSpPr>
        <p:spPr>
          <a:xfrm>
            <a:off x="1896162" y="44669"/>
            <a:ext cx="9604004" cy="1157325"/>
          </a:xfrm>
        </p:spPr>
        <p:txBody>
          <a:bodyPr/>
          <a:lstStyle/>
          <a:p>
            <a:r>
              <a:rPr lang="en-US" dirty="0"/>
              <a:t>Q&amp;A?</a:t>
            </a:r>
          </a:p>
        </p:txBody>
      </p:sp>
      <p:sp>
        <p:nvSpPr>
          <p:cNvPr id="3" name="Content Placeholder 2">
            <a:extLst>
              <a:ext uri="{FF2B5EF4-FFF2-40B4-BE49-F238E27FC236}">
                <a16:creationId xmlns:a16="http://schemas.microsoft.com/office/drawing/2014/main" id="{0FE38ABA-55C3-41E2-9965-246E65DD4A7C}"/>
              </a:ext>
            </a:extLst>
          </p:cNvPr>
          <p:cNvSpPr>
            <a:spLocks noGrp="1"/>
          </p:cNvSpPr>
          <p:nvPr>
            <p:ph idx="1"/>
          </p:nvPr>
        </p:nvSpPr>
        <p:spPr>
          <a:xfrm>
            <a:off x="1889711" y="1201994"/>
            <a:ext cx="9610455" cy="5154355"/>
          </a:xfrm>
        </p:spPr>
        <p:txBody>
          <a:bodyPr/>
          <a:lstStyle/>
          <a:p>
            <a:pPr marL="0" indent="0" algn="ctr">
              <a:buNone/>
            </a:pPr>
            <a:endParaRPr lang="en-US" sz="3200" dirty="0"/>
          </a:p>
          <a:p>
            <a:pPr marL="0" indent="0" algn="ctr">
              <a:buNone/>
            </a:pPr>
            <a:endParaRPr lang="en-US" sz="3200" dirty="0"/>
          </a:p>
          <a:p>
            <a:pPr marL="0" indent="0" algn="ctr">
              <a:buNone/>
            </a:pPr>
            <a:endParaRPr lang="en-US" sz="3200"/>
          </a:p>
          <a:p>
            <a:pPr marL="0" indent="0" algn="ctr">
              <a:buNone/>
            </a:pPr>
            <a:r>
              <a:rPr lang="en-US" sz="3200"/>
              <a:t>We </a:t>
            </a:r>
            <a:r>
              <a:rPr lang="en-US" sz="3200" dirty="0"/>
              <a:t>welcome your questions and feedback!</a:t>
            </a:r>
          </a:p>
          <a:p>
            <a:endParaRPr lang="en-US" dirty="0"/>
          </a:p>
        </p:txBody>
      </p:sp>
    </p:spTree>
    <p:extLst>
      <p:ext uri="{BB962C8B-B14F-4D97-AF65-F5344CB8AC3E}">
        <p14:creationId xmlns:p14="http://schemas.microsoft.com/office/powerpoint/2010/main" val="503225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04B6A-58DA-444C-B7C4-00D889F2B339}"/>
              </a:ext>
            </a:extLst>
          </p:cNvPr>
          <p:cNvSpPr>
            <a:spLocks noGrp="1"/>
          </p:cNvSpPr>
          <p:nvPr>
            <p:ph type="title"/>
          </p:nvPr>
        </p:nvSpPr>
        <p:spPr>
          <a:xfrm>
            <a:off x="1896162" y="44669"/>
            <a:ext cx="9604004" cy="995092"/>
          </a:xfrm>
        </p:spPr>
        <p:txBody>
          <a:bodyPr/>
          <a:lstStyle/>
          <a:p>
            <a:r>
              <a:rPr lang="en-US" dirty="0"/>
              <a:t>KNOW IT! SHOW IT!</a:t>
            </a:r>
          </a:p>
        </p:txBody>
      </p:sp>
      <p:sp>
        <p:nvSpPr>
          <p:cNvPr id="9" name="Content Placeholder 8">
            <a:extLst>
              <a:ext uri="{FF2B5EF4-FFF2-40B4-BE49-F238E27FC236}">
                <a16:creationId xmlns:a16="http://schemas.microsoft.com/office/drawing/2014/main" id="{C416CF86-AB04-429C-8203-527C23BBE306}"/>
              </a:ext>
            </a:extLst>
          </p:cNvPr>
          <p:cNvSpPr>
            <a:spLocks noGrp="1"/>
          </p:cNvSpPr>
          <p:nvPr>
            <p:ph idx="1"/>
          </p:nvPr>
        </p:nvSpPr>
        <p:spPr>
          <a:xfrm>
            <a:off x="1889711" y="1268362"/>
            <a:ext cx="9610455" cy="5213554"/>
          </a:xfrm>
        </p:spPr>
        <p:txBody>
          <a:bodyPr/>
          <a:lstStyle/>
          <a:p>
            <a:pPr marL="0" indent="0">
              <a:buNone/>
            </a:pPr>
            <a:r>
              <a:rPr lang="en-US" dirty="0"/>
              <a:t>12:00 – 12:10 pm	Welcome!</a:t>
            </a:r>
          </a:p>
          <a:p>
            <a:pPr marL="0" indent="0">
              <a:buNone/>
            </a:pPr>
            <a:endParaRPr lang="en-US" dirty="0"/>
          </a:p>
          <a:p>
            <a:pPr marL="0" indent="0">
              <a:buNone/>
            </a:pPr>
            <a:r>
              <a:rPr lang="en-US" dirty="0"/>
              <a:t>12:10 – 12:20pm	Know it! Show it!</a:t>
            </a:r>
          </a:p>
          <a:p>
            <a:pPr marL="0" indent="0">
              <a:buNone/>
            </a:pPr>
            <a:endParaRPr lang="en-US" dirty="0"/>
          </a:p>
          <a:p>
            <a:pPr marL="0" indent="0">
              <a:buNone/>
            </a:pPr>
            <a:r>
              <a:rPr lang="en-US" dirty="0"/>
              <a:t>12:20 – 12:35pm	Who is the Visiting Team?</a:t>
            </a:r>
          </a:p>
          <a:p>
            <a:pPr marL="0" indent="0">
              <a:buNone/>
            </a:pPr>
            <a:r>
              <a:rPr lang="en-US" dirty="0"/>
              <a:t>			Visiting Team Schedule</a:t>
            </a:r>
          </a:p>
          <a:p>
            <a:pPr marL="0" indent="0">
              <a:buNone/>
            </a:pPr>
            <a:r>
              <a:rPr lang="en-US" dirty="0"/>
              <a:t>			Protocol for the Virtual Visit</a:t>
            </a:r>
          </a:p>
          <a:p>
            <a:pPr marL="0" indent="0">
              <a:buNone/>
            </a:pPr>
            <a:r>
              <a:rPr lang="en-US" dirty="0"/>
              <a:t>12:35 – 12:50pm	Review of the highlights of the Standards</a:t>
            </a:r>
          </a:p>
          <a:p>
            <a:pPr marL="0" indent="0">
              <a:buNone/>
            </a:pPr>
            <a:r>
              <a:rPr lang="en-US" dirty="0"/>
              <a:t>			Quality Focused Essays (QFA)</a:t>
            </a:r>
          </a:p>
          <a:p>
            <a:pPr marL="0" indent="0">
              <a:buNone/>
            </a:pPr>
            <a:endParaRPr lang="en-US" dirty="0"/>
          </a:p>
          <a:p>
            <a:pPr marL="0" indent="0">
              <a:buNone/>
            </a:pPr>
            <a:r>
              <a:rPr lang="en-US" dirty="0"/>
              <a:t>12:50 – 1:00pm		Review of the website</a:t>
            </a:r>
          </a:p>
          <a:p>
            <a:pPr marL="0" indent="0">
              <a:buNone/>
            </a:pPr>
            <a:r>
              <a:rPr lang="en-US" dirty="0"/>
              <a:t>1:00pm			Adjourn</a:t>
            </a:r>
          </a:p>
        </p:txBody>
      </p:sp>
    </p:spTree>
    <p:extLst>
      <p:ext uri="{BB962C8B-B14F-4D97-AF65-F5344CB8AC3E}">
        <p14:creationId xmlns:p14="http://schemas.microsoft.com/office/powerpoint/2010/main" val="3853409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7D13C-1A6A-4654-BB36-4EC1DE26628D}"/>
              </a:ext>
            </a:extLst>
          </p:cNvPr>
          <p:cNvSpPr>
            <a:spLocks noGrp="1"/>
          </p:cNvSpPr>
          <p:nvPr>
            <p:ph type="title"/>
          </p:nvPr>
        </p:nvSpPr>
        <p:spPr>
          <a:xfrm>
            <a:off x="1896162" y="44669"/>
            <a:ext cx="9604004" cy="803363"/>
          </a:xfrm>
        </p:spPr>
        <p:txBody>
          <a:bodyPr/>
          <a:lstStyle/>
          <a:p>
            <a:r>
              <a:rPr lang="en-US" dirty="0"/>
              <a:t>All about the Visit!</a:t>
            </a:r>
          </a:p>
        </p:txBody>
      </p:sp>
      <p:sp>
        <p:nvSpPr>
          <p:cNvPr id="3" name="Content Placeholder 2">
            <a:extLst>
              <a:ext uri="{FF2B5EF4-FFF2-40B4-BE49-F238E27FC236}">
                <a16:creationId xmlns:a16="http://schemas.microsoft.com/office/drawing/2014/main" id="{886BBC79-31FE-4908-8D40-5C0DE40007A9}"/>
              </a:ext>
            </a:extLst>
          </p:cNvPr>
          <p:cNvSpPr>
            <a:spLocks noGrp="1"/>
          </p:cNvSpPr>
          <p:nvPr>
            <p:ph idx="1"/>
          </p:nvPr>
        </p:nvSpPr>
        <p:spPr>
          <a:xfrm>
            <a:off x="1889711" y="1069258"/>
            <a:ext cx="9610455" cy="5287092"/>
          </a:xfrm>
        </p:spPr>
        <p:txBody>
          <a:bodyPr/>
          <a:lstStyle/>
          <a:p>
            <a:pPr marL="0" indent="0">
              <a:spcBef>
                <a:spcPts val="0"/>
              </a:spcBef>
              <a:buNone/>
            </a:pPr>
            <a:r>
              <a:rPr lang="en-US" sz="2400" dirty="0"/>
              <a:t>1. When is the Virtual Team Visit?</a:t>
            </a:r>
          </a:p>
          <a:p>
            <a:pPr marL="0" indent="0">
              <a:spcBef>
                <a:spcPts val="0"/>
              </a:spcBef>
              <a:buNone/>
            </a:pPr>
            <a:endParaRPr lang="en-US" sz="2400" dirty="0"/>
          </a:p>
          <a:p>
            <a:pPr marL="0" indent="0">
              <a:spcBef>
                <a:spcPts val="0"/>
              </a:spcBef>
              <a:buNone/>
            </a:pPr>
            <a:r>
              <a:rPr lang="en-US" sz="2400" dirty="0"/>
              <a:t>	</a:t>
            </a:r>
            <a:r>
              <a:rPr lang="en-US" sz="2400" b="1" dirty="0"/>
              <a:t>Monday, March 1 – Thursday, March 4, 2021</a:t>
            </a:r>
          </a:p>
          <a:p>
            <a:pPr marL="0" indent="0">
              <a:spcBef>
                <a:spcPts val="0"/>
              </a:spcBef>
              <a:buNone/>
            </a:pPr>
            <a:endParaRPr lang="en-US" sz="2400" b="1" dirty="0"/>
          </a:p>
          <a:p>
            <a:pPr marL="0" indent="0">
              <a:spcBef>
                <a:spcPts val="0"/>
              </a:spcBef>
              <a:buNone/>
            </a:pPr>
            <a:r>
              <a:rPr lang="en-US" sz="2400" dirty="0"/>
              <a:t>2. Who are the Visiting Team members?</a:t>
            </a:r>
          </a:p>
          <a:p>
            <a:pPr marL="0" indent="0">
              <a:spcBef>
                <a:spcPts val="0"/>
              </a:spcBef>
              <a:buNone/>
            </a:pPr>
            <a:r>
              <a:rPr lang="en-US" dirty="0">
                <a:hlinkClick r:id="rId2"/>
              </a:rPr>
              <a:t>Berkeley City College Visiting Team – 2021 - Accreditation at Berkeley City College</a:t>
            </a:r>
            <a:endParaRPr lang="en-US" dirty="0"/>
          </a:p>
          <a:p>
            <a:pPr marL="0" indent="0">
              <a:spcBef>
                <a:spcPts val="0"/>
              </a:spcBef>
              <a:buNone/>
            </a:pPr>
            <a:endParaRPr lang="en-US" dirty="0"/>
          </a:p>
          <a:p>
            <a:pPr marL="0" indent="0">
              <a:spcBef>
                <a:spcPts val="0"/>
              </a:spcBef>
              <a:buNone/>
            </a:pPr>
            <a:endParaRPr lang="en-US" dirty="0"/>
          </a:p>
          <a:p>
            <a:pPr marL="0" indent="0">
              <a:spcBef>
                <a:spcPts val="0"/>
              </a:spcBef>
              <a:buNone/>
            </a:pPr>
            <a:r>
              <a:rPr lang="en-US" dirty="0"/>
              <a:t>3</a:t>
            </a:r>
            <a:r>
              <a:rPr lang="en-US" sz="2400" dirty="0"/>
              <a:t>. Visiting Team Schedule (Important ones to remember):</a:t>
            </a:r>
          </a:p>
          <a:p>
            <a:pPr marL="0" indent="0">
              <a:spcBef>
                <a:spcPts val="0"/>
              </a:spcBef>
              <a:buNone/>
            </a:pPr>
            <a:endParaRPr lang="en-US" sz="2400" dirty="0"/>
          </a:p>
          <a:p>
            <a:pPr marL="0" indent="0">
              <a:spcBef>
                <a:spcPts val="0"/>
              </a:spcBef>
              <a:buNone/>
            </a:pPr>
            <a:r>
              <a:rPr lang="en-US" sz="2400" dirty="0"/>
              <a:t>	</a:t>
            </a:r>
            <a:r>
              <a:rPr lang="en-US" sz="2400" b="1" dirty="0"/>
              <a:t>March 1	12:20 – 1:20pm Welcome Visiting Team</a:t>
            </a:r>
          </a:p>
          <a:p>
            <a:pPr marL="0" indent="0">
              <a:spcBef>
                <a:spcPts val="0"/>
              </a:spcBef>
              <a:buNone/>
            </a:pPr>
            <a:r>
              <a:rPr lang="en-US" sz="2400" b="1" dirty="0"/>
              <a:t>	March 2	12:20 – 1:20pm Open Forum</a:t>
            </a:r>
          </a:p>
          <a:p>
            <a:pPr marL="0" indent="0">
              <a:spcBef>
                <a:spcPts val="0"/>
              </a:spcBef>
              <a:buNone/>
            </a:pPr>
            <a:r>
              <a:rPr lang="en-US" sz="2400" b="1" dirty="0"/>
              <a:t>	March 3	5:30 – 6:30pm   Open Forum</a:t>
            </a:r>
          </a:p>
          <a:p>
            <a:pPr marL="0" indent="0">
              <a:spcBef>
                <a:spcPts val="0"/>
              </a:spcBef>
              <a:buNone/>
            </a:pPr>
            <a:r>
              <a:rPr lang="en-US" sz="2400" b="1" dirty="0"/>
              <a:t>	March 4	12:30 – 1:30pm Exit Report Out by the Team</a:t>
            </a:r>
            <a:endParaRPr lang="en-US" sz="2400" dirty="0"/>
          </a:p>
          <a:p>
            <a:pPr marL="0" indent="0">
              <a:spcBef>
                <a:spcPts val="0"/>
              </a:spcBef>
              <a:buNone/>
            </a:pPr>
            <a:r>
              <a:rPr lang="en-US" sz="2400" dirty="0"/>
              <a:t>	</a:t>
            </a:r>
            <a:r>
              <a:rPr lang="en-US" dirty="0"/>
              <a:t>	</a:t>
            </a:r>
          </a:p>
          <a:p>
            <a:pPr marL="0" indent="0">
              <a:spcBef>
                <a:spcPts val="0"/>
              </a:spcBef>
              <a:buNone/>
            </a:pPr>
            <a:endParaRPr lang="en-US" b="1" dirty="0"/>
          </a:p>
          <a:p>
            <a:pPr marL="0" indent="0">
              <a:buNone/>
            </a:pPr>
            <a:endParaRPr lang="en-US" dirty="0"/>
          </a:p>
        </p:txBody>
      </p:sp>
    </p:spTree>
    <p:extLst>
      <p:ext uri="{BB962C8B-B14F-4D97-AF65-F5344CB8AC3E}">
        <p14:creationId xmlns:p14="http://schemas.microsoft.com/office/powerpoint/2010/main" val="422641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87700-D1EB-437A-83F6-7FD47F854617}"/>
              </a:ext>
            </a:extLst>
          </p:cNvPr>
          <p:cNvSpPr>
            <a:spLocks noGrp="1"/>
          </p:cNvSpPr>
          <p:nvPr>
            <p:ph type="title"/>
          </p:nvPr>
        </p:nvSpPr>
        <p:spPr>
          <a:xfrm>
            <a:off x="1896162" y="44669"/>
            <a:ext cx="9604004" cy="781241"/>
          </a:xfrm>
        </p:spPr>
        <p:txBody>
          <a:bodyPr>
            <a:normAutofit/>
          </a:bodyPr>
          <a:lstStyle/>
          <a:p>
            <a:r>
              <a:rPr lang="en-US" sz="3200" dirty="0"/>
              <a:t>Virtual Site Visit - Protocols</a:t>
            </a:r>
          </a:p>
        </p:txBody>
      </p:sp>
      <p:sp>
        <p:nvSpPr>
          <p:cNvPr id="3" name="Content Placeholder 2">
            <a:extLst>
              <a:ext uri="{FF2B5EF4-FFF2-40B4-BE49-F238E27FC236}">
                <a16:creationId xmlns:a16="http://schemas.microsoft.com/office/drawing/2014/main" id="{F99A4911-3F15-4204-AF81-8FC01AC0676E}"/>
              </a:ext>
            </a:extLst>
          </p:cNvPr>
          <p:cNvSpPr>
            <a:spLocks noGrp="1"/>
          </p:cNvSpPr>
          <p:nvPr>
            <p:ph idx="1"/>
          </p:nvPr>
        </p:nvSpPr>
        <p:spPr>
          <a:xfrm>
            <a:off x="1889711" y="877530"/>
            <a:ext cx="9610455" cy="6054212"/>
          </a:xfrm>
        </p:spPr>
        <p:txBody>
          <a:bodyPr/>
          <a:lstStyle/>
          <a:p>
            <a:pPr marL="0" indent="0">
              <a:buNone/>
            </a:pPr>
            <a:r>
              <a:rPr lang="en-US" dirty="0"/>
              <a:t>BCC is the second cohort of the Colleges to go through Accreditation Visit Virtually.</a:t>
            </a:r>
          </a:p>
          <a:p>
            <a:pPr marL="0" indent="0">
              <a:buNone/>
            </a:pPr>
            <a:r>
              <a:rPr lang="en-US" dirty="0"/>
              <a:t>ACCJC Manual for Virtual Team Visit link below:</a:t>
            </a:r>
          </a:p>
          <a:p>
            <a:pPr marL="0" indent="0">
              <a:buNone/>
            </a:pPr>
            <a:r>
              <a:rPr lang="en-US" dirty="0">
                <a:hlinkClick r:id="rId2"/>
              </a:rPr>
              <a:t>https://accjc.org/wp-content/uploads/Guide-for-Conducting-Virtual-Visits-Spring-21-November-2020.pdf</a:t>
            </a:r>
            <a:endParaRPr lang="en-US" dirty="0"/>
          </a:p>
          <a:p>
            <a:pPr marL="457200" indent="-457200">
              <a:buAutoNum type="arabicPeriod"/>
            </a:pPr>
            <a:r>
              <a:rPr lang="en-US" dirty="0"/>
              <a:t>All meetings will be conducted via Zoom plat form and all meetings will be password protected.</a:t>
            </a:r>
          </a:p>
          <a:p>
            <a:pPr marL="457200" indent="-457200">
              <a:buAutoNum type="arabicPeriod"/>
            </a:pPr>
            <a:r>
              <a:rPr lang="en-US" dirty="0"/>
              <a:t>To participate in the Open Forums, pre-registration will be required.</a:t>
            </a:r>
          </a:p>
          <a:p>
            <a:pPr marL="457200" indent="-457200">
              <a:buAutoNum type="arabicPeriod"/>
            </a:pPr>
            <a:r>
              <a:rPr lang="en-US" dirty="0"/>
              <a:t>No meetings including Open Forums will be recorded.</a:t>
            </a:r>
          </a:p>
          <a:p>
            <a:pPr marL="457200" indent="-457200">
              <a:buAutoNum type="arabicPeriod"/>
            </a:pPr>
            <a:r>
              <a:rPr lang="en-US" dirty="0"/>
              <a:t>All cameras (video) must be on in all meetings.</a:t>
            </a:r>
          </a:p>
          <a:p>
            <a:pPr marL="457200" indent="-457200">
              <a:buAutoNum type="arabicPeriod"/>
            </a:pPr>
            <a:r>
              <a:rPr lang="en-US" dirty="0"/>
              <a:t>If you are meeting with the Visiting Team members, please be on time and be familiar with the functions of the microphone and chat feature and follow direction of the Visiting Team member who is facilitating the meeting.</a:t>
            </a:r>
          </a:p>
          <a:p>
            <a:pPr marL="457200" indent="-457200">
              <a:buAutoNum type="arabicPeriod"/>
            </a:pPr>
            <a:r>
              <a:rPr lang="en-US" dirty="0"/>
              <a:t>Only answer the questions that the Visiting Team (no more) while sharing honest assessment of how BCC is meeting the standard.</a:t>
            </a:r>
          </a:p>
          <a:p>
            <a:pPr marL="457200" indent="-457200">
              <a:buAutoNum type="arabicPeriod"/>
            </a:pPr>
            <a:endParaRPr lang="en-US" dirty="0"/>
          </a:p>
          <a:p>
            <a:pPr marL="457200" indent="-457200">
              <a:buAutoNum type="arabicPeriod"/>
            </a:pPr>
            <a:endParaRPr lang="en-US" dirty="0"/>
          </a:p>
          <a:p>
            <a:pPr marL="457200" indent="-457200">
              <a:buAutoNum type="arabicPeriod"/>
            </a:pPr>
            <a:endParaRPr lang="en-US" dirty="0"/>
          </a:p>
        </p:txBody>
      </p:sp>
    </p:spTree>
    <p:extLst>
      <p:ext uri="{BB962C8B-B14F-4D97-AF65-F5344CB8AC3E}">
        <p14:creationId xmlns:p14="http://schemas.microsoft.com/office/powerpoint/2010/main" val="3298295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78B21-0878-4433-9B1A-20B9F99382F6}"/>
              </a:ext>
            </a:extLst>
          </p:cNvPr>
          <p:cNvSpPr>
            <a:spLocks noGrp="1"/>
          </p:cNvSpPr>
          <p:nvPr>
            <p:ph type="title"/>
          </p:nvPr>
        </p:nvSpPr>
        <p:spPr>
          <a:xfrm>
            <a:off x="1902613" y="469492"/>
            <a:ext cx="9604004" cy="670628"/>
          </a:xfrm>
        </p:spPr>
        <p:txBody>
          <a:bodyPr>
            <a:normAutofit/>
          </a:bodyPr>
          <a:lstStyle/>
          <a:p>
            <a:r>
              <a:rPr lang="en-US" sz="3200" b="1" dirty="0">
                <a:solidFill>
                  <a:srgbClr val="009193"/>
                </a:solidFill>
              </a:rPr>
              <a:t>Highlights of the Standards</a:t>
            </a:r>
          </a:p>
        </p:txBody>
      </p:sp>
      <p:sp>
        <p:nvSpPr>
          <p:cNvPr id="3" name="Content Placeholder 2">
            <a:extLst>
              <a:ext uri="{FF2B5EF4-FFF2-40B4-BE49-F238E27FC236}">
                <a16:creationId xmlns:a16="http://schemas.microsoft.com/office/drawing/2014/main" id="{6C10BFF0-00A2-456C-AAE3-A5D522A7F423}"/>
              </a:ext>
            </a:extLst>
          </p:cNvPr>
          <p:cNvSpPr>
            <a:spLocks noGrp="1"/>
          </p:cNvSpPr>
          <p:nvPr>
            <p:ph idx="1"/>
          </p:nvPr>
        </p:nvSpPr>
        <p:spPr>
          <a:xfrm>
            <a:off x="2032000" y="1494503"/>
            <a:ext cx="9474617" cy="5053356"/>
          </a:xfrm>
        </p:spPr>
        <p:txBody>
          <a:bodyPr>
            <a:normAutofit/>
          </a:bodyPr>
          <a:lstStyle/>
          <a:p>
            <a:pPr marL="0" indent="0">
              <a:spcBef>
                <a:spcPts val="0"/>
              </a:spcBef>
              <a:buNone/>
            </a:pPr>
            <a:r>
              <a:rPr lang="en-US" dirty="0"/>
              <a:t>How are the Standard Organized?</a:t>
            </a:r>
          </a:p>
          <a:p>
            <a:pPr marL="0" indent="0">
              <a:spcBef>
                <a:spcPts val="0"/>
              </a:spcBef>
              <a:buNone/>
            </a:pPr>
            <a:endParaRPr lang="en-US" dirty="0"/>
          </a:p>
          <a:p>
            <a:pPr marL="0" indent="0">
              <a:spcBef>
                <a:spcPts val="0"/>
              </a:spcBef>
              <a:buNone/>
            </a:pPr>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87719A85-7AE2-439D-8425-D1C1B1BA26B4}"/>
              </a:ext>
            </a:extLst>
          </p:cNvPr>
          <p:cNvGraphicFramePr>
            <a:graphicFrameLocks noGrp="1"/>
          </p:cNvGraphicFramePr>
          <p:nvPr>
            <p:extLst>
              <p:ext uri="{D42A27DB-BD31-4B8C-83A1-F6EECF244321}">
                <p14:modId xmlns:p14="http://schemas.microsoft.com/office/powerpoint/2010/main" val="3214946237"/>
              </p:ext>
            </p:extLst>
          </p:nvPr>
        </p:nvGraphicFramePr>
        <p:xfrm>
          <a:off x="2032000" y="2015611"/>
          <a:ext cx="8128000" cy="4372897"/>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748109096"/>
                    </a:ext>
                  </a:extLst>
                </a:gridCol>
                <a:gridCol w="2032000">
                  <a:extLst>
                    <a:ext uri="{9D8B030D-6E8A-4147-A177-3AD203B41FA5}">
                      <a16:colId xmlns:a16="http://schemas.microsoft.com/office/drawing/2014/main" val="2226890456"/>
                    </a:ext>
                  </a:extLst>
                </a:gridCol>
                <a:gridCol w="2032000">
                  <a:extLst>
                    <a:ext uri="{9D8B030D-6E8A-4147-A177-3AD203B41FA5}">
                      <a16:colId xmlns:a16="http://schemas.microsoft.com/office/drawing/2014/main" val="2724467315"/>
                    </a:ext>
                  </a:extLst>
                </a:gridCol>
                <a:gridCol w="2032000">
                  <a:extLst>
                    <a:ext uri="{9D8B030D-6E8A-4147-A177-3AD203B41FA5}">
                      <a16:colId xmlns:a16="http://schemas.microsoft.com/office/drawing/2014/main" val="2954685887"/>
                    </a:ext>
                  </a:extLst>
                </a:gridCol>
              </a:tblGrid>
              <a:tr h="466016">
                <a:tc>
                  <a:txBody>
                    <a:bodyPr/>
                    <a:lstStyle/>
                    <a:p>
                      <a:r>
                        <a:rPr lang="en-US" dirty="0"/>
                        <a:t>Standard I</a:t>
                      </a:r>
                    </a:p>
                  </a:txBody>
                  <a:tcPr/>
                </a:tc>
                <a:tc>
                  <a:txBody>
                    <a:bodyPr/>
                    <a:lstStyle/>
                    <a:p>
                      <a:r>
                        <a:rPr lang="en-US" dirty="0"/>
                        <a:t>Standard II</a:t>
                      </a:r>
                    </a:p>
                  </a:txBody>
                  <a:tcPr/>
                </a:tc>
                <a:tc>
                  <a:txBody>
                    <a:bodyPr/>
                    <a:lstStyle/>
                    <a:p>
                      <a:r>
                        <a:rPr lang="en-US" dirty="0"/>
                        <a:t>Standard III</a:t>
                      </a:r>
                    </a:p>
                  </a:txBody>
                  <a:tcPr/>
                </a:tc>
                <a:tc>
                  <a:txBody>
                    <a:bodyPr/>
                    <a:lstStyle/>
                    <a:p>
                      <a:r>
                        <a:rPr lang="en-US" dirty="0"/>
                        <a:t>Standard IV</a:t>
                      </a:r>
                    </a:p>
                  </a:txBody>
                  <a:tcPr/>
                </a:tc>
                <a:extLst>
                  <a:ext uri="{0D108BD9-81ED-4DB2-BD59-A6C34878D82A}">
                    <a16:rowId xmlns:a16="http://schemas.microsoft.com/office/drawing/2014/main" val="4102219322"/>
                  </a:ext>
                </a:extLst>
              </a:tr>
              <a:tr h="804358">
                <a:tc>
                  <a:txBody>
                    <a:bodyPr/>
                    <a:lstStyle/>
                    <a:p>
                      <a:r>
                        <a:rPr lang="en-US" dirty="0"/>
                        <a:t>A. Mission</a:t>
                      </a:r>
                    </a:p>
                  </a:txBody>
                  <a:tcPr/>
                </a:tc>
                <a:tc>
                  <a:txBody>
                    <a:bodyPr/>
                    <a:lstStyle/>
                    <a:p>
                      <a:r>
                        <a:rPr lang="en-US" dirty="0"/>
                        <a:t>A. Instructional Programs</a:t>
                      </a:r>
                    </a:p>
                  </a:txBody>
                  <a:tcPr/>
                </a:tc>
                <a:tc>
                  <a:txBody>
                    <a:bodyPr/>
                    <a:lstStyle/>
                    <a:p>
                      <a:r>
                        <a:rPr lang="en-US" dirty="0"/>
                        <a:t>A. Human Resources</a:t>
                      </a:r>
                    </a:p>
                  </a:txBody>
                  <a:tcPr/>
                </a:tc>
                <a:tc>
                  <a:txBody>
                    <a:bodyPr/>
                    <a:lstStyle/>
                    <a:p>
                      <a:r>
                        <a:rPr lang="en-US" dirty="0"/>
                        <a:t>A. Decision-Making Roles &amp; Processes</a:t>
                      </a:r>
                    </a:p>
                  </a:txBody>
                  <a:tcPr/>
                </a:tc>
                <a:extLst>
                  <a:ext uri="{0D108BD9-81ED-4DB2-BD59-A6C34878D82A}">
                    <a16:rowId xmlns:a16="http://schemas.microsoft.com/office/drawing/2014/main" val="2781048200"/>
                  </a:ext>
                </a:extLst>
              </a:tr>
              <a:tr h="1493807">
                <a:tc>
                  <a:txBody>
                    <a:bodyPr/>
                    <a:lstStyle/>
                    <a:p>
                      <a:r>
                        <a:rPr lang="en-US" dirty="0"/>
                        <a:t>B. Assuring Academic Quality, Institutional Effectiveness</a:t>
                      </a:r>
                    </a:p>
                  </a:txBody>
                  <a:tcPr/>
                </a:tc>
                <a:tc>
                  <a:txBody>
                    <a:bodyPr/>
                    <a:lstStyle/>
                    <a:p>
                      <a:r>
                        <a:rPr lang="en-US" dirty="0"/>
                        <a:t>B. Library and Learning Support Services</a:t>
                      </a:r>
                    </a:p>
                  </a:txBody>
                  <a:tcPr/>
                </a:tc>
                <a:tc>
                  <a:txBody>
                    <a:bodyPr/>
                    <a:lstStyle/>
                    <a:p>
                      <a:r>
                        <a:rPr lang="en-US" dirty="0"/>
                        <a:t>B. Physical Resources</a:t>
                      </a:r>
                    </a:p>
                  </a:txBody>
                  <a:tcPr/>
                </a:tc>
                <a:tc>
                  <a:txBody>
                    <a:bodyPr/>
                    <a:lstStyle/>
                    <a:p>
                      <a:r>
                        <a:rPr lang="en-US" dirty="0"/>
                        <a:t>B. Chief Executive officer</a:t>
                      </a:r>
                    </a:p>
                  </a:txBody>
                  <a:tcPr/>
                </a:tc>
                <a:extLst>
                  <a:ext uri="{0D108BD9-81ED-4DB2-BD59-A6C34878D82A}">
                    <a16:rowId xmlns:a16="http://schemas.microsoft.com/office/drawing/2014/main" val="2823382900"/>
                  </a:ext>
                </a:extLst>
              </a:tr>
              <a:tr h="804358">
                <a:tc>
                  <a:txBody>
                    <a:bodyPr/>
                    <a:lstStyle/>
                    <a:p>
                      <a:r>
                        <a:rPr lang="en-US" dirty="0"/>
                        <a:t>C. Institutional Integrity</a:t>
                      </a:r>
                    </a:p>
                  </a:txBody>
                  <a:tcPr/>
                </a:tc>
                <a:tc>
                  <a:txBody>
                    <a:bodyPr/>
                    <a:lstStyle/>
                    <a:p>
                      <a:r>
                        <a:rPr lang="en-US" dirty="0"/>
                        <a:t>C. Student Support Services</a:t>
                      </a:r>
                    </a:p>
                  </a:txBody>
                  <a:tcPr/>
                </a:tc>
                <a:tc>
                  <a:txBody>
                    <a:bodyPr/>
                    <a:lstStyle/>
                    <a:p>
                      <a:r>
                        <a:rPr lang="en-US" dirty="0"/>
                        <a:t>C. Technology Resources</a:t>
                      </a:r>
                    </a:p>
                  </a:txBody>
                  <a:tcPr/>
                </a:tc>
                <a:tc>
                  <a:txBody>
                    <a:bodyPr/>
                    <a:lstStyle/>
                    <a:p>
                      <a:r>
                        <a:rPr lang="en-US" dirty="0"/>
                        <a:t>C. Governing Board</a:t>
                      </a:r>
                    </a:p>
                  </a:txBody>
                  <a:tcPr/>
                </a:tc>
                <a:extLst>
                  <a:ext uri="{0D108BD9-81ED-4DB2-BD59-A6C34878D82A}">
                    <a16:rowId xmlns:a16="http://schemas.microsoft.com/office/drawing/2014/main" val="3427237182"/>
                  </a:ext>
                </a:extLst>
              </a:tr>
              <a:tr h="804358">
                <a:tc>
                  <a:txBody>
                    <a:bodyPr/>
                    <a:lstStyle/>
                    <a:p>
                      <a:endParaRPr lang="en-US" dirty="0"/>
                    </a:p>
                  </a:txBody>
                  <a:tcPr/>
                </a:tc>
                <a:tc>
                  <a:txBody>
                    <a:bodyPr/>
                    <a:lstStyle/>
                    <a:p>
                      <a:endParaRPr lang="en-US" dirty="0"/>
                    </a:p>
                  </a:txBody>
                  <a:tcPr/>
                </a:tc>
                <a:tc>
                  <a:txBody>
                    <a:bodyPr/>
                    <a:lstStyle/>
                    <a:p>
                      <a:r>
                        <a:rPr lang="en-US" dirty="0"/>
                        <a:t>D. Financial Resources</a:t>
                      </a:r>
                    </a:p>
                  </a:txBody>
                  <a:tcPr/>
                </a:tc>
                <a:tc>
                  <a:txBody>
                    <a:bodyPr/>
                    <a:lstStyle/>
                    <a:p>
                      <a:r>
                        <a:rPr lang="en-US" dirty="0"/>
                        <a:t>D. Multi-College district or Systems</a:t>
                      </a:r>
                    </a:p>
                  </a:txBody>
                  <a:tcPr/>
                </a:tc>
                <a:extLst>
                  <a:ext uri="{0D108BD9-81ED-4DB2-BD59-A6C34878D82A}">
                    <a16:rowId xmlns:a16="http://schemas.microsoft.com/office/drawing/2014/main" val="2283185262"/>
                  </a:ext>
                </a:extLst>
              </a:tr>
            </a:tbl>
          </a:graphicData>
        </a:graphic>
      </p:graphicFrame>
    </p:spTree>
    <p:extLst>
      <p:ext uri="{BB962C8B-B14F-4D97-AF65-F5344CB8AC3E}">
        <p14:creationId xmlns:p14="http://schemas.microsoft.com/office/powerpoint/2010/main" val="1364723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19AD4-C58F-44BC-89A3-EB4C4FA15D23}"/>
              </a:ext>
            </a:extLst>
          </p:cNvPr>
          <p:cNvSpPr>
            <a:spLocks noGrp="1"/>
          </p:cNvSpPr>
          <p:nvPr>
            <p:ph type="title"/>
          </p:nvPr>
        </p:nvSpPr>
        <p:spPr>
          <a:xfrm>
            <a:off x="1974820" y="457625"/>
            <a:ext cx="9604004" cy="678001"/>
          </a:xfrm>
        </p:spPr>
        <p:txBody>
          <a:bodyPr>
            <a:normAutofit/>
          </a:bodyPr>
          <a:lstStyle/>
          <a:p>
            <a:r>
              <a:rPr lang="en-US" sz="2400" b="1" dirty="0">
                <a:solidFill>
                  <a:srgbClr val="009193"/>
                </a:solidFill>
              </a:rPr>
              <a:t>STANDARD I:  Institutional Mission and Effectiveness</a:t>
            </a:r>
          </a:p>
        </p:txBody>
      </p:sp>
      <p:graphicFrame>
        <p:nvGraphicFramePr>
          <p:cNvPr id="4" name="Content Placeholder 3">
            <a:extLst>
              <a:ext uri="{FF2B5EF4-FFF2-40B4-BE49-F238E27FC236}">
                <a16:creationId xmlns:a16="http://schemas.microsoft.com/office/drawing/2014/main" id="{B2F73C06-DF17-4EE5-A4DA-2E18889B7734}"/>
              </a:ext>
            </a:extLst>
          </p:cNvPr>
          <p:cNvGraphicFramePr>
            <a:graphicFrameLocks noGrp="1"/>
          </p:cNvGraphicFramePr>
          <p:nvPr>
            <p:ph idx="1"/>
            <p:extLst>
              <p:ext uri="{D42A27DB-BD31-4B8C-83A1-F6EECF244321}">
                <p14:modId xmlns:p14="http://schemas.microsoft.com/office/powerpoint/2010/main" val="4247612623"/>
              </p:ext>
            </p:extLst>
          </p:nvPr>
        </p:nvGraphicFramePr>
        <p:xfrm>
          <a:off x="2059756" y="1237186"/>
          <a:ext cx="9610726" cy="4156615"/>
        </p:xfrm>
        <a:graphic>
          <a:graphicData uri="http://schemas.openxmlformats.org/drawingml/2006/table">
            <a:tbl>
              <a:tblPr firstRow="1" bandRow="1">
                <a:tableStyleId>{5C22544A-7EE6-4342-B048-85BDC9FD1C3A}</a:tableStyleId>
              </a:tblPr>
              <a:tblGrid>
                <a:gridCol w="4805363">
                  <a:extLst>
                    <a:ext uri="{9D8B030D-6E8A-4147-A177-3AD203B41FA5}">
                      <a16:colId xmlns:a16="http://schemas.microsoft.com/office/drawing/2014/main" val="2220983795"/>
                    </a:ext>
                  </a:extLst>
                </a:gridCol>
                <a:gridCol w="4805363">
                  <a:extLst>
                    <a:ext uri="{9D8B030D-6E8A-4147-A177-3AD203B41FA5}">
                      <a16:colId xmlns:a16="http://schemas.microsoft.com/office/drawing/2014/main" val="1152594579"/>
                    </a:ext>
                  </a:extLst>
                </a:gridCol>
              </a:tblGrid>
              <a:tr h="329640">
                <a:tc>
                  <a:txBody>
                    <a:bodyPr/>
                    <a:lstStyle/>
                    <a:p>
                      <a:r>
                        <a:rPr lang="en-US" dirty="0"/>
                        <a:t>What’s this Standard About?</a:t>
                      </a:r>
                    </a:p>
                  </a:txBody>
                  <a:tcPr/>
                </a:tc>
                <a:tc>
                  <a:txBody>
                    <a:bodyPr/>
                    <a:lstStyle/>
                    <a:p>
                      <a:endParaRPr lang="en-US" dirty="0"/>
                    </a:p>
                  </a:txBody>
                  <a:tcPr/>
                </a:tc>
                <a:extLst>
                  <a:ext uri="{0D108BD9-81ED-4DB2-BD59-A6C34878D82A}">
                    <a16:rowId xmlns:a16="http://schemas.microsoft.com/office/drawing/2014/main" val="4043934252"/>
                  </a:ext>
                </a:extLst>
              </a:tr>
              <a:tr h="3790855">
                <a:tc>
                  <a:txBody>
                    <a:bodyPr/>
                    <a:lstStyle/>
                    <a:p>
                      <a:endParaRPr lang="en-US" dirty="0"/>
                    </a:p>
                    <a:p>
                      <a:r>
                        <a:rPr lang="en-US" sz="1800" kern="1200" dirty="0">
                          <a:solidFill>
                            <a:schemeClr val="dk1"/>
                          </a:solidFill>
                          <a:effectLst/>
                          <a:latin typeface="+mn-lt"/>
                          <a:ea typeface="+mn-ea"/>
                          <a:cs typeface="+mn-cs"/>
                        </a:rPr>
                        <a:t> Do we have a clear mission that guides our educational programming and support offerings?</a:t>
                      </a:r>
                      <a:endParaRPr lang="en-US" dirty="0"/>
                    </a:p>
                    <a:p>
                      <a:endParaRPr lang="en-US" dirty="0"/>
                    </a:p>
                    <a:p>
                      <a:endParaRPr lang="en-US" dirty="0"/>
                    </a:p>
                    <a:p>
                      <a:endParaRPr lang="en-US" dirty="0"/>
                    </a:p>
                    <a:p>
                      <a:endParaRPr lang="en-US" dirty="0"/>
                    </a:p>
                    <a:p>
                      <a:r>
                        <a:rPr lang="en-US" sz="1800" kern="1200" dirty="0">
                          <a:solidFill>
                            <a:schemeClr val="dk1"/>
                          </a:solidFill>
                          <a:effectLst/>
                          <a:latin typeface="+mn-lt"/>
                          <a:ea typeface="+mn-ea"/>
                          <a:cs typeface="+mn-cs"/>
                        </a:rPr>
                        <a:t>How do we ensure institutional and academic integrity and how do we communicate them clearly and accurately with the public?</a:t>
                      </a:r>
                      <a:endParaRPr lang="en-US" dirty="0"/>
                    </a:p>
                    <a:p>
                      <a:endParaRPr lang="en-US" dirty="0"/>
                    </a:p>
                    <a:p>
                      <a:endParaRPr lang="en-US" dirty="0"/>
                    </a:p>
                  </a:txBody>
                  <a:tcPr/>
                </a:tc>
                <a:tc>
                  <a:txBody>
                    <a:bodyPr/>
                    <a:lstStyle/>
                    <a:p>
                      <a:endParaRPr lang="en-US" sz="1800" b="1" kern="1200" dirty="0">
                        <a:solidFill>
                          <a:schemeClr val="dk1"/>
                        </a:solidFill>
                        <a:effectLst/>
                        <a:latin typeface="+mn-lt"/>
                        <a:ea typeface="+mn-ea"/>
                        <a:cs typeface="+mn-cs"/>
                      </a:endParaRPr>
                    </a:p>
                    <a:p>
                      <a:r>
                        <a:rPr lang="en-US" sz="1800" b="1" kern="1200" dirty="0">
                          <a:solidFill>
                            <a:schemeClr val="dk1"/>
                          </a:solidFill>
                          <a:effectLst/>
                          <a:latin typeface="+mn-lt"/>
                          <a:ea typeface="+mn-ea"/>
                          <a:cs typeface="+mn-cs"/>
                        </a:rPr>
                        <a:t>BCC Mission, Vision, &amp; Values</a:t>
                      </a:r>
                      <a:r>
                        <a:rPr lang="en-US" sz="1800" kern="1200" dirty="0">
                          <a:solidFill>
                            <a:schemeClr val="dk1"/>
                          </a:solidFill>
                          <a:effectLst/>
                          <a:latin typeface="+mn-lt"/>
                          <a:ea typeface="+mn-ea"/>
                          <a:cs typeface="+mn-cs"/>
                        </a:rPr>
                        <a:t> serve as foundation to all of our decision-making for programs and services. Most recent Mission, Vision and Values were approved by the Board on 3-24-20.</a:t>
                      </a:r>
                    </a:p>
                    <a:p>
                      <a:endParaRPr lang="en-US"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Accreditation status, mission, information on educational programs and student support services, learning outcomes can be found in the college catalog (OL and printed), class schedules (OL and printed), and website.</a:t>
                      </a:r>
                      <a:endParaRPr lang="en-US" dirty="0"/>
                    </a:p>
                  </a:txBody>
                  <a:tcPr/>
                </a:tc>
                <a:extLst>
                  <a:ext uri="{0D108BD9-81ED-4DB2-BD59-A6C34878D82A}">
                    <a16:rowId xmlns:a16="http://schemas.microsoft.com/office/drawing/2014/main" val="2325502549"/>
                  </a:ext>
                </a:extLst>
              </a:tr>
            </a:tbl>
          </a:graphicData>
        </a:graphic>
      </p:graphicFrame>
    </p:spTree>
    <p:extLst>
      <p:ext uri="{BB962C8B-B14F-4D97-AF65-F5344CB8AC3E}">
        <p14:creationId xmlns:p14="http://schemas.microsoft.com/office/powerpoint/2010/main" val="1910278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94E74-EDE3-4931-97C6-EB3CB45F9A92}"/>
              </a:ext>
            </a:extLst>
          </p:cNvPr>
          <p:cNvSpPr>
            <a:spLocks noGrp="1"/>
          </p:cNvSpPr>
          <p:nvPr>
            <p:ph type="title"/>
          </p:nvPr>
        </p:nvSpPr>
        <p:spPr>
          <a:xfrm>
            <a:off x="1896162" y="408460"/>
            <a:ext cx="9604004" cy="921350"/>
          </a:xfrm>
        </p:spPr>
        <p:txBody>
          <a:bodyPr>
            <a:normAutofit/>
          </a:bodyPr>
          <a:lstStyle/>
          <a:p>
            <a:r>
              <a:rPr lang="en-US" sz="2400" b="1" dirty="0">
                <a:solidFill>
                  <a:srgbClr val="009193"/>
                </a:solidFill>
              </a:rPr>
              <a:t>STANDARD II: Student Learning Programs and Services</a:t>
            </a:r>
          </a:p>
        </p:txBody>
      </p:sp>
      <p:graphicFrame>
        <p:nvGraphicFramePr>
          <p:cNvPr id="6" name="Content Placeholder 5">
            <a:extLst>
              <a:ext uri="{FF2B5EF4-FFF2-40B4-BE49-F238E27FC236}">
                <a16:creationId xmlns:a16="http://schemas.microsoft.com/office/drawing/2014/main" id="{B7E88D56-72FE-4304-BAE4-F20D5EDF4AA6}"/>
              </a:ext>
            </a:extLst>
          </p:cNvPr>
          <p:cNvGraphicFramePr>
            <a:graphicFrameLocks noGrp="1"/>
          </p:cNvGraphicFramePr>
          <p:nvPr>
            <p:ph idx="1"/>
            <p:extLst>
              <p:ext uri="{D42A27DB-BD31-4B8C-83A1-F6EECF244321}">
                <p14:modId xmlns:p14="http://schemas.microsoft.com/office/powerpoint/2010/main" val="2551217506"/>
              </p:ext>
            </p:extLst>
          </p:nvPr>
        </p:nvGraphicFramePr>
        <p:xfrm>
          <a:off x="1889125" y="1242091"/>
          <a:ext cx="9610726" cy="4692793"/>
        </p:xfrm>
        <a:graphic>
          <a:graphicData uri="http://schemas.openxmlformats.org/drawingml/2006/table">
            <a:tbl>
              <a:tblPr firstRow="1" bandRow="1">
                <a:tableStyleId>{5C22544A-7EE6-4342-B048-85BDC9FD1C3A}</a:tableStyleId>
              </a:tblPr>
              <a:tblGrid>
                <a:gridCol w="4805363">
                  <a:extLst>
                    <a:ext uri="{9D8B030D-6E8A-4147-A177-3AD203B41FA5}">
                      <a16:colId xmlns:a16="http://schemas.microsoft.com/office/drawing/2014/main" val="754679243"/>
                    </a:ext>
                  </a:extLst>
                </a:gridCol>
                <a:gridCol w="4805363">
                  <a:extLst>
                    <a:ext uri="{9D8B030D-6E8A-4147-A177-3AD203B41FA5}">
                      <a16:colId xmlns:a16="http://schemas.microsoft.com/office/drawing/2014/main" val="1972917831"/>
                    </a:ext>
                  </a:extLst>
                </a:gridCol>
              </a:tblGrid>
              <a:tr h="545557">
                <a:tc>
                  <a:txBody>
                    <a:bodyPr/>
                    <a:lstStyle/>
                    <a:p>
                      <a:r>
                        <a:rPr lang="en-US" dirty="0"/>
                        <a:t>What is this Standard About?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how BCC is meeting the Standards</a:t>
                      </a:r>
                    </a:p>
                    <a:p>
                      <a:endParaRPr lang="en-US" dirty="0"/>
                    </a:p>
                  </a:txBody>
                  <a:tcPr/>
                </a:tc>
                <a:extLst>
                  <a:ext uri="{0D108BD9-81ED-4DB2-BD59-A6C34878D82A}">
                    <a16:rowId xmlns:a16="http://schemas.microsoft.com/office/drawing/2014/main" val="2909323449"/>
                  </a:ext>
                </a:extLst>
              </a:tr>
              <a:tr h="4052713">
                <a:tc>
                  <a:txBody>
                    <a:bodyPr/>
                    <a:lstStyle/>
                    <a:p>
                      <a:endParaRPr lang="en-US" dirty="0"/>
                    </a:p>
                    <a:p>
                      <a:r>
                        <a:rPr lang="en-US" sz="1800" kern="1200" dirty="0">
                          <a:solidFill>
                            <a:schemeClr val="dk1"/>
                          </a:solidFill>
                          <a:effectLst/>
                          <a:latin typeface="+mn-lt"/>
                          <a:ea typeface="+mn-ea"/>
                          <a:cs typeface="+mn-cs"/>
                        </a:rPr>
                        <a:t>How do we ensure and demonstrate that BCC’s courses and programs are quality and meeting the required criteria, breadth, depth, rigor and sequencing, time to completion?</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r>
                        <a:rPr lang="en-US" sz="1800" b="1" kern="1200" dirty="0">
                          <a:solidFill>
                            <a:schemeClr val="dk1"/>
                          </a:solidFill>
                          <a:effectLst/>
                          <a:latin typeface="+mn-lt"/>
                          <a:ea typeface="+mn-ea"/>
                          <a:cs typeface="+mn-cs"/>
                        </a:rPr>
                        <a:t>BCC’s Curriculum Committee, </a:t>
                      </a:r>
                      <a:r>
                        <a:rPr lang="en-US" sz="1800" kern="1200" dirty="0">
                          <a:solidFill>
                            <a:schemeClr val="dk1"/>
                          </a:solidFill>
                          <a:effectLst/>
                          <a:latin typeface="+mn-lt"/>
                          <a:ea typeface="+mn-ea"/>
                          <a:cs typeface="+mn-cs"/>
                        </a:rPr>
                        <a:t>through its committee structure and processes, ensures that the quality of courses and programs offered at BCC are meeting the standards and required criteria prescribed by the California State Chancellor ‘s office and Department of Education. </a:t>
                      </a:r>
                    </a:p>
                    <a:p>
                      <a:endParaRPr lang="en-US"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Department Chairs, Instructional Deans, and VPI also take responsibilities to ensure that the quality and standards of instruction are in alignment with the College’s mission and state and federal regulations.</a:t>
                      </a:r>
                      <a:endParaRPr lang="en-US" dirty="0"/>
                    </a:p>
                  </a:txBody>
                  <a:tcPr/>
                </a:tc>
                <a:extLst>
                  <a:ext uri="{0D108BD9-81ED-4DB2-BD59-A6C34878D82A}">
                    <a16:rowId xmlns:a16="http://schemas.microsoft.com/office/drawing/2014/main" val="3936629015"/>
                  </a:ext>
                </a:extLst>
              </a:tr>
            </a:tbl>
          </a:graphicData>
        </a:graphic>
      </p:graphicFrame>
    </p:spTree>
    <p:extLst>
      <p:ext uri="{BB962C8B-B14F-4D97-AF65-F5344CB8AC3E}">
        <p14:creationId xmlns:p14="http://schemas.microsoft.com/office/powerpoint/2010/main" val="2178170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9DF3-86B3-4BFE-A7C3-C646A0974B15}"/>
              </a:ext>
            </a:extLst>
          </p:cNvPr>
          <p:cNvSpPr>
            <a:spLocks noGrp="1"/>
          </p:cNvSpPr>
          <p:nvPr>
            <p:ph type="title"/>
          </p:nvPr>
        </p:nvSpPr>
        <p:spPr>
          <a:xfrm>
            <a:off x="2079523" y="652390"/>
            <a:ext cx="9420643" cy="464150"/>
          </a:xfrm>
        </p:spPr>
        <p:txBody>
          <a:bodyPr>
            <a:normAutofit fontScale="90000"/>
          </a:bodyPr>
          <a:lstStyle/>
          <a:p>
            <a:r>
              <a:rPr lang="en-US" sz="3200" b="1" dirty="0">
                <a:solidFill>
                  <a:srgbClr val="009193"/>
                </a:solidFill>
              </a:rPr>
              <a:t>STANDARD II</a:t>
            </a:r>
            <a:endParaRPr lang="en-US" sz="3200" dirty="0"/>
          </a:p>
        </p:txBody>
      </p:sp>
      <p:graphicFrame>
        <p:nvGraphicFramePr>
          <p:cNvPr id="4" name="Content Placeholder 3">
            <a:extLst>
              <a:ext uri="{FF2B5EF4-FFF2-40B4-BE49-F238E27FC236}">
                <a16:creationId xmlns:a16="http://schemas.microsoft.com/office/drawing/2014/main" id="{06105FD7-B099-4A4B-97BD-A4072BA7035D}"/>
              </a:ext>
            </a:extLst>
          </p:cNvPr>
          <p:cNvGraphicFramePr>
            <a:graphicFrameLocks noGrp="1"/>
          </p:cNvGraphicFramePr>
          <p:nvPr>
            <p:ph idx="1"/>
            <p:extLst>
              <p:ext uri="{D42A27DB-BD31-4B8C-83A1-F6EECF244321}">
                <p14:modId xmlns:p14="http://schemas.microsoft.com/office/powerpoint/2010/main" val="4114727187"/>
              </p:ext>
            </p:extLst>
          </p:nvPr>
        </p:nvGraphicFramePr>
        <p:xfrm>
          <a:off x="2079523" y="1265903"/>
          <a:ext cx="9420328" cy="4939707"/>
        </p:xfrm>
        <a:graphic>
          <a:graphicData uri="http://schemas.openxmlformats.org/drawingml/2006/table">
            <a:tbl>
              <a:tblPr firstRow="1" bandRow="1">
                <a:tableStyleId>{5C22544A-7EE6-4342-B048-85BDC9FD1C3A}</a:tableStyleId>
              </a:tblPr>
              <a:tblGrid>
                <a:gridCol w="4341964">
                  <a:extLst>
                    <a:ext uri="{9D8B030D-6E8A-4147-A177-3AD203B41FA5}">
                      <a16:colId xmlns:a16="http://schemas.microsoft.com/office/drawing/2014/main" val="2735383348"/>
                    </a:ext>
                  </a:extLst>
                </a:gridCol>
                <a:gridCol w="5078364">
                  <a:extLst>
                    <a:ext uri="{9D8B030D-6E8A-4147-A177-3AD203B41FA5}">
                      <a16:colId xmlns:a16="http://schemas.microsoft.com/office/drawing/2014/main" val="96974569"/>
                    </a:ext>
                  </a:extLst>
                </a:gridCol>
              </a:tblGrid>
              <a:tr h="589464">
                <a:tc>
                  <a:txBody>
                    <a:bodyPr/>
                    <a:lstStyle/>
                    <a:p>
                      <a:r>
                        <a:rPr lang="en-US" dirty="0"/>
                        <a:t>What’s this Standard About?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how BCC is meeting the Standards</a:t>
                      </a:r>
                    </a:p>
                    <a:p>
                      <a:endParaRPr lang="en-US" dirty="0"/>
                    </a:p>
                  </a:txBody>
                  <a:tcPr/>
                </a:tc>
                <a:extLst>
                  <a:ext uri="{0D108BD9-81ED-4DB2-BD59-A6C34878D82A}">
                    <a16:rowId xmlns:a16="http://schemas.microsoft.com/office/drawing/2014/main" val="3570126421"/>
                  </a:ext>
                </a:extLst>
              </a:tr>
              <a:tr h="4299627">
                <a:tc>
                  <a:txBody>
                    <a:bodyPr/>
                    <a:lstStyle/>
                    <a:p>
                      <a:r>
                        <a:rPr lang="en-US" sz="1400" kern="1200" dirty="0">
                          <a:solidFill>
                            <a:schemeClr val="dk1"/>
                          </a:solidFill>
                          <a:effectLst/>
                          <a:latin typeface="+mn-lt"/>
                          <a:ea typeface="+mn-ea"/>
                          <a:cs typeface="+mn-cs"/>
                        </a:rPr>
                        <a:t>The institution supports student learning and achievement by providing library, and other learning support services to students and to personnel responsible for student learning and support.</a:t>
                      </a:r>
                    </a:p>
                    <a:p>
                      <a:endParaRPr lang="en-US" sz="1400" kern="1200" dirty="0">
                        <a:solidFill>
                          <a:schemeClr val="dk1"/>
                        </a:solidFill>
                        <a:effectLst/>
                        <a:latin typeface="+mn-lt"/>
                        <a:ea typeface="+mn-ea"/>
                        <a:cs typeface="+mn-cs"/>
                      </a:endParaRPr>
                    </a:p>
                    <a:p>
                      <a:endParaRPr lang="en-US" sz="1400" kern="1200" dirty="0">
                        <a:solidFill>
                          <a:schemeClr val="dk1"/>
                        </a:solidFill>
                        <a:effectLst/>
                        <a:latin typeface="+mn-lt"/>
                        <a:ea typeface="+mn-ea"/>
                        <a:cs typeface="+mn-cs"/>
                      </a:endParaRPr>
                    </a:p>
                    <a:p>
                      <a:endParaRPr lang="en-US" sz="1400" kern="1200" dirty="0">
                        <a:solidFill>
                          <a:schemeClr val="dk1"/>
                        </a:solidFill>
                        <a:effectLst/>
                        <a:latin typeface="+mn-lt"/>
                        <a:ea typeface="+mn-ea"/>
                        <a:cs typeface="+mn-cs"/>
                      </a:endParaRPr>
                    </a:p>
                    <a:p>
                      <a:endParaRPr lang="en-US" sz="1400" kern="1200" dirty="0">
                        <a:solidFill>
                          <a:schemeClr val="dk1"/>
                        </a:solidFill>
                        <a:effectLst/>
                        <a:latin typeface="+mn-lt"/>
                        <a:ea typeface="+mn-ea"/>
                        <a:cs typeface="+mn-cs"/>
                      </a:endParaRPr>
                    </a:p>
                    <a:p>
                      <a:endParaRPr lang="en-US" sz="1400" kern="1200" dirty="0">
                        <a:solidFill>
                          <a:schemeClr val="dk1"/>
                        </a:solidFill>
                        <a:effectLst/>
                        <a:latin typeface="+mn-lt"/>
                        <a:ea typeface="+mn-ea"/>
                        <a:cs typeface="+mn-cs"/>
                      </a:endParaRPr>
                    </a:p>
                    <a:p>
                      <a:endParaRPr lang="en-US" sz="1400" kern="1200" dirty="0">
                        <a:solidFill>
                          <a:schemeClr val="dk1"/>
                        </a:solidFill>
                        <a:effectLst/>
                        <a:latin typeface="+mn-lt"/>
                        <a:ea typeface="+mn-ea"/>
                        <a:cs typeface="+mn-cs"/>
                      </a:endParaRPr>
                    </a:p>
                    <a:p>
                      <a:endParaRPr lang="en-US"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The institution regularly evaluates the quality of student support services and demonstrates that these services, regardless of location or means of delivery, including distance education and correspondence education, support student learning, and enhance accomplishment of the mission of the institution.</a:t>
                      </a:r>
                      <a:endParaRPr lang="en-US" sz="1400" dirty="0"/>
                    </a:p>
                  </a:txBody>
                  <a:tcPr/>
                </a:tc>
                <a:tc>
                  <a:txBody>
                    <a:bodyPr/>
                    <a:lstStyle/>
                    <a:p>
                      <a:r>
                        <a:rPr lang="en-US" sz="1400" b="1" kern="1200" dirty="0">
                          <a:solidFill>
                            <a:schemeClr val="dk1"/>
                          </a:solidFill>
                          <a:effectLst/>
                          <a:latin typeface="+mn-lt"/>
                          <a:ea typeface="+mn-ea"/>
                          <a:cs typeface="+mn-cs"/>
                        </a:rPr>
                        <a:t>BCC Library and Learning Resource Center </a:t>
                      </a:r>
                      <a:r>
                        <a:rPr lang="en-US" sz="1400" kern="1200" dirty="0">
                          <a:solidFill>
                            <a:schemeClr val="dk1"/>
                          </a:solidFill>
                          <a:effectLst/>
                          <a:latin typeface="+mn-lt"/>
                          <a:ea typeface="+mn-ea"/>
                          <a:cs typeface="+mn-cs"/>
                        </a:rPr>
                        <a:t>provide comprehensive academic support to students, such as individual and group tutoring, access to technology (laptop lending library), and embedded library faculty support for curriculum instruction. </a:t>
                      </a:r>
                    </a:p>
                    <a:p>
                      <a:r>
                        <a:rPr lang="en-US" sz="1400" kern="1200" dirty="0">
                          <a:solidFill>
                            <a:schemeClr val="dk1"/>
                          </a:solidFill>
                          <a:effectLst/>
                          <a:latin typeface="+mn-lt"/>
                          <a:ea typeface="+mn-ea"/>
                          <a:cs typeface="+mn-cs"/>
                        </a:rPr>
                        <a:t>The Library faculty and staff work together to develop and maintain appropriate library resources.</a:t>
                      </a:r>
                    </a:p>
                    <a:p>
                      <a:r>
                        <a:rPr lang="en-US" sz="1400" kern="1200" dirty="0">
                          <a:solidFill>
                            <a:schemeClr val="dk1"/>
                          </a:solidFill>
                          <a:effectLst/>
                          <a:latin typeface="+mn-lt"/>
                          <a:ea typeface="+mn-ea"/>
                          <a:cs typeface="+mn-cs"/>
                        </a:rPr>
                        <a:t> </a:t>
                      </a:r>
                    </a:p>
                    <a:p>
                      <a:r>
                        <a:rPr lang="en-US" sz="1400" b="1" kern="1200" dirty="0">
                          <a:solidFill>
                            <a:schemeClr val="dk1"/>
                          </a:solidFill>
                          <a:effectLst/>
                          <a:latin typeface="+mn-lt"/>
                          <a:ea typeface="+mn-ea"/>
                          <a:cs typeface="+mn-cs"/>
                        </a:rPr>
                        <a:t>BCC Counselors </a:t>
                      </a:r>
                      <a:r>
                        <a:rPr lang="en-US" sz="1400" kern="1200" dirty="0">
                          <a:solidFill>
                            <a:schemeClr val="dk1"/>
                          </a:solidFill>
                          <a:effectLst/>
                          <a:latin typeface="+mn-lt"/>
                          <a:ea typeface="+mn-ea"/>
                          <a:cs typeface="+mn-cs"/>
                        </a:rPr>
                        <a:t>work with students in individual and group settings, to create student educational plans focused on goal completion.</a:t>
                      </a:r>
                    </a:p>
                    <a:p>
                      <a:endParaRPr lang="en-US" sz="1400" kern="1200" dirty="0">
                        <a:solidFill>
                          <a:schemeClr val="dk1"/>
                        </a:solidFill>
                        <a:effectLst/>
                        <a:latin typeface="+mn-lt"/>
                        <a:ea typeface="+mn-ea"/>
                        <a:cs typeface="+mn-cs"/>
                      </a:endParaRPr>
                    </a:p>
                    <a:p>
                      <a:r>
                        <a:rPr lang="en-US" sz="1400" b="1" kern="1200" dirty="0">
                          <a:solidFill>
                            <a:schemeClr val="dk1"/>
                          </a:solidFill>
                          <a:effectLst/>
                          <a:latin typeface="+mn-lt"/>
                          <a:ea typeface="+mn-ea"/>
                          <a:cs typeface="+mn-cs"/>
                        </a:rPr>
                        <a:t>BCC assesses </a:t>
                      </a:r>
                      <a:r>
                        <a:rPr lang="en-US" sz="1400" kern="1200" dirty="0">
                          <a:solidFill>
                            <a:schemeClr val="dk1"/>
                          </a:solidFill>
                          <a:effectLst/>
                          <a:latin typeface="+mn-lt"/>
                          <a:ea typeface="+mn-ea"/>
                          <a:cs typeface="+mn-cs"/>
                        </a:rPr>
                        <a:t>student needs for services regardless of location or mode of delivery, and allocates resources to provide for those services.  </a:t>
                      </a:r>
                    </a:p>
                    <a:p>
                      <a:r>
                        <a:rPr lang="en-US" sz="1400" kern="1200" dirty="0">
                          <a:solidFill>
                            <a:schemeClr val="dk1"/>
                          </a:solidFill>
                          <a:effectLst/>
                          <a:latin typeface="+mn-lt"/>
                          <a:ea typeface="+mn-ea"/>
                          <a:cs typeface="+mn-cs"/>
                        </a:rPr>
                        <a:t>BCC has protocols to verify that these services are equitable regardless of location or means of delivery.</a:t>
                      </a:r>
                    </a:p>
                    <a:p>
                      <a:endParaRPr lang="en-US" sz="1400" dirty="0"/>
                    </a:p>
                  </a:txBody>
                  <a:tcPr/>
                </a:tc>
                <a:extLst>
                  <a:ext uri="{0D108BD9-81ED-4DB2-BD59-A6C34878D82A}">
                    <a16:rowId xmlns:a16="http://schemas.microsoft.com/office/drawing/2014/main" val="2950022483"/>
                  </a:ext>
                </a:extLst>
              </a:tr>
            </a:tbl>
          </a:graphicData>
        </a:graphic>
      </p:graphicFrame>
    </p:spTree>
    <p:extLst>
      <p:ext uri="{BB962C8B-B14F-4D97-AF65-F5344CB8AC3E}">
        <p14:creationId xmlns:p14="http://schemas.microsoft.com/office/powerpoint/2010/main" val="933868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52E6E-B3FD-4392-8992-44D4164E94E1}"/>
              </a:ext>
            </a:extLst>
          </p:cNvPr>
          <p:cNvSpPr>
            <a:spLocks noGrp="1"/>
          </p:cNvSpPr>
          <p:nvPr>
            <p:ph type="title"/>
          </p:nvPr>
        </p:nvSpPr>
        <p:spPr>
          <a:xfrm>
            <a:off x="2032000" y="450246"/>
            <a:ext cx="9350178" cy="552640"/>
          </a:xfrm>
        </p:spPr>
        <p:txBody>
          <a:bodyPr>
            <a:normAutofit/>
          </a:bodyPr>
          <a:lstStyle/>
          <a:p>
            <a:r>
              <a:rPr lang="en-US" sz="2400" b="1" dirty="0">
                <a:solidFill>
                  <a:srgbClr val="009193"/>
                </a:solidFill>
              </a:rPr>
              <a:t>STANDARD III</a:t>
            </a:r>
            <a:endParaRPr lang="en-US" sz="2400" dirty="0"/>
          </a:p>
        </p:txBody>
      </p:sp>
      <p:graphicFrame>
        <p:nvGraphicFramePr>
          <p:cNvPr id="3" name="Table 2">
            <a:extLst>
              <a:ext uri="{FF2B5EF4-FFF2-40B4-BE49-F238E27FC236}">
                <a16:creationId xmlns:a16="http://schemas.microsoft.com/office/drawing/2014/main" id="{186A02EF-F158-4C82-96EC-6A09A97817D2}"/>
              </a:ext>
            </a:extLst>
          </p:cNvPr>
          <p:cNvGraphicFramePr>
            <a:graphicFrameLocks noGrp="1"/>
          </p:cNvGraphicFramePr>
          <p:nvPr>
            <p:extLst>
              <p:ext uri="{D42A27DB-BD31-4B8C-83A1-F6EECF244321}">
                <p14:modId xmlns:p14="http://schemas.microsoft.com/office/powerpoint/2010/main" val="1988143845"/>
              </p:ext>
            </p:extLst>
          </p:nvPr>
        </p:nvGraphicFramePr>
        <p:xfrm>
          <a:off x="2032000" y="1002885"/>
          <a:ext cx="9715090" cy="5603166"/>
        </p:xfrm>
        <a:graphic>
          <a:graphicData uri="http://schemas.openxmlformats.org/drawingml/2006/table">
            <a:tbl>
              <a:tblPr firstRow="1" bandRow="1">
                <a:tableStyleId>{5C22544A-7EE6-4342-B048-85BDC9FD1C3A}</a:tableStyleId>
              </a:tblPr>
              <a:tblGrid>
                <a:gridCol w="4884994">
                  <a:extLst>
                    <a:ext uri="{9D8B030D-6E8A-4147-A177-3AD203B41FA5}">
                      <a16:colId xmlns:a16="http://schemas.microsoft.com/office/drawing/2014/main" val="3055309394"/>
                    </a:ext>
                  </a:extLst>
                </a:gridCol>
                <a:gridCol w="4830096">
                  <a:extLst>
                    <a:ext uri="{9D8B030D-6E8A-4147-A177-3AD203B41FA5}">
                      <a16:colId xmlns:a16="http://schemas.microsoft.com/office/drawing/2014/main" val="3620888579"/>
                    </a:ext>
                  </a:extLst>
                </a:gridCol>
              </a:tblGrid>
              <a:tr h="618759">
                <a:tc>
                  <a:txBody>
                    <a:bodyPr/>
                    <a:lstStyle/>
                    <a:p>
                      <a:r>
                        <a:rPr lang="en-US" dirty="0"/>
                        <a:t>What’s this standard about?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how BCC is meeting the Standards</a:t>
                      </a:r>
                    </a:p>
                    <a:p>
                      <a:endParaRPr lang="en-US" dirty="0"/>
                    </a:p>
                  </a:txBody>
                  <a:tcPr/>
                </a:tc>
                <a:extLst>
                  <a:ext uri="{0D108BD9-81ED-4DB2-BD59-A6C34878D82A}">
                    <a16:rowId xmlns:a16="http://schemas.microsoft.com/office/drawing/2014/main" val="2699908511"/>
                  </a:ext>
                </a:extLst>
              </a:tr>
              <a:tr h="4963086">
                <a:tc>
                  <a:txBody>
                    <a:bodyPr/>
                    <a:lstStyle/>
                    <a:p>
                      <a:r>
                        <a:rPr lang="en-US" sz="1800" kern="1200" dirty="0">
                          <a:solidFill>
                            <a:schemeClr val="dk1"/>
                          </a:solidFill>
                          <a:effectLst/>
                          <a:latin typeface="+mn-lt"/>
                          <a:ea typeface="+mn-ea"/>
                          <a:cs typeface="+mn-cs"/>
                        </a:rPr>
                        <a:t>Do we have appropriate hiring criteria? </a:t>
                      </a:r>
                    </a:p>
                    <a:p>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Do we regularly assess the use of facility and use the results of the evaluation to improve facility or equipment?</a:t>
                      </a:r>
                    </a:p>
                    <a:p>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Do we evaluate the effectiveness of its technology in meeting its range of needs?</a:t>
                      </a:r>
                    </a:p>
                    <a:p>
                      <a:endParaRPr lang="en-US" sz="1800" kern="1200" dirty="0">
                        <a:solidFill>
                          <a:schemeClr val="dk1"/>
                        </a:solidFill>
                        <a:effectLst/>
                        <a:latin typeface="+mn-lt"/>
                        <a:ea typeface="+mn-ea"/>
                        <a:cs typeface="+mn-cs"/>
                      </a:endParaRP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BCC </a:t>
                      </a:r>
                      <a:r>
                        <a:rPr lang="en-US" sz="1800" b="1" kern="1200" dirty="0">
                          <a:solidFill>
                            <a:schemeClr val="dk1"/>
                          </a:solidFill>
                          <a:effectLst/>
                          <a:latin typeface="+mn-lt"/>
                          <a:ea typeface="+mn-ea"/>
                          <a:cs typeface="+mn-cs"/>
                        </a:rPr>
                        <a:t>hires, trains, and evaluates </a:t>
                      </a:r>
                      <a:r>
                        <a:rPr lang="en-US" sz="1800" kern="1200" dirty="0">
                          <a:solidFill>
                            <a:schemeClr val="dk1"/>
                          </a:solidFill>
                          <a:effectLst/>
                          <a:latin typeface="+mn-lt"/>
                          <a:ea typeface="+mn-ea"/>
                          <a:cs typeface="+mn-cs"/>
                        </a:rPr>
                        <a:t>all faculty, classified professionals, and administrators to ensure timely professional development to meet the needs of a diverse community.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As a result of capacity study, BCC is now in the </a:t>
                      </a:r>
                      <a:r>
                        <a:rPr lang="en-US" sz="1800" b="1" kern="1200" dirty="0">
                          <a:solidFill>
                            <a:schemeClr val="dk1"/>
                          </a:solidFill>
                          <a:effectLst/>
                          <a:latin typeface="+mn-lt"/>
                          <a:ea typeface="+mn-ea"/>
                          <a:cs typeface="+mn-cs"/>
                        </a:rPr>
                        <a:t>design-build selection phase for our new building on </a:t>
                      </a:r>
                      <a:r>
                        <a:rPr lang="en-US" sz="1800" b="1" kern="1200" dirty="0" err="1">
                          <a:solidFill>
                            <a:schemeClr val="dk1"/>
                          </a:solidFill>
                          <a:effectLst/>
                          <a:latin typeface="+mn-lt"/>
                          <a:ea typeface="+mn-ea"/>
                          <a:cs typeface="+mn-cs"/>
                        </a:rPr>
                        <a:t>Milvia</a:t>
                      </a:r>
                      <a:r>
                        <a:rPr lang="en-US" sz="1800" b="1" kern="1200" dirty="0">
                          <a:solidFill>
                            <a:schemeClr val="dk1"/>
                          </a:solidFill>
                          <a:effectLst/>
                          <a:latin typeface="+mn-lt"/>
                          <a:ea typeface="+mn-ea"/>
                          <a:cs typeface="+mn-cs"/>
                        </a:rPr>
                        <a:t> Street </a:t>
                      </a:r>
                      <a:r>
                        <a:rPr lang="en-US" sz="1800" kern="1200" dirty="0">
                          <a:solidFill>
                            <a:schemeClr val="dk1"/>
                          </a:solidFill>
                          <a:effectLst/>
                          <a:latin typeface="+mn-lt"/>
                          <a:ea typeface="+mn-ea"/>
                          <a:cs typeface="+mn-cs"/>
                        </a:rPr>
                        <a:t>(Completed by Fall 2024), which will house key program areas, such as Student Services, Instructional Programs, and Faculty offices.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BCC’s Technology Plan which includes Equipment Refresh Plan</a:t>
                      </a:r>
                      <a:r>
                        <a:rPr lang="en-US" sz="1800" kern="1200" dirty="0">
                          <a:solidFill>
                            <a:schemeClr val="dk1"/>
                          </a:solidFill>
                          <a:effectLst/>
                          <a:latin typeface="+mn-lt"/>
                          <a:ea typeface="+mn-ea"/>
                          <a:cs typeface="+mn-cs"/>
                        </a:rPr>
                        <a:t>, informed by the College Comprehensive Reviews and Annual Program Updates, provide a clear map for addressing technology need at BCC. </a:t>
                      </a:r>
                    </a:p>
                  </a:txBody>
                  <a:tcPr/>
                </a:tc>
                <a:extLst>
                  <a:ext uri="{0D108BD9-81ED-4DB2-BD59-A6C34878D82A}">
                    <a16:rowId xmlns:a16="http://schemas.microsoft.com/office/drawing/2014/main" val="1783706141"/>
                  </a:ext>
                </a:extLst>
              </a:tr>
            </a:tbl>
          </a:graphicData>
        </a:graphic>
      </p:graphicFrame>
    </p:spTree>
    <p:extLst>
      <p:ext uri="{BB962C8B-B14F-4D97-AF65-F5344CB8AC3E}">
        <p14:creationId xmlns:p14="http://schemas.microsoft.com/office/powerpoint/2010/main" val="2967215206"/>
      </p:ext>
    </p:extLst>
  </p:cSld>
  <p:clrMapOvr>
    <a:masterClrMapping/>
  </p:clrMapOvr>
</p:sld>
</file>

<file path=ppt/theme/theme1.xml><?xml version="1.0" encoding="utf-8"?>
<a:theme xmlns:a="http://schemas.openxmlformats.org/drawingml/2006/main" name="Frame">
  <a:themeElements>
    <a:clrScheme name="BCC Teal">
      <a:dk1>
        <a:srgbClr val="000000"/>
      </a:dk1>
      <a:lt1>
        <a:srgbClr val="FFFFFF"/>
      </a:lt1>
      <a:dk2>
        <a:srgbClr val="373545"/>
      </a:dk2>
      <a:lt2>
        <a:srgbClr val="CEDBE6"/>
      </a:lt2>
      <a:accent1>
        <a:srgbClr val="006676"/>
      </a:accent1>
      <a:accent2>
        <a:srgbClr val="006677"/>
      </a:accent2>
      <a:accent3>
        <a:srgbClr val="75BDA7"/>
      </a:accent3>
      <a:accent4>
        <a:srgbClr val="7A8C8E"/>
      </a:accent4>
      <a:accent5>
        <a:srgbClr val="84ACB6"/>
      </a:accent5>
      <a:accent6>
        <a:srgbClr val="2683C6"/>
      </a:accent6>
      <a:hlink>
        <a:srgbClr val="6B9F25"/>
      </a:hlink>
      <a:folHlink>
        <a:srgbClr val="9F6715"/>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
  <TotalTime>541</TotalTime>
  <Words>1286</Words>
  <Application>Microsoft Office PowerPoint</Application>
  <PresentationFormat>Widescreen</PresentationFormat>
  <Paragraphs>157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Corbel</vt:lpstr>
      <vt:lpstr>Helvetica</vt:lpstr>
      <vt:lpstr>Wingdings 2</vt:lpstr>
      <vt:lpstr>Frame</vt:lpstr>
      <vt:lpstr>Berkeley City College Accreditation Day #3: Getting Ready for Team Visit</vt:lpstr>
      <vt:lpstr>KNOW IT! SHOW IT!</vt:lpstr>
      <vt:lpstr>All about the Visit!</vt:lpstr>
      <vt:lpstr>Virtual Site Visit - Protocols</vt:lpstr>
      <vt:lpstr>Highlights of the Standards</vt:lpstr>
      <vt:lpstr>STANDARD I:  Institutional Mission and Effectiveness</vt:lpstr>
      <vt:lpstr>STANDARD II: Student Learning Programs and Services</vt:lpstr>
      <vt:lpstr>STANDARD II</vt:lpstr>
      <vt:lpstr>STANDARD III</vt:lpstr>
      <vt:lpstr>STANDARD III</vt:lpstr>
      <vt:lpstr>STANDARD IV</vt:lpstr>
      <vt:lpstr>Resources</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Felicia Bridges</dc:creator>
  <cp:lastModifiedBy>Kuni Hay</cp:lastModifiedBy>
  <cp:revision>46</cp:revision>
  <dcterms:created xsi:type="dcterms:W3CDTF">2018-12-14T17:39:32Z</dcterms:created>
  <dcterms:modified xsi:type="dcterms:W3CDTF">2021-02-19T20:19:04Z</dcterms:modified>
</cp:coreProperties>
</file>