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5" r:id="rId1"/>
  </p:sldMasterIdLst>
  <p:sldIdLst>
    <p:sldId id="256" r:id="rId2"/>
    <p:sldId id="257" r:id="rId3"/>
    <p:sldId id="258" r:id="rId4"/>
    <p:sldId id="267" r:id="rId5"/>
    <p:sldId id="262" r:id="rId6"/>
    <p:sldId id="266" r:id="rId7"/>
    <p:sldId id="268" r:id="rId8"/>
    <p:sldId id="265" r:id="rId9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7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71"/>
    <p:restoredTop sz="94685"/>
  </p:normalViewPr>
  <p:slideViewPr>
    <p:cSldViewPr snapToGrid="0" snapToObjects="1">
      <p:cViewPr varScale="1">
        <p:scale>
          <a:sx n="72" d="100"/>
          <a:sy n="72" d="100"/>
        </p:scale>
        <p:origin x="42" y="71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811584" y="1"/>
            <a:ext cx="383996" cy="6356349"/>
          </a:xfrm>
          <a:prstGeom prst="rect">
            <a:avLst/>
          </a:prstGeom>
          <a:solidFill>
            <a:schemeClr val="accent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656" y="2882419"/>
            <a:ext cx="8795038" cy="1401291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656" y="4283710"/>
            <a:ext cx="73152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rgbClr val="867248"/>
                </a:solidFill>
                <a:latin typeface="Helvetica" pitchFamily="2" charset="0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999EBF-486A-EB4B-BF0B-B6827F79E6D5}"/>
              </a:ext>
            </a:extLst>
          </p:cNvPr>
          <p:cNvCxnSpPr>
            <a:cxnSpLocks/>
          </p:cNvCxnSpPr>
          <p:nvPr userDrawn="1"/>
        </p:nvCxnSpPr>
        <p:spPr>
          <a:xfrm>
            <a:off x="11799176" y="-6059"/>
            <a:ext cx="24816" cy="6362409"/>
          </a:xfrm>
          <a:prstGeom prst="line">
            <a:avLst/>
          </a:prstGeom>
          <a:ln w="31750">
            <a:solidFill>
              <a:srgbClr val="867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31199EB9-6B7B-CC4D-8612-B83B42EC09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425" r="4080"/>
          <a:stretch/>
        </p:blipFill>
        <p:spPr>
          <a:xfrm>
            <a:off x="1903975" y="6298"/>
            <a:ext cx="2743200" cy="205770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487519A-A941-B04B-A1AA-CF537DAE4457}"/>
              </a:ext>
            </a:extLst>
          </p:cNvPr>
          <p:cNvSpPr/>
          <p:nvPr userDrawn="1"/>
        </p:nvSpPr>
        <p:spPr>
          <a:xfrm>
            <a:off x="0" y="6297"/>
            <a:ext cx="2304287" cy="2046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9E89900-A18C-4F41-930B-831995763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115" t="6306" r="7738"/>
          <a:stretch/>
        </p:blipFill>
        <p:spPr>
          <a:xfrm>
            <a:off x="9202683" y="0"/>
            <a:ext cx="2600227" cy="206485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2B394BA-9743-1D4C-B379-0AE5082273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7272"/>
          <a:stretch/>
        </p:blipFill>
        <p:spPr>
          <a:xfrm>
            <a:off x="4647175" y="265162"/>
            <a:ext cx="2668397" cy="148463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B8F889E-0A9F-B04E-8EB1-CC666297B2F6}"/>
              </a:ext>
            </a:extLst>
          </p:cNvPr>
          <p:cNvSpPr/>
          <p:nvPr userDrawn="1"/>
        </p:nvSpPr>
        <p:spPr>
          <a:xfrm>
            <a:off x="7292769" y="5447"/>
            <a:ext cx="2200095" cy="2046365"/>
          </a:xfrm>
          <a:prstGeom prst="rect">
            <a:avLst/>
          </a:prstGeom>
          <a:solidFill>
            <a:srgbClr val="867248"/>
          </a:solidFill>
          <a:ln>
            <a:solidFill>
              <a:srgbClr val="8672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75CFBF6-04C8-5046-8F61-900478F76728}"/>
              </a:ext>
            </a:extLst>
          </p:cNvPr>
          <p:cNvCxnSpPr/>
          <p:nvPr userDrawn="1"/>
        </p:nvCxnSpPr>
        <p:spPr>
          <a:xfrm>
            <a:off x="0" y="2064004"/>
            <a:ext cx="11811584" cy="0"/>
          </a:xfrm>
          <a:prstGeom prst="line">
            <a:avLst/>
          </a:prstGeom>
          <a:ln w="25400">
            <a:solidFill>
              <a:srgbClr val="867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80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9711" y="1645284"/>
            <a:ext cx="9610455" cy="4711065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524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57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9711" y="1645284"/>
            <a:ext cx="9610455" cy="47110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911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8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96162" y="1716024"/>
            <a:ext cx="4577790" cy="45140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8164" y="1716024"/>
            <a:ext cx="4579436" cy="45140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631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034416" y="0"/>
            <a:ext cx="9604004" cy="1600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4416" y="1404171"/>
            <a:ext cx="3474720" cy="8077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4416" y="2332990"/>
            <a:ext cx="4576449" cy="390769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6338" y="1404171"/>
            <a:ext cx="3474720" cy="8131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6338" y="2332990"/>
            <a:ext cx="4571878" cy="390769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3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95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30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32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39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6903" y="-12358"/>
            <a:ext cx="1757610" cy="1255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162" y="44669"/>
            <a:ext cx="9604004" cy="1600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0"/>
            <a:ext cx="384048" cy="6089904"/>
          </a:xfrm>
          <a:prstGeom prst="rect">
            <a:avLst/>
          </a:prstGeom>
          <a:solidFill>
            <a:schemeClr val="accent2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AA63D8-0693-6B40-B693-EFBA0797BAD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6903" y="2399454"/>
            <a:ext cx="1745253" cy="1173892"/>
          </a:xfrm>
          <a:prstGeom prst="rect">
            <a:avLst/>
          </a:prstGeom>
          <a:ln>
            <a:solidFill>
              <a:srgbClr val="867248"/>
            </a:solidFill>
          </a:ln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410820-95F1-5E48-A2EA-1CD443F31CAB}"/>
              </a:ext>
            </a:extLst>
          </p:cNvPr>
          <p:cNvCxnSpPr>
            <a:cxnSpLocks/>
          </p:cNvCxnSpPr>
          <p:nvPr userDrawn="1"/>
        </p:nvCxnSpPr>
        <p:spPr>
          <a:xfrm>
            <a:off x="11815864" y="0"/>
            <a:ext cx="0" cy="6089904"/>
          </a:xfrm>
          <a:prstGeom prst="line">
            <a:avLst/>
          </a:prstGeom>
          <a:ln w="25400">
            <a:solidFill>
              <a:srgbClr val="867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E7C3DBFA-B8AD-8E45-87C8-8B5AE9AB10C0}"/>
              </a:ext>
            </a:extLst>
          </p:cNvPr>
          <p:cNvSpPr/>
          <p:nvPr userDrawn="1"/>
        </p:nvSpPr>
        <p:spPr>
          <a:xfrm>
            <a:off x="-6451" y="3585204"/>
            <a:ext cx="1747158" cy="1282012"/>
          </a:xfrm>
          <a:prstGeom prst="rect">
            <a:avLst/>
          </a:prstGeom>
          <a:solidFill>
            <a:srgbClr val="867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97DCDA8-314C-894D-8563-55E276473B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17548" t="5206" r="10121"/>
          <a:stretch/>
        </p:blipFill>
        <p:spPr>
          <a:xfrm>
            <a:off x="0" y="4867215"/>
            <a:ext cx="1740707" cy="15208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0080A8A-3166-C14B-924B-5137DA35C16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9404" y="1226061"/>
            <a:ext cx="1747158" cy="116153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B30054B-6F3F-1E40-8016-66F39144AF77}"/>
              </a:ext>
            </a:extLst>
          </p:cNvPr>
          <p:cNvSpPr/>
          <p:nvPr userDrawn="1"/>
        </p:nvSpPr>
        <p:spPr>
          <a:xfrm>
            <a:off x="0" y="6388060"/>
            <a:ext cx="1747158" cy="4699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E6CF0C9-F03A-0845-A971-E56D5D0D1A27}"/>
              </a:ext>
            </a:extLst>
          </p:cNvPr>
          <p:cNvCxnSpPr>
            <a:cxnSpLocks/>
          </p:cNvCxnSpPr>
          <p:nvPr userDrawn="1"/>
        </p:nvCxnSpPr>
        <p:spPr>
          <a:xfrm>
            <a:off x="1728350" y="0"/>
            <a:ext cx="18808" cy="6858000"/>
          </a:xfrm>
          <a:prstGeom prst="line">
            <a:avLst/>
          </a:prstGeom>
          <a:ln w="25400">
            <a:solidFill>
              <a:srgbClr val="867248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66AFFEB-2E2F-C74D-8E00-D755AF2B3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6162" y="1806829"/>
            <a:ext cx="96040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357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60" baseline="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74560-C214-914D-A9C9-76B2EF205D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BCC Accreditation and Institutional Self-Study Report Update (ISER)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8CB45C-2338-F140-BECD-8B0F143AD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267" y="4283710"/>
            <a:ext cx="9970109" cy="2224666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dirty="0"/>
              <a:t>October 29, 2020</a:t>
            </a:r>
          </a:p>
          <a:p>
            <a:pPr algn="ctr"/>
            <a:r>
              <a:rPr lang="en-US" dirty="0"/>
              <a:t>Kuni Hay, Vice President of Instruction</a:t>
            </a:r>
          </a:p>
          <a:p>
            <a:pPr algn="ctr"/>
            <a:r>
              <a:rPr lang="en-US" dirty="0"/>
              <a:t>Accreditation Liaison Officer (</a:t>
            </a:r>
            <a:r>
              <a:rPr lang="en-US"/>
              <a:t>ALO)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01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04B6A-58DA-444C-B7C4-00D889F2B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162" y="44669"/>
            <a:ext cx="9604004" cy="877415"/>
          </a:xfrm>
        </p:spPr>
        <p:txBody>
          <a:bodyPr>
            <a:normAutofit/>
          </a:bodyPr>
          <a:lstStyle/>
          <a:p>
            <a:r>
              <a:rPr lang="en-US" sz="3200" dirty="0"/>
              <a:t>Where we have been…Since Accreditation Day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736C8-E072-2D4C-9C8A-ED165E866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711" y="922084"/>
            <a:ext cx="9610455" cy="5434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Accreditation Day #1:  September 10, 2020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October 13</a:t>
            </a:r>
            <a:r>
              <a:rPr lang="en-US" baseline="30000" dirty="0"/>
              <a:t>th</a:t>
            </a:r>
            <a:r>
              <a:rPr lang="en-US" dirty="0"/>
              <a:t>: Draft #1 (October 4</a:t>
            </a:r>
            <a:r>
              <a:rPr lang="en-US" baseline="30000" dirty="0"/>
              <a:t>th</a:t>
            </a:r>
            <a:r>
              <a:rPr lang="en-US" dirty="0"/>
              <a:t> version) to the Interim Chancellor and upload for </a:t>
            </a:r>
          </a:p>
          <a:p>
            <a:pPr marL="1874520" lvl="4" indent="0">
              <a:buNone/>
            </a:pPr>
            <a:r>
              <a:rPr lang="en-US" sz="1800" dirty="0"/>
              <a:t>   October 27</a:t>
            </a:r>
            <a:r>
              <a:rPr lang="en-US" sz="1800" baseline="30000" dirty="0"/>
              <a:t>th</a:t>
            </a:r>
            <a:r>
              <a:rPr lang="en-US" sz="1800" dirty="0"/>
              <a:t> Board Review</a:t>
            </a:r>
          </a:p>
          <a:p>
            <a:pPr lvl="1"/>
            <a:r>
              <a:rPr lang="en-US" dirty="0"/>
              <a:t>Participatory Governance Review, Feedback and Endorsement: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1600" dirty="0"/>
              <a:t>10/6	Student Services Council</a:t>
            </a:r>
          </a:p>
          <a:p>
            <a:pPr marL="0" indent="0">
              <a:buNone/>
            </a:pPr>
            <a:r>
              <a:rPr lang="en-US" sz="1600" dirty="0"/>
              <a:t>	10/7	Academic Senate</a:t>
            </a:r>
          </a:p>
          <a:p>
            <a:pPr marL="0" indent="0">
              <a:buNone/>
            </a:pPr>
            <a:r>
              <a:rPr lang="en-US" sz="1600" dirty="0"/>
              <a:t>	10/8	IPC </a:t>
            </a:r>
          </a:p>
          <a:p>
            <a:pPr marL="0" indent="0">
              <a:buNone/>
            </a:pPr>
            <a:r>
              <a:rPr lang="en-US" sz="1600" dirty="0"/>
              <a:t>	10/9	Department Chairs Council</a:t>
            </a:r>
          </a:p>
          <a:p>
            <a:pPr marL="0" indent="0">
              <a:buNone/>
            </a:pPr>
            <a:r>
              <a:rPr lang="en-US" sz="1600" dirty="0"/>
              <a:t>	10/12	Roundtable for Planning &amp; Budgeting</a:t>
            </a:r>
          </a:p>
          <a:p>
            <a:pPr marL="0" indent="0">
              <a:buNone/>
            </a:pPr>
            <a:r>
              <a:rPr lang="en-US" sz="1600" dirty="0"/>
              <a:t>	10/15	ASBCC</a:t>
            </a:r>
          </a:p>
          <a:p>
            <a:pPr marL="0" indent="0">
              <a:buNone/>
            </a:pPr>
            <a:r>
              <a:rPr lang="en-US" sz="1600" dirty="0"/>
              <a:t>	10/19	Classified Senate</a:t>
            </a:r>
          </a:p>
          <a:p>
            <a:pPr lvl="1"/>
            <a:r>
              <a:rPr lang="en-US" dirty="0"/>
              <a:t>October 27</a:t>
            </a:r>
            <a:r>
              <a:rPr lang="en-US" baseline="30000" dirty="0"/>
              <a:t>th</a:t>
            </a:r>
            <a:r>
              <a:rPr lang="en-US" dirty="0"/>
              <a:t>: Draft #2 (October 27</a:t>
            </a:r>
            <a:r>
              <a:rPr lang="en-US" baseline="30000" dirty="0"/>
              <a:t>th</a:t>
            </a:r>
            <a:r>
              <a:rPr lang="en-US" dirty="0"/>
              <a:t> version) uploaded for November 10</a:t>
            </a:r>
            <a:r>
              <a:rPr lang="en-US" baseline="30000" dirty="0"/>
              <a:t>th</a:t>
            </a:r>
            <a:r>
              <a:rPr lang="en-US" dirty="0"/>
              <a:t> Board Review</a:t>
            </a:r>
          </a:p>
          <a:p>
            <a:pPr lvl="1"/>
            <a:r>
              <a:rPr lang="en-US" dirty="0"/>
              <a:t>Sharing of the Draft #2 with the participatory governance committees</a:t>
            </a:r>
          </a:p>
        </p:txBody>
      </p:sp>
    </p:spTree>
    <p:extLst>
      <p:ext uri="{BB962C8B-B14F-4D97-AF65-F5344CB8AC3E}">
        <p14:creationId xmlns:p14="http://schemas.microsoft.com/office/powerpoint/2010/main" val="3853409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F593D-FEDC-47D6-9737-10501801A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162" y="44669"/>
            <a:ext cx="9604004" cy="995627"/>
          </a:xfrm>
        </p:spPr>
        <p:txBody>
          <a:bodyPr>
            <a:normAutofit/>
          </a:bodyPr>
          <a:lstStyle/>
          <a:p>
            <a:r>
              <a:rPr lang="en-US" sz="3200" dirty="0"/>
              <a:t>Where we are and our finish line…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53495-5634-4245-8D7B-DC2BCB886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6162" y="1166191"/>
            <a:ext cx="9610455" cy="4700512"/>
          </a:xfrm>
        </p:spPr>
        <p:txBody>
          <a:bodyPr/>
          <a:lstStyle/>
          <a:p>
            <a:r>
              <a:rPr lang="en-US" dirty="0"/>
              <a:t>Drafting of Standard IIID: Fiscal Resources</a:t>
            </a:r>
          </a:p>
          <a:p>
            <a:pPr marL="0" indent="0">
              <a:buNone/>
            </a:pPr>
            <a:r>
              <a:rPr lang="en-US" dirty="0"/>
              <a:t>	Interim Chancellor acquired a consulting team to help with a) ACCJC 	Special Report and b) Standard IIID</a:t>
            </a:r>
          </a:p>
          <a:p>
            <a:pPr marL="0" indent="0">
              <a:buNone/>
            </a:pPr>
            <a:r>
              <a:rPr lang="en-US" dirty="0"/>
              <a:t>	BCC led the IIID revision process with the Consulting team</a:t>
            </a:r>
          </a:p>
          <a:p>
            <a:pPr marL="0" indent="0">
              <a:buNone/>
            </a:pPr>
            <a:r>
              <a:rPr lang="en-US" dirty="0"/>
              <a:t>	Moving toward finalization of the IIID which will be shared with other 	colleges</a:t>
            </a:r>
          </a:p>
          <a:p>
            <a:r>
              <a:rPr lang="en-US" dirty="0"/>
              <a:t>100% ready BCC ISER by Monday, November 23, 2020</a:t>
            </a:r>
          </a:p>
          <a:p>
            <a:r>
              <a:rPr lang="en-US" dirty="0"/>
              <a:t>Final Board review and approval on December 8, 2020</a:t>
            </a:r>
          </a:p>
          <a:p>
            <a:r>
              <a:rPr lang="en-US" dirty="0"/>
              <a:t>Final revision if necessary</a:t>
            </a:r>
          </a:p>
          <a:p>
            <a:r>
              <a:rPr lang="en-US" dirty="0"/>
              <a:t>Submission to ACCJC by December 23, 2020</a:t>
            </a:r>
          </a:p>
        </p:txBody>
      </p:sp>
    </p:spTree>
    <p:extLst>
      <p:ext uri="{BB962C8B-B14F-4D97-AF65-F5344CB8AC3E}">
        <p14:creationId xmlns:p14="http://schemas.microsoft.com/office/powerpoint/2010/main" val="1796878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32187-ACAF-4CF1-B441-5F340C0A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162" y="44669"/>
            <a:ext cx="9604004" cy="843227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DE6BD-8E0F-4EE6-9537-F44B90B8C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3260" y="1252330"/>
            <a:ext cx="9610455" cy="510401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sz="2800" b="1" dirty="0"/>
              <a:t>Preparation for the visiting team</a:t>
            </a:r>
          </a:p>
          <a:p>
            <a:pPr marL="0" indent="0">
              <a:buNone/>
            </a:pPr>
            <a:r>
              <a:rPr lang="en-US" sz="2800" b="1" dirty="0"/>
              <a:t>			9:20 – 9:35am</a:t>
            </a:r>
          </a:p>
        </p:txBody>
      </p:sp>
    </p:spTree>
    <p:extLst>
      <p:ext uri="{BB962C8B-B14F-4D97-AF65-F5344CB8AC3E}">
        <p14:creationId xmlns:p14="http://schemas.microsoft.com/office/powerpoint/2010/main" val="1715343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3FC66-9062-4219-91CC-353A00642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are key factors for successful ISER and Team visit?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78EA5-DC3C-4A0E-B401-283258656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711" y="1385248"/>
            <a:ext cx="9610455" cy="4971101"/>
          </a:xfrm>
        </p:spPr>
        <p:txBody>
          <a:bodyPr>
            <a:normAutofit/>
          </a:bodyPr>
          <a:lstStyle/>
          <a:p>
            <a:r>
              <a:rPr lang="en-US" dirty="0"/>
              <a:t>Integrated Planning (Program Review/APU) and Resource Allocation Process</a:t>
            </a:r>
          </a:p>
          <a:p>
            <a:r>
              <a:rPr lang="en-US" dirty="0"/>
              <a:t>Fiscal accountability, management, and health</a:t>
            </a:r>
          </a:p>
          <a:p>
            <a:r>
              <a:rPr lang="en-US" dirty="0"/>
              <a:t>Effective organizational structure</a:t>
            </a:r>
          </a:p>
          <a:p>
            <a:r>
              <a:rPr lang="en-US" dirty="0"/>
              <a:t>Qualified professionals in all positions</a:t>
            </a:r>
          </a:p>
          <a:p>
            <a:r>
              <a:rPr lang="en-US" dirty="0"/>
              <a:t>Stable leadership</a:t>
            </a:r>
          </a:p>
          <a:p>
            <a:r>
              <a:rPr lang="en-US" dirty="0"/>
              <a:t>Ongoing PD in alignment with the College’s Mission and Strategic Plan</a:t>
            </a:r>
          </a:p>
          <a:p>
            <a:r>
              <a:rPr lang="en-US" dirty="0"/>
              <a:t>Establishment of culture of assessment that is reflected in SLO, PLP and ILO for continuous improvement</a:t>
            </a:r>
          </a:p>
          <a:p>
            <a:r>
              <a:rPr lang="en-US" dirty="0"/>
              <a:t>Strong Participatory Governance </a:t>
            </a:r>
          </a:p>
          <a:p>
            <a:r>
              <a:rPr lang="en-US" dirty="0"/>
              <a:t>Effective, clear and functional District services that serve the Colleges</a:t>
            </a:r>
          </a:p>
          <a:p>
            <a:r>
              <a:rPr lang="en-US" dirty="0"/>
              <a:t>Strong Student Support Services, Instruction that meet all regulations and compliances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93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7AC15-4907-4117-9472-226B38B0C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162" y="44669"/>
            <a:ext cx="9604004" cy="969122"/>
          </a:xfrm>
        </p:spPr>
        <p:txBody>
          <a:bodyPr>
            <a:normAutofit/>
          </a:bodyPr>
          <a:lstStyle/>
          <a:p>
            <a:r>
              <a:rPr lang="en-US" sz="2800" dirty="0"/>
              <a:t>What are key factors for successful ISER and Team visit?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CD1BE-86B3-4918-A50F-395F11835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711" y="954158"/>
            <a:ext cx="9610455" cy="5402192"/>
          </a:xfrm>
        </p:spPr>
        <p:txBody>
          <a:bodyPr/>
          <a:lstStyle/>
          <a:p>
            <a:r>
              <a:rPr lang="en-US" dirty="0"/>
              <a:t>Quality of online courses (provision only applies for spring 2021 visits): </a:t>
            </a:r>
          </a:p>
          <a:p>
            <a:pPr marL="0" indent="0">
              <a:buNone/>
            </a:pPr>
            <a:r>
              <a:rPr lang="en-US" dirty="0"/>
              <a:t>	Courses previously approved to be taught 100% OL for Distance Education 	prior to COVID – 19 and</a:t>
            </a:r>
          </a:p>
          <a:p>
            <a:pPr marL="0" indent="0">
              <a:buNone/>
            </a:pPr>
            <a:r>
              <a:rPr lang="en-US" dirty="0"/>
              <a:t>	All other distance education courses offered 100% OL in the Distance 	Education as part of the college’s response to COVID – 19</a:t>
            </a:r>
          </a:p>
          <a:p>
            <a:r>
              <a:rPr lang="en-US" dirty="0"/>
              <a:t>Systemic and well-planned institutional planning that support the Mission of the college (Educational Master Plan, Strategic Plan, Facilities Plan, Technology Plan, Student Equity Plan, Enrollment Management plan)</a:t>
            </a:r>
          </a:p>
          <a:p>
            <a:r>
              <a:rPr lang="en-US" dirty="0"/>
              <a:t>Seamless and streamlined delineation of function between the college and the District Services</a:t>
            </a:r>
          </a:p>
          <a:p>
            <a:r>
              <a:rPr lang="en-US" dirty="0"/>
              <a:t>How well are we  meeting our student needs in this new reality to support their success? (learned from El Camino College)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692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CF6B4-E53C-49A4-BEDC-DC63E7A7D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162" y="44669"/>
            <a:ext cx="9604004" cy="677574"/>
          </a:xfrm>
        </p:spPr>
        <p:txBody>
          <a:bodyPr>
            <a:normAutofit/>
          </a:bodyPr>
          <a:lstStyle/>
          <a:p>
            <a:r>
              <a:rPr lang="en-US" sz="2800" dirty="0"/>
              <a:t>Who do they want to meet with?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2D1C6-FC57-4660-A593-FBD5DF736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711" y="722244"/>
            <a:ext cx="9610455" cy="563410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Participatory Governance Committees</a:t>
            </a:r>
          </a:p>
          <a:p>
            <a:r>
              <a:rPr lang="en-US" dirty="0"/>
              <a:t>College leadership</a:t>
            </a:r>
          </a:p>
          <a:p>
            <a:r>
              <a:rPr lang="en-US" dirty="0"/>
              <a:t>Students</a:t>
            </a:r>
          </a:p>
          <a:p>
            <a:r>
              <a:rPr lang="en-US" dirty="0"/>
              <a:t>College Community (2 community forums during the visit)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Meeting schedule will be drafted prior to their visit</a:t>
            </a:r>
          </a:p>
          <a:p>
            <a:pPr marL="0" indent="0">
              <a:buNone/>
            </a:pPr>
            <a:r>
              <a:rPr lang="en-US" dirty="0"/>
              <a:t>	Follow up meetings will be called during the visit</a:t>
            </a:r>
          </a:p>
          <a:p>
            <a:pPr marL="0" indent="0">
              <a:buNone/>
            </a:pPr>
            <a:r>
              <a:rPr lang="en-US" dirty="0"/>
              <a:t>	Additional evidence will be asked to produce during the visit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57767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E094A-A421-437F-BF5C-46D037E56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Questions, Comments?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9C522-99C7-480E-AA6C-76B85C245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/>
              <a:t>THANK YOU!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181015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CC Teal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006676"/>
      </a:accent1>
      <a:accent2>
        <a:srgbClr val="006677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</TotalTime>
  <Words>549</Words>
  <Application>Microsoft Office PowerPoint</Application>
  <PresentationFormat>Widescreen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Corbel</vt:lpstr>
      <vt:lpstr>Helvetica</vt:lpstr>
      <vt:lpstr>Wingdings 2</vt:lpstr>
      <vt:lpstr>Frame</vt:lpstr>
      <vt:lpstr>BCC Accreditation and Institutional Self-Study Report Update (ISER)</vt:lpstr>
      <vt:lpstr>Where we have been…Since Accreditation Day #1</vt:lpstr>
      <vt:lpstr>Where we are and our finish line…</vt:lpstr>
      <vt:lpstr>PowerPoint Presentation</vt:lpstr>
      <vt:lpstr>What are key factors for successful ISER and Team visit?</vt:lpstr>
      <vt:lpstr>What are key factors for successful ISER and Team visit?</vt:lpstr>
      <vt:lpstr>Who do they want to meet with?</vt:lpstr>
      <vt:lpstr>Questions, Comments?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Felicia Bridges</dc:creator>
  <cp:lastModifiedBy>Kuni Hay</cp:lastModifiedBy>
  <cp:revision>60</cp:revision>
  <cp:lastPrinted>2020-10-15T22:32:02Z</cp:lastPrinted>
  <dcterms:created xsi:type="dcterms:W3CDTF">2018-12-14T17:39:32Z</dcterms:created>
  <dcterms:modified xsi:type="dcterms:W3CDTF">2020-10-29T15:32:35Z</dcterms:modified>
</cp:coreProperties>
</file>