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6"/>
  </p:notesMasterIdLst>
  <p:handoutMasterIdLst>
    <p:handoutMasterId r:id="rId27"/>
  </p:handoutMasterIdLst>
  <p:sldIdLst>
    <p:sldId id="325" r:id="rId5"/>
    <p:sldId id="288" r:id="rId6"/>
    <p:sldId id="337" r:id="rId7"/>
    <p:sldId id="305" r:id="rId8"/>
    <p:sldId id="323" r:id="rId9"/>
    <p:sldId id="294" r:id="rId10"/>
    <p:sldId id="304" r:id="rId11"/>
    <p:sldId id="310" r:id="rId12"/>
    <p:sldId id="316" r:id="rId13"/>
    <p:sldId id="314" r:id="rId14"/>
    <p:sldId id="336" r:id="rId15"/>
    <p:sldId id="313" r:id="rId16"/>
    <p:sldId id="319" r:id="rId17"/>
    <p:sldId id="302" r:id="rId18"/>
    <p:sldId id="327" r:id="rId19"/>
    <p:sldId id="301" r:id="rId20"/>
    <p:sldId id="338" r:id="rId21"/>
    <p:sldId id="339" r:id="rId22"/>
    <p:sldId id="311" r:id="rId23"/>
    <p:sldId id="312" r:id="rId24"/>
    <p:sldId id="326" r:id="rId25"/>
  </p:sldIdLst>
  <p:sldSz cx="9144000" cy="6858000" type="screen4x3"/>
  <p:notesSz cx="7010400" cy="9296400"/>
  <p:defaultTextStyle>
    <a:defPPr>
      <a:defRPr lang="en-US"/>
    </a:defPPr>
    <a:lvl1pPr marL="0" algn="l" defTabSz="724205" rtl="0" eaLnBrk="1" latinLnBrk="0" hangingPunct="1">
      <a:defRPr sz="1426" kern="1200">
        <a:solidFill>
          <a:schemeClr val="tx1"/>
        </a:solidFill>
        <a:latin typeface="+mn-lt"/>
        <a:ea typeface="+mn-ea"/>
        <a:cs typeface="+mn-cs"/>
      </a:defRPr>
    </a:lvl1pPr>
    <a:lvl2pPr marL="362102" algn="l" defTabSz="724205" rtl="0" eaLnBrk="1" latinLnBrk="0" hangingPunct="1">
      <a:defRPr sz="1426" kern="1200">
        <a:solidFill>
          <a:schemeClr val="tx1"/>
        </a:solidFill>
        <a:latin typeface="+mn-lt"/>
        <a:ea typeface="+mn-ea"/>
        <a:cs typeface="+mn-cs"/>
      </a:defRPr>
    </a:lvl2pPr>
    <a:lvl3pPr marL="724205" algn="l" defTabSz="724205" rtl="0" eaLnBrk="1" latinLnBrk="0" hangingPunct="1">
      <a:defRPr sz="1426" kern="1200">
        <a:solidFill>
          <a:schemeClr val="tx1"/>
        </a:solidFill>
        <a:latin typeface="+mn-lt"/>
        <a:ea typeface="+mn-ea"/>
        <a:cs typeface="+mn-cs"/>
      </a:defRPr>
    </a:lvl3pPr>
    <a:lvl4pPr marL="1086307" algn="l" defTabSz="724205" rtl="0" eaLnBrk="1" latinLnBrk="0" hangingPunct="1">
      <a:defRPr sz="1426" kern="1200">
        <a:solidFill>
          <a:schemeClr val="tx1"/>
        </a:solidFill>
        <a:latin typeface="+mn-lt"/>
        <a:ea typeface="+mn-ea"/>
        <a:cs typeface="+mn-cs"/>
      </a:defRPr>
    </a:lvl4pPr>
    <a:lvl5pPr marL="1448410" algn="l" defTabSz="724205" rtl="0" eaLnBrk="1" latinLnBrk="0" hangingPunct="1">
      <a:defRPr sz="1426" kern="1200">
        <a:solidFill>
          <a:schemeClr val="tx1"/>
        </a:solidFill>
        <a:latin typeface="+mn-lt"/>
        <a:ea typeface="+mn-ea"/>
        <a:cs typeface="+mn-cs"/>
      </a:defRPr>
    </a:lvl5pPr>
    <a:lvl6pPr marL="1810512" algn="l" defTabSz="724205" rtl="0" eaLnBrk="1" latinLnBrk="0" hangingPunct="1">
      <a:defRPr sz="1426" kern="1200">
        <a:solidFill>
          <a:schemeClr val="tx1"/>
        </a:solidFill>
        <a:latin typeface="+mn-lt"/>
        <a:ea typeface="+mn-ea"/>
        <a:cs typeface="+mn-cs"/>
      </a:defRPr>
    </a:lvl6pPr>
    <a:lvl7pPr marL="2172614" algn="l" defTabSz="724205" rtl="0" eaLnBrk="1" latinLnBrk="0" hangingPunct="1">
      <a:defRPr sz="1426" kern="1200">
        <a:solidFill>
          <a:schemeClr val="tx1"/>
        </a:solidFill>
        <a:latin typeface="+mn-lt"/>
        <a:ea typeface="+mn-ea"/>
        <a:cs typeface="+mn-cs"/>
      </a:defRPr>
    </a:lvl7pPr>
    <a:lvl8pPr marL="2534717" algn="l" defTabSz="724205" rtl="0" eaLnBrk="1" latinLnBrk="0" hangingPunct="1">
      <a:defRPr sz="1426" kern="1200">
        <a:solidFill>
          <a:schemeClr val="tx1"/>
        </a:solidFill>
        <a:latin typeface="+mn-lt"/>
        <a:ea typeface="+mn-ea"/>
        <a:cs typeface="+mn-cs"/>
      </a:defRPr>
    </a:lvl8pPr>
    <a:lvl9pPr marL="2896819" algn="l" defTabSz="724205" rtl="0" eaLnBrk="1" latinLnBrk="0" hangingPunct="1">
      <a:defRPr sz="1426"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27E133A-8D53-4343-9450-EB75ED34C10C}">
          <p14:sldIdLst>
            <p14:sldId id="325"/>
            <p14:sldId id="288"/>
            <p14:sldId id="337"/>
            <p14:sldId id="305"/>
            <p14:sldId id="323"/>
            <p14:sldId id="294"/>
            <p14:sldId id="304"/>
            <p14:sldId id="310"/>
            <p14:sldId id="316"/>
            <p14:sldId id="314"/>
            <p14:sldId id="336"/>
            <p14:sldId id="313"/>
            <p14:sldId id="319"/>
            <p14:sldId id="302"/>
            <p14:sldId id="327"/>
            <p14:sldId id="301"/>
            <p14:sldId id="338"/>
            <p14:sldId id="339"/>
            <p14:sldId id="311"/>
            <p14:sldId id="312"/>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7"/>
    <a:srgbClr val="898989"/>
    <a:srgbClr val="E87722"/>
    <a:srgbClr val="63666A"/>
    <a:srgbClr val="000000"/>
    <a:srgbClr val="AD073D"/>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47" autoAdjust="0"/>
  </p:normalViewPr>
  <p:slideViewPr>
    <p:cSldViewPr snapToGrid="0">
      <p:cViewPr varScale="1">
        <p:scale>
          <a:sx n="87" d="100"/>
          <a:sy n="87" d="100"/>
        </p:scale>
        <p:origin x="1224"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1" d="100"/>
          <a:sy n="101" d="100"/>
        </p:scale>
        <p:origin x="4245"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93" cy="465500"/>
          </a:xfrm>
          <a:prstGeom prst="rect">
            <a:avLst/>
          </a:prstGeom>
        </p:spPr>
        <p:txBody>
          <a:bodyPr vert="horz" lIns="98782" tIns="49390" rIns="98782" bIns="49390" rtlCol="0"/>
          <a:lstStyle>
            <a:lvl1pPr algn="l">
              <a:defRPr sz="1300"/>
            </a:lvl1pPr>
          </a:lstStyle>
          <a:p>
            <a:endParaRPr lang="en-US"/>
          </a:p>
        </p:txBody>
      </p:sp>
      <p:sp>
        <p:nvSpPr>
          <p:cNvPr id="3" name="Date Placeholder 2"/>
          <p:cNvSpPr>
            <a:spLocks noGrp="1"/>
          </p:cNvSpPr>
          <p:nvPr>
            <p:ph type="dt" sz="quarter" idx="1"/>
          </p:nvPr>
        </p:nvSpPr>
        <p:spPr>
          <a:xfrm>
            <a:off x="3971172" y="0"/>
            <a:ext cx="3037493" cy="465500"/>
          </a:xfrm>
          <a:prstGeom prst="rect">
            <a:avLst/>
          </a:prstGeom>
        </p:spPr>
        <p:txBody>
          <a:bodyPr vert="horz" lIns="98782" tIns="49390" rIns="98782" bIns="49390" rtlCol="0"/>
          <a:lstStyle>
            <a:lvl1pPr algn="r">
              <a:defRPr sz="1300"/>
            </a:lvl1pPr>
          </a:lstStyle>
          <a:p>
            <a:fld id="{DE595062-EB5A-4E25-9756-2F917D44FB80}" type="datetimeFigureOut">
              <a:rPr lang="en-US" smtClean="0"/>
              <a:t>9/1/2022</a:t>
            </a:fld>
            <a:endParaRPr lang="en-US"/>
          </a:p>
        </p:txBody>
      </p:sp>
      <p:sp>
        <p:nvSpPr>
          <p:cNvPr id="4" name="Footer Placeholder 3"/>
          <p:cNvSpPr>
            <a:spLocks noGrp="1"/>
          </p:cNvSpPr>
          <p:nvPr>
            <p:ph type="ftr" sz="quarter" idx="2"/>
          </p:nvPr>
        </p:nvSpPr>
        <p:spPr>
          <a:xfrm>
            <a:off x="0" y="8830904"/>
            <a:ext cx="3037493" cy="465500"/>
          </a:xfrm>
          <a:prstGeom prst="rect">
            <a:avLst/>
          </a:prstGeom>
        </p:spPr>
        <p:txBody>
          <a:bodyPr vert="horz" lIns="98782" tIns="49390" rIns="98782" bIns="49390" rtlCol="0" anchor="b"/>
          <a:lstStyle>
            <a:lvl1pPr algn="l">
              <a:defRPr sz="1300"/>
            </a:lvl1pPr>
          </a:lstStyle>
          <a:p>
            <a:endParaRPr lang="en-US"/>
          </a:p>
        </p:txBody>
      </p:sp>
    </p:spTree>
    <p:extLst>
      <p:ext uri="{BB962C8B-B14F-4D97-AF65-F5344CB8AC3E}">
        <p14:creationId xmlns:p14="http://schemas.microsoft.com/office/powerpoint/2010/main" val="303352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16" tIns="46559" rIns="93116" bIns="4655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16" tIns="46559" rIns="93116" bIns="46559" rtlCol="0"/>
          <a:lstStyle>
            <a:lvl1pPr algn="r">
              <a:defRPr sz="1200"/>
            </a:lvl1pPr>
          </a:lstStyle>
          <a:p>
            <a:fld id="{E7319259-298D-4671-9260-6A811DE0E4BE}" type="datetimeFigureOut">
              <a:rPr lang="en-US" smtClean="0"/>
              <a:t>8/31/2022</a:t>
            </a:fld>
            <a:endParaRPr lang="en-US"/>
          </a:p>
        </p:txBody>
      </p:sp>
      <p:sp>
        <p:nvSpPr>
          <p:cNvPr id="4" name="Slide Image Placeholder 3"/>
          <p:cNvSpPr>
            <a:spLocks noGrp="1" noRot="1" noChangeAspect="1"/>
          </p:cNvSpPr>
          <p:nvPr>
            <p:ph type="sldImg" idx="2"/>
          </p:nvPr>
        </p:nvSpPr>
        <p:spPr>
          <a:xfrm>
            <a:off x="1411288" y="1162050"/>
            <a:ext cx="4187825" cy="3140075"/>
          </a:xfrm>
          <a:prstGeom prst="rect">
            <a:avLst/>
          </a:prstGeom>
          <a:noFill/>
          <a:ln w="12700">
            <a:solidFill>
              <a:prstClr val="black"/>
            </a:solidFill>
          </a:ln>
        </p:spPr>
        <p:txBody>
          <a:bodyPr vert="horz" lIns="93116" tIns="46559" rIns="93116" bIns="4655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16" tIns="46559" rIns="93116" bIns="465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3116" tIns="46559" rIns="93116" bIns="4655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16" tIns="46559" rIns="93116" bIns="46559" rtlCol="0" anchor="b"/>
          <a:lstStyle>
            <a:lvl1pPr algn="r">
              <a:defRPr sz="1200"/>
            </a:lvl1pPr>
          </a:lstStyle>
          <a:p>
            <a:fld id="{ED404794-DFDE-49B3-BFB2-211ACB32B0E7}" type="slidenum">
              <a:rPr lang="en-US" smtClean="0"/>
              <a:t>‹#›</a:t>
            </a:fld>
            <a:endParaRPr lang="en-US"/>
          </a:p>
        </p:txBody>
      </p:sp>
    </p:spTree>
    <p:extLst>
      <p:ext uri="{BB962C8B-B14F-4D97-AF65-F5344CB8AC3E}">
        <p14:creationId xmlns:p14="http://schemas.microsoft.com/office/powerpoint/2010/main" val="4222146377"/>
      </p:ext>
    </p:extLst>
  </p:cSld>
  <p:clrMap bg1="lt1" tx1="dk1" bg2="lt2" tx2="dk2" accent1="accent1" accent2="accent2" accent3="accent3" accent4="accent4" accent5="accent5" accent6="accent6" hlink="hlink" folHlink="folHlink"/>
  <p:notesStyle>
    <a:lvl1pPr marL="0" algn="l" defTabSz="724205" rtl="0" eaLnBrk="1" latinLnBrk="0" hangingPunct="1">
      <a:defRPr sz="950" kern="1200">
        <a:solidFill>
          <a:schemeClr val="tx1"/>
        </a:solidFill>
        <a:latin typeface="+mn-lt"/>
        <a:ea typeface="+mn-ea"/>
        <a:cs typeface="+mn-cs"/>
      </a:defRPr>
    </a:lvl1pPr>
    <a:lvl2pPr marL="362102" algn="l" defTabSz="724205" rtl="0" eaLnBrk="1" latinLnBrk="0" hangingPunct="1">
      <a:defRPr sz="950" kern="1200">
        <a:solidFill>
          <a:schemeClr val="tx1"/>
        </a:solidFill>
        <a:latin typeface="+mn-lt"/>
        <a:ea typeface="+mn-ea"/>
        <a:cs typeface="+mn-cs"/>
      </a:defRPr>
    </a:lvl2pPr>
    <a:lvl3pPr marL="724205" algn="l" defTabSz="724205" rtl="0" eaLnBrk="1" latinLnBrk="0" hangingPunct="1">
      <a:defRPr sz="950" kern="1200">
        <a:solidFill>
          <a:schemeClr val="tx1"/>
        </a:solidFill>
        <a:latin typeface="+mn-lt"/>
        <a:ea typeface="+mn-ea"/>
        <a:cs typeface="+mn-cs"/>
      </a:defRPr>
    </a:lvl3pPr>
    <a:lvl4pPr marL="1086307" algn="l" defTabSz="724205" rtl="0" eaLnBrk="1" latinLnBrk="0" hangingPunct="1">
      <a:defRPr sz="950" kern="1200">
        <a:solidFill>
          <a:schemeClr val="tx1"/>
        </a:solidFill>
        <a:latin typeface="+mn-lt"/>
        <a:ea typeface="+mn-ea"/>
        <a:cs typeface="+mn-cs"/>
      </a:defRPr>
    </a:lvl4pPr>
    <a:lvl5pPr marL="1448410" algn="l" defTabSz="724205" rtl="0" eaLnBrk="1" latinLnBrk="0" hangingPunct="1">
      <a:defRPr sz="950" kern="1200">
        <a:solidFill>
          <a:schemeClr val="tx1"/>
        </a:solidFill>
        <a:latin typeface="+mn-lt"/>
        <a:ea typeface="+mn-ea"/>
        <a:cs typeface="+mn-cs"/>
      </a:defRPr>
    </a:lvl5pPr>
    <a:lvl6pPr marL="1810512" algn="l" defTabSz="724205" rtl="0" eaLnBrk="1" latinLnBrk="0" hangingPunct="1">
      <a:defRPr sz="950" kern="1200">
        <a:solidFill>
          <a:schemeClr val="tx1"/>
        </a:solidFill>
        <a:latin typeface="+mn-lt"/>
        <a:ea typeface="+mn-ea"/>
        <a:cs typeface="+mn-cs"/>
      </a:defRPr>
    </a:lvl6pPr>
    <a:lvl7pPr marL="2172614" algn="l" defTabSz="724205" rtl="0" eaLnBrk="1" latinLnBrk="0" hangingPunct="1">
      <a:defRPr sz="950" kern="1200">
        <a:solidFill>
          <a:schemeClr val="tx1"/>
        </a:solidFill>
        <a:latin typeface="+mn-lt"/>
        <a:ea typeface="+mn-ea"/>
        <a:cs typeface="+mn-cs"/>
      </a:defRPr>
    </a:lvl7pPr>
    <a:lvl8pPr marL="2534717" algn="l" defTabSz="724205" rtl="0" eaLnBrk="1" latinLnBrk="0" hangingPunct="1">
      <a:defRPr sz="950" kern="1200">
        <a:solidFill>
          <a:schemeClr val="tx1"/>
        </a:solidFill>
        <a:latin typeface="+mn-lt"/>
        <a:ea typeface="+mn-ea"/>
        <a:cs typeface="+mn-cs"/>
      </a:defRPr>
    </a:lvl8pPr>
    <a:lvl9pPr marL="2896819" algn="l" defTabSz="724205" rtl="0" eaLnBrk="1" latinLnBrk="0" hangingPunct="1">
      <a:defRPr sz="9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908430" y="2784197"/>
            <a:ext cx="3712982" cy="994410"/>
          </a:xfrm>
          <a:prstGeom prst="rect">
            <a:avLst/>
          </a:prstGeom>
        </p:spPr>
        <p:txBody>
          <a:bodyPr anchor="b" anchorCtr="0">
            <a:normAutofit/>
          </a:bodyPr>
          <a:lstStyle>
            <a:lvl1pPr marL="0" indent="0" algn="r">
              <a:buNone/>
              <a:defRPr sz="2880" b="1">
                <a:solidFill>
                  <a:srgbClr val="E87722"/>
                </a:solidFill>
              </a:defRPr>
            </a:lvl1pPr>
          </a:lstStyle>
          <a:p>
            <a:pPr lvl="0"/>
            <a:r>
              <a:rPr lang="en-US" dirty="0"/>
              <a:t>Click to Edit Master Title</a:t>
            </a:r>
          </a:p>
        </p:txBody>
      </p:sp>
      <p:sp>
        <p:nvSpPr>
          <p:cNvPr id="12" name="Text Placeholder 11"/>
          <p:cNvSpPr>
            <a:spLocks noGrp="1"/>
          </p:cNvSpPr>
          <p:nvPr>
            <p:ph type="body" sz="quarter" idx="11" hasCustomPrompt="1"/>
          </p:nvPr>
        </p:nvSpPr>
        <p:spPr>
          <a:xfrm>
            <a:off x="4908430" y="3788208"/>
            <a:ext cx="3712982" cy="358140"/>
          </a:xfrm>
          <a:prstGeom prst="rect">
            <a:avLst/>
          </a:prstGeom>
        </p:spPr>
        <p:txBody>
          <a:bodyPr>
            <a:normAutofit/>
          </a:bodyPr>
          <a:lstStyle>
            <a:lvl1pPr marL="0" indent="0" algn="r">
              <a:lnSpc>
                <a:spcPct val="100000"/>
              </a:lnSpc>
              <a:spcBef>
                <a:spcPts val="0"/>
              </a:spcBef>
              <a:buNone/>
              <a:defRPr sz="1320" baseline="0">
                <a:solidFill>
                  <a:srgbClr val="004A97"/>
                </a:solidFill>
              </a:defRPr>
            </a:lvl1pPr>
          </a:lstStyle>
          <a:p>
            <a:pPr lvl="0"/>
            <a:r>
              <a:rPr lang="en-US" dirty="0"/>
              <a:t>Click to edit master subtitle</a:t>
            </a:r>
          </a:p>
        </p:txBody>
      </p:sp>
    </p:spTree>
    <p:extLst>
      <p:ext uri="{BB962C8B-B14F-4D97-AF65-F5344CB8AC3E}">
        <p14:creationId xmlns:p14="http://schemas.microsoft.com/office/powerpoint/2010/main" val="260979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amp; Single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520"/>
          </a:xfrm>
        </p:spPr>
        <p:txBody>
          <a:bodyPr>
            <a:normAutofit/>
          </a:bodyPr>
          <a:lstStyle>
            <a:lvl1pPr>
              <a:defRPr sz="2800" b="1">
                <a:solidFill>
                  <a:srgbClr val="E87722"/>
                </a:solidFill>
                <a:latin typeface="+mn-lt"/>
              </a:defRPr>
            </a:lvl1pPr>
          </a:lstStyle>
          <a:p>
            <a:r>
              <a:rPr lang="en-US" dirty="0"/>
              <a:t>Click to edit Master title style</a:t>
            </a:r>
          </a:p>
        </p:txBody>
      </p:sp>
      <p:sp>
        <p:nvSpPr>
          <p:cNvPr id="3" name="Content Placeholder 2"/>
          <p:cNvSpPr>
            <a:spLocks noGrp="1"/>
          </p:cNvSpPr>
          <p:nvPr>
            <p:ph idx="1" hasCustomPrompt="1"/>
          </p:nvPr>
        </p:nvSpPr>
        <p:spPr>
          <a:xfrm>
            <a:off x="457200" y="1280160"/>
            <a:ext cx="8229600" cy="4754880"/>
          </a:xfrm>
        </p:spPr>
        <p:txBody>
          <a:bodyPr>
            <a:normAutofit/>
          </a:bodyPr>
          <a:lstStyle>
            <a:lvl1pPr>
              <a:buClr>
                <a:srgbClr val="004A97"/>
              </a:buClr>
              <a:defRPr sz="1800">
                <a:solidFill>
                  <a:srgbClr val="898989"/>
                </a:solidFill>
              </a:defRPr>
            </a:lvl1pPr>
            <a:lvl2pPr>
              <a:buClr>
                <a:srgbClr val="004A97"/>
              </a:buClr>
              <a:defRPr sz="1600">
                <a:solidFill>
                  <a:srgbClr val="898989"/>
                </a:solidFill>
              </a:defRPr>
            </a:lvl2pPr>
            <a:lvl3pPr>
              <a:buClr>
                <a:srgbClr val="004A97"/>
              </a:buClr>
              <a:defRPr sz="1600">
                <a:solidFill>
                  <a:srgbClr val="898989"/>
                </a:solidFill>
              </a:defRPr>
            </a:lvl3pPr>
            <a:lvl4pPr>
              <a:defRPr>
                <a:solidFill>
                  <a:srgbClr val="898989"/>
                </a:solidFill>
              </a:defRPr>
            </a:lvl4pPr>
            <a:lvl5pPr>
              <a:defRPr>
                <a:solidFill>
                  <a:srgbClr val="898989"/>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101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E87722"/>
                </a:solidFill>
              </a:defRPr>
            </a:lvl1pPr>
          </a:lstStyle>
          <a:p>
            <a:r>
              <a:rPr lang="en-US" dirty="0"/>
              <a:t>Click to edit Master title style</a:t>
            </a:r>
          </a:p>
        </p:txBody>
      </p:sp>
    </p:spTree>
    <p:extLst>
      <p:ext uri="{BB962C8B-B14F-4D97-AF65-F5344CB8AC3E}">
        <p14:creationId xmlns:p14="http://schemas.microsoft.com/office/powerpoint/2010/main" val="420977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595E0A3-0185-46A8-A7D7-58F031AC87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6210" y="3010413"/>
            <a:ext cx="2488915" cy="748755"/>
          </a:xfrm>
          <a:prstGeom prst="rect">
            <a:avLst/>
          </a:prstGeom>
        </p:spPr>
      </p:pic>
      <p:sp>
        <p:nvSpPr>
          <p:cNvPr id="5" name="Text Placeholder 4"/>
          <p:cNvSpPr>
            <a:spLocks noGrp="1"/>
          </p:cNvSpPr>
          <p:nvPr>
            <p:ph type="body" sz="quarter" idx="10" hasCustomPrompt="1"/>
          </p:nvPr>
        </p:nvSpPr>
        <p:spPr>
          <a:xfrm>
            <a:off x="3400927" y="2668395"/>
            <a:ext cx="5244980" cy="994410"/>
          </a:xfrm>
          <a:prstGeom prst="rect">
            <a:avLst/>
          </a:prstGeom>
        </p:spPr>
        <p:txBody>
          <a:bodyPr anchor="ctr">
            <a:normAutofit/>
          </a:bodyPr>
          <a:lstStyle>
            <a:lvl1pPr marL="0" indent="0" algn="l">
              <a:lnSpc>
                <a:spcPct val="100000"/>
              </a:lnSpc>
              <a:buNone/>
              <a:defRPr sz="2880" b="0">
                <a:solidFill>
                  <a:srgbClr val="E87722"/>
                </a:solidFill>
              </a:defRPr>
            </a:lvl1pPr>
          </a:lstStyle>
          <a:p>
            <a:pPr algn="l">
              <a:lnSpc>
                <a:spcPct val="100000"/>
              </a:lnSpc>
            </a:pPr>
            <a:r>
              <a:rPr lang="en-US" sz="3200" dirty="0">
                <a:solidFill>
                  <a:srgbClr val="2DCCD3"/>
                </a:solidFill>
                <a:latin typeface="+mn-lt"/>
              </a:rPr>
              <a:t>Title of Presentation</a:t>
            </a:r>
          </a:p>
        </p:txBody>
      </p:sp>
      <p:sp>
        <p:nvSpPr>
          <p:cNvPr id="12" name="Text Placeholder 11"/>
          <p:cNvSpPr>
            <a:spLocks noGrp="1"/>
          </p:cNvSpPr>
          <p:nvPr>
            <p:ph type="body" sz="quarter" idx="11" hasCustomPrompt="1"/>
          </p:nvPr>
        </p:nvSpPr>
        <p:spPr>
          <a:xfrm>
            <a:off x="3400927" y="3732789"/>
            <a:ext cx="5244979" cy="462221"/>
          </a:xfrm>
          <a:prstGeom prst="rect">
            <a:avLst/>
          </a:prstGeom>
        </p:spPr>
        <p:txBody>
          <a:bodyPr>
            <a:normAutofit/>
          </a:bodyPr>
          <a:lstStyle>
            <a:lvl1pPr marL="0" indent="0" algn="l">
              <a:lnSpc>
                <a:spcPct val="100000"/>
              </a:lnSpc>
              <a:spcBef>
                <a:spcPts val="0"/>
              </a:spcBef>
              <a:buNone/>
              <a:defRPr sz="2000" baseline="0">
                <a:solidFill>
                  <a:srgbClr val="004A97"/>
                </a:solidFill>
              </a:defRPr>
            </a:lvl1pPr>
          </a:lstStyle>
          <a:p>
            <a:pPr algn="l"/>
            <a:r>
              <a:rPr lang="en-US" sz="1400" dirty="0">
                <a:solidFill>
                  <a:srgbClr val="63666A"/>
                </a:solidFill>
              </a:rPr>
              <a:t>Month day, year</a:t>
            </a:r>
            <a:endParaRPr lang="en-US" dirty="0"/>
          </a:p>
        </p:txBody>
      </p:sp>
      <p:cxnSp>
        <p:nvCxnSpPr>
          <p:cNvPr id="8" name="Straight Connector 7"/>
          <p:cNvCxnSpPr/>
          <p:nvPr userDrawn="1"/>
        </p:nvCxnSpPr>
        <p:spPr>
          <a:xfrm>
            <a:off x="3139616" y="2285895"/>
            <a:ext cx="0" cy="2173812"/>
          </a:xfrm>
          <a:prstGeom prst="line">
            <a:avLst/>
          </a:prstGeom>
          <a:ln w="3175">
            <a:solidFill>
              <a:srgbClr val="6366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252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12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D11599-5EC7-4686-B07B-CFC710F773F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7200" y="6130889"/>
            <a:ext cx="1123460" cy="337977"/>
          </a:xfrm>
          <a:prstGeom prst="rect">
            <a:avLst/>
          </a:prstGeom>
        </p:spPr>
      </p:pic>
      <p:sp>
        <p:nvSpPr>
          <p:cNvPr id="3" name="Text Placeholder 2"/>
          <p:cNvSpPr>
            <a:spLocks noGrp="1"/>
          </p:cNvSpPr>
          <p:nvPr>
            <p:ph type="body" idx="1"/>
          </p:nvPr>
        </p:nvSpPr>
        <p:spPr>
          <a:xfrm>
            <a:off x="457200" y="1280160"/>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2" name="Title Placeholder 1"/>
          <p:cNvSpPr>
            <a:spLocks noGrp="1"/>
          </p:cNvSpPr>
          <p:nvPr>
            <p:ph type="title"/>
          </p:nvPr>
        </p:nvSpPr>
        <p:spPr>
          <a:xfrm>
            <a:off x="457200" y="228600"/>
            <a:ext cx="8229600" cy="731520"/>
          </a:xfrm>
          <a:prstGeom prst="rect">
            <a:avLst/>
          </a:prstGeom>
        </p:spPr>
        <p:txBody>
          <a:bodyPr vert="horz" lIns="91440" tIns="45720" rIns="91440" bIns="45720" rtlCol="0" anchor="ctr">
            <a:normAutofit/>
          </a:bodyPr>
          <a:lstStyle/>
          <a:p>
            <a:r>
              <a:rPr lang="en-US" dirty="0"/>
              <a:t>Click to edit Master title style</a:t>
            </a:r>
          </a:p>
        </p:txBody>
      </p:sp>
      <p:cxnSp>
        <p:nvCxnSpPr>
          <p:cNvPr id="10" name="Straight Connector 9"/>
          <p:cNvCxnSpPr>
            <a:cxnSpLocks/>
          </p:cNvCxnSpPr>
          <p:nvPr userDrawn="1"/>
        </p:nvCxnSpPr>
        <p:spPr>
          <a:xfrm>
            <a:off x="1639309" y="6425063"/>
            <a:ext cx="7040880" cy="0"/>
          </a:xfrm>
          <a:prstGeom prst="line">
            <a:avLst/>
          </a:prstGeom>
          <a:ln w="12700">
            <a:solidFill>
              <a:srgbClr val="D9D9D6"/>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5124768" y="6460178"/>
            <a:ext cx="3555421" cy="214726"/>
          </a:xfrm>
          <a:prstGeom prst="rect">
            <a:avLst/>
          </a:prstGeom>
        </p:spPr>
        <p:txBody>
          <a:bodyPr vert="horz" lIns="0" tIns="0" rIns="0" bIns="0" rtlCol="0" anchor="t" anchorCtr="0"/>
          <a:lstStyle>
            <a:defPPr>
              <a:defRPr lang="en-US"/>
            </a:defPPr>
            <a:lvl1pPr marL="0" algn="r" defTabSz="724205" rtl="0" eaLnBrk="1" latinLnBrk="0" hangingPunct="1">
              <a:defRPr sz="1000" kern="1200" cap="all" baseline="0">
                <a:solidFill>
                  <a:srgbClr val="63666A"/>
                </a:solidFill>
                <a:latin typeface="+mn-lt"/>
                <a:ea typeface="+mn-ea"/>
                <a:cs typeface="+mn-cs"/>
              </a:defRPr>
            </a:lvl1pPr>
            <a:lvl2pPr marL="362102" algn="l" defTabSz="724205" rtl="0" eaLnBrk="1" latinLnBrk="0" hangingPunct="1">
              <a:defRPr sz="1426" kern="1200">
                <a:solidFill>
                  <a:schemeClr val="tx1"/>
                </a:solidFill>
                <a:latin typeface="+mn-lt"/>
                <a:ea typeface="+mn-ea"/>
                <a:cs typeface="+mn-cs"/>
              </a:defRPr>
            </a:lvl2pPr>
            <a:lvl3pPr marL="724205" algn="l" defTabSz="724205" rtl="0" eaLnBrk="1" latinLnBrk="0" hangingPunct="1">
              <a:defRPr sz="1426" kern="1200">
                <a:solidFill>
                  <a:schemeClr val="tx1"/>
                </a:solidFill>
                <a:latin typeface="+mn-lt"/>
                <a:ea typeface="+mn-ea"/>
                <a:cs typeface="+mn-cs"/>
              </a:defRPr>
            </a:lvl3pPr>
            <a:lvl4pPr marL="1086307" algn="l" defTabSz="724205" rtl="0" eaLnBrk="1" latinLnBrk="0" hangingPunct="1">
              <a:defRPr sz="1426" kern="1200">
                <a:solidFill>
                  <a:schemeClr val="tx1"/>
                </a:solidFill>
                <a:latin typeface="+mn-lt"/>
                <a:ea typeface="+mn-ea"/>
                <a:cs typeface="+mn-cs"/>
              </a:defRPr>
            </a:lvl4pPr>
            <a:lvl5pPr marL="1448410" algn="l" defTabSz="724205" rtl="0" eaLnBrk="1" latinLnBrk="0" hangingPunct="1">
              <a:defRPr sz="1426" kern="1200">
                <a:solidFill>
                  <a:schemeClr val="tx1"/>
                </a:solidFill>
                <a:latin typeface="+mn-lt"/>
                <a:ea typeface="+mn-ea"/>
                <a:cs typeface="+mn-cs"/>
              </a:defRPr>
            </a:lvl5pPr>
            <a:lvl6pPr marL="1810512" algn="l" defTabSz="724205" rtl="0" eaLnBrk="1" latinLnBrk="0" hangingPunct="1">
              <a:defRPr sz="1426" kern="1200">
                <a:solidFill>
                  <a:schemeClr val="tx1"/>
                </a:solidFill>
                <a:latin typeface="+mn-lt"/>
                <a:ea typeface="+mn-ea"/>
                <a:cs typeface="+mn-cs"/>
              </a:defRPr>
            </a:lvl6pPr>
            <a:lvl7pPr marL="2172614" algn="l" defTabSz="724205" rtl="0" eaLnBrk="1" latinLnBrk="0" hangingPunct="1">
              <a:defRPr sz="1426" kern="1200">
                <a:solidFill>
                  <a:schemeClr val="tx1"/>
                </a:solidFill>
                <a:latin typeface="+mn-lt"/>
                <a:ea typeface="+mn-ea"/>
                <a:cs typeface="+mn-cs"/>
              </a:defRPr>
            </a:lvl7pPr>
            <a:lvl8pPr marL="2534717" algn="l" defTabSz="724205" rtl="0" eaLnBrk="1" latinLnBrk="0" hangingPunct="1">
              <a:defRPr sz="1426" kern="1200">
                <a:solidFill>
                  <a:schemeClr val="tx1"/>
                </a:solidFill>
                <a:latin typeface="+mn-lt"/>
                <a:ea typeface="+mn-ea"/>
                <a:cs typeface="+mn-cs"/>
              </a:defRPr>
            </a:lvl8pPr>
            <a:lvl9pPr marL="2896819" algn="l" defTabSz="724205" rtl="0" eaLnBrk="1" latinLnBrk="0" hangingPunct="1">
              <a:defRPr sz="1426" kern="1200">
                <a:solidFill>
                  <a:schemeClr val="tx1"/>
                </a:solidFill>
                <a:latin typeface="+mn-lt"/>
                <a:ea typeface="+mn-ea"/>
                <a:cs typeface="+mn-cs"/>
              </a:defRPr>
            </a:lvl9pPr>
          </a:lstStyle>
          <a:p>
            <a:pPr marL="0" marR="0" lvl="0" indent="0" algn="r" defTabSz="724205" rtl="0" eaLnBrk="1" fontAlgn="auto" latinLnBrk="0" hangingPunct="1">
              <a:lnSpc>
                <a:spcPct val="100000"/>
              </a:lnSpc>
              <a:spcBef>
                <a:spcPts val="0"/>
              </a:spcBef>
              <a:spcAft>
                <a:spcPts val="0"/>
              </a:spcAft>
              <a:buClrTx/>
              <a:buSzTx/>
              <a:buFontTx/>
              <a:buNone/>
              <a:tabLst/>
              <a:defRPr/>
            </a:pPr>
            <a:r>
              <a:rPr lang="en-US" sz="700" spc="100" baseline="0" dirty="0">
                <a:solidFill>
                  <a:srgbClr val="898989"/>
                </a:solidFill>
                <a:cs typeface="Arial" panose="020B0604020202020204" pitchFamily="34" charset="0"/>
              </a:rPr>
              <a:t>SHIP OVERVIEW  </a:t>
            </a:r>
            <a:r>
              <a:rPr lang="en-US" sz="700" b="1" spc="100" baseline="0" dirty="0">
                <a:solidFill>
                  <a:srgbClr val="E87722"/>
                </a:solidFill>
                <a:cs typeface="Arial" panose="020B0604020202020204" pitchFamily="34" charset="0"/>
              </a:rPr>
              <a:t>/</a:t>
            </a:r>
            <a:r>
              <a:rPr lang="en-US" sz="700" b="1" spc="100" baseline="0" dirty="0">
                <a:solidFill>
                  <a:srgbClr val="AD073D"/>
                </a:solidFill>
                <a:cs typeface="Arial" panose="020B0604020202020204" pitchFamily="34" charset="0"/>
              </a:rPr>
              <a:t>  </a:t>
            </a:r>
            <a:fld id="{39757255-0A37-4424-A274-AEF05BC8DCF2}" type="slidenum">
              <a:rPr lang="en-US" sz="700" spc="100" baseline="0" smtClean="0">
                <a:solidFill>
                  <a:srgbClr val="898989"/>
                </a:solidFill>
              </a:rPr>
              <a:pPr marL="0" marR="0" lvl="0" indent="0" algn="r" defTabSz="724205" rtl="0" eaLnBrk="1" fontAlgn="auto" latinLnBrk="0" hangingPunct="1">
                <a:lnSpc>
                  <a:spcPct val="100000"/>
                </a:lnSpc>
                <a:spcBef>
                  <a:spcPts val="0"/>
                </a:spcBef>
                <a:spcAft>
                  <a:spcPts val="0"/>
                </a:spcAft>
                <a:buClrTx/>
                <a:buSzTx/>
                <a:buFontTx/>
                <a:buNone/>
                <a:tabLst/>
                <a:defRPr/>
              </a:pPr>
              <a:t>‹#›</a:t>
            </a:fld>
            <a:endParaRPr lang="en-US" sz="700" spc="100" baseline="0" dirty="0">
              <a:solidFill>
                <a:srgbClr val="898989"/>
              </a:solidFill>
            </a:endParaRPr>
          </a:p>
          <a:p>
            <a:endParaRPr lang="en-US" sz="700" b="1" spc="100" baseline="0" dirty="0">
              <a:solidFill>
                <a:srgbClr val="AD073D"/>
              </a:solidFill>
            </a:endParaRPr>
          </a:p>
        </p:txBody>
      </p:sp>
      <p:cxnSp>
        <p:nvCxnSpPr>
          <p:cNvPr id="17" name="Straight Connector 16"/>
          <p:cNvCxnSpPr/>
          <p:nvPr userDrawn="1"/>
        </p:nvCxnSpPr>
        <p:spPr>
          <a:xfrm>
            <a:off x="457199" y="966538"/>
            <a:ext cx="8229600" cy="0"/>
          </a:xfrm>
          <a:prstGeom prst="line">
            <a:avLst/>
          </a:prstGeom>
          <a:ln w="9525">
            <a:solidFill>
              <a:srgbClr val="D9D9D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0589" y="966525"/>
            <a:ext cx="8229600" cy="0"/>
          </a:xfrm>
          <a:prstGeom prst="line">
            <a:avLst/>
          </a:prstGeom>
          <a:ln w="12700">
            <a:solidFill>
              <a:srgbClr val="D9D9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896451"/>
      </p:ext>
    </p:extLst>
  </p:cSld>
  <p:clrMap bg1="lt1" tx1="dk1" bg2="lt2" tx2="dk2" accent1="accent1" accent2="accent2" accent3="accent3" accent4="accent4" accent5="accent5" accent6="accent6" hlink="hlink" folHlink="folHlink"/>
  <p:sldLayoutIdLst>
    <p:sldLayoutId id="2147483707" r:id="rId1"/>
    <p:sldLayoutId id="2147483683" r:id="rId2"/>
    <p:sldLayoutId id="2147483704" r:id="rId3"/>
    <p:sldLayoutId id="2147483709" r:id="rId4"/>
    <p:sldLayoutId id="2147483710" r:id="rId5"/>
  </p:sldLayoutIdLst>
  <p:hf hdr="0" dt="0"/>
  <p:txStyles>
    <p:titleStyle>
      <a:lvl1pPr marL="0" indent="0" algn="l" defTabSz="1097280" rtl="0" eaLnBrk="1" latinLnBrk="0" hangingPunct="1">
        <a:lnSpc>
          <a:spcPct val="90000"/>
        </a:lnSpc>
        <a:spcBef>
          <a:spcPct val="0"/>
        </a:spcBef>
        <a:buNone/>
        <a:defRPr sz="2800" b="1" kern="1200">
          <a:solidFill>
            <a:srgbClr val="E87722"/>
          </a:solidFill>
          <a:latin typeface="+mn-lt"/>
          <a:ea typeface="+mj-ea"/>
          <a:cs typeface="+mj-cs"/>
        </a:defRPr>
      </a:lvl1pPr>
    </p:titleStyle>
    <p:bodyStyle>
      <a:lvl1pPr marL="274320" indent="-274320" algn="l" defTabSz="1097280" rtl="0" eaLnBrk="1" latinLnBrk="0" hangingPunct="1">
        <a:lnSpc>
          <a:spcPct val="100000"/>
        </a:lnSpc>
        <a:spcBef>
          <a:spcPts val="0"/>
        </a:spcBef>
        <a:spcAft>
          <a:spcPts val="1200"/>
        </a:spcAft>
        <a:buClr>
          <a:srgbClr val="004A97"/>
        </a:buClr>
        <a:buFont typeface="Arial" panose="020B0604020202020204" pitchFamily="34" charset="0"/>
        <a:buChar char="•"/>
        <a:defRPr sz="2200" kern="1200">
          <a:solidFill>
            <a:srgbClr val="898989"/>
          </a:solidFill>
          <a:latin typeface="+mn-lt"/>
          <a:ea typeface="+mn-ea"/>
          <a:cs typeface="+mn-cs"/>
        </a:defRPr>
      </a:lvl1pPr>
      <a:lvl2pPr marL="548640" indent="-273050" algn="l" defTabSz="1097280" rtl="0" eaLnBrk="1" latinLnBrk="0" hangingPunct="1">
        <a:lnSpc>
          <a:spcPct val="100000"/>
        </a:lnSpc>
        <a:spcBef>
          <a:spcPts val="0"/>
        </a:spcBef>
        <a:spcAft>
          <a:spcPts val="1200"/>
        </a:spcAft>
        <a:buClr>
          <a:srgbClr val="004A97"/>
        </a:buClr>
        <a:buFont typeface="Calibri" panose="020F0502020204030204" pitchFamily="34" charset="0"/>
        <a:buChar char="–"/>
        <a:defRPr sz="2000" kern="1200">
          <a:solidFill>
            <a:srgbClr val="898989"/>
          </a:solidFill>
          <a:latin typeface="+mn-lt"/>
          <a:ea typeface="+mn-ea"/>
          <a:cs typeface="+mn-cs"/>
        </a:defRPr>
      </a:lvl2pPr>
      <a:lvl3pPr marL="822960" indent="-273050" algn="l" defTabSz="1097280" rtl="0" eaLnBrk="1" latinLnBrk="0" hangingPunct="1">
        <a:lnSpc>
          <a:spcPct val="100000"/>
        </a:lnSpc>
        <a:spcBef>
          <a:spcPts val="0"/>
        </a:spcBef>
        <a:spcAft>
          <a:spcPts val="1200"/>
        </a:spcAft>
        <a:buClr>
          <a:srgbClr val="004A97"/>
        </a:buClr>
        <a:buSzPct val="75000"/>
        <a:buFont typeface="Wingdings" panose="05000000000000000000" pitchFamily="2" charset="2"/>
        <a:buChar char="§"/>
        <a:tabLst>
          <a:tab pos="858838" algn="l"/>
        </a:tabLst>
        <a:defRPr sz="2000" kern="1200">
          <a:solidFill>
            <a:srgbClr val="898989"/>
          </a:solidFill>
          <a:latin typeface="+mn-lt"/>
          <a:ea typeface="+mn-ea"/>
          <a:cs typeface="+mn-cs"/>
        </a:defRPr>
      </a:lvl3pPr>
      <a:lvl4pPr marL="1920240" indent="-274320" algn="l" defTabSz="1097280" rtl="0" eaLnBrk="1" latinLnBrk="0" hangingPunct="1">
        <a:lnSpc>
          <a:spcPct val="100000"/>
        </a:lnSpc>
        <a:spcBef>
          <a:spcPts val="0"/>
        </a:spcBef>
        <a:spcAft>
          <a:spcPts val="1200"/>
        </a:spcAft>
        <a:buClr>
          <a:schemeClr val="accent5"/>
        </a:buClr>
        <a:buFont typeface="Calibri" panose="020F0502020204030204" pitchFamily="34" charset="0"/>
        <a:buChar char="–"/>
        <a:defRPr sz="2160" kern="1200">
          <a:solidFill>
            <a:srgbClr val="898989"/>
          </a:solidFill>
          <a:latin typeface="+mn-lt"/>
          <a:ea typeface="+mn-ea"/>
          <a:cs typeface="+mn-cs"/>
        </a:defRPr>
      </a:lvl4pPr>
      <a:lvl5pPr marL="2468880" indent="-274320" algn="l" defTabSz="1097280" rtl="0" eaLnBrk="1" latinLnBrk="0" hangingPunct="1">
        <a:lnSpc>
          <a:spcPct val="100000"/>
        </a:lnSpc>
        <a:spcBef>
          <a:spcPts val="0"/>
        </a:spcBef>
        <a:spcAft>
          <a:spcPts val="1200"/>
        </a:spcAft>
        <a:buClr>
          <a:schemeClr val="accent5"/>
        </a:buClr>
        <a:buFont typeface="Wingdings" panose="05000000000000000000" pitchFamily="2" charset="2"/>
        <a:buChar char="§"/>
        <a:defRPr sz="2160" kern="1200">
          <a:solidFill>
            <a:srgbClr val="898989"/>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4studenthealth.com/supplemental-pla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lameda.edu/students/health-wellness-services/" TargetMode="External"/><Relationship Id="rId2" Type="http://schemas.openxmlformats.org/officeDocument/2006/relationships/hyperlink" Target="https://www.berkeleycitycollege.edu/wellness-center/" TargetMode="External"/><Relationship Id="rId1" Type="http://schemas.openxmlformats.org/officeDocument/2006/relationships/slideLayout" Target="../slideLayouts/slideLayout2.xml"/><Relationship Id="rId4" Type="http://schemas.openxmlformats.org/officeDocument/2006/relationships/hyperlink" Target="https://www.merritt.edu/health/"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dialcar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cure.visit-aci.com/ClaimStatus/" TargetMode="External"/><Relationship Id="rId2" Type="http://schemas.openxmlformats.org/officeDocument/2006/relationships/hyperlink" Target="mailto:claims@visit-aci.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4studenthealth.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laims@visit-aci.com" TargetMode="External"/><Relationship Id="rId2" Type="http://schemas.openxmlformats.org/officeDocument/2006/relationships/hyperlink" Target="http://www.4studenthealth.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4studenthealth.com/berkeley" TargetMode="External"/><Relationship Id="rId2" Type="http://schemas.openxmlformats.org/officeDocument/2006/relationships/hyperlink" Target="mailto:clientservices@relationinsurance.com" TargetMode="External"/><Relationship Id="rId1" Type="http://schemas.openxmlformats.org/officeDocument/2006/relationships/slideLayout" Target="../slideLayouts/slideLayout5.xml"/><Relationship Id="rId6" Type="http://schemas.openxmlformats.org/officeDocument/2006/relationships/hyperlink" Target="http://www.4studenthealth.com/merritt" TargetMode="External"/><Relationship Id="rId5" Type="http://schemas.openxmlformats.org/officeDocument/2006/relationships/hyperlink" Target="http://www.4studenthealth.com/laney" TargetMode="External"/><Relationship Id="rId4" Type="http://schemas.openxmlformats.org/officeDocument/2006/relationships/hyperlink" Target="http://www.4studenthealth.com/alamed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4studenthealth.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4studenthealth.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4studenthealth.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etna.com/docfind/custom/passpo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4studenthealth.com/" TargetMode="External"/><Relationship Id="rId2" Type="http://schemas.openxmlformats.org/officeDocument/2006/relationships/hyperlink" Target="http://www.express-scripts.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680A8-74D8-4FB1-B575-8872833AE662}"/>
              </a:ext>
            </a:extLst>
          </p:cNvPr>
          <p:cNvSpPr>
            <a:spLocks noGrp="1"/>
          </p:cNvSpPr>
          <p:nvPr>
            <p:ph type="body" sz="quarter" idx="10"/>
          </p:nvPr>
        </p:nvSpPr>
        <p:spPr>
          <a:xfrm>
            <a:off x="3400928" y="2668395"/>
            <a:ext cx="5590672" cy="994410"/>
          </a:xfrm>
        </p:spPr>
        <p:txBody>
          <a:bodyPr>
            <a:normAutofit fontScale="92500" lnSpcReduction="20000"/>
          </a:bodyPr>
          <a:lstStyle/>
          <a:p>
            <a:r>
              <a:rPr lang="en-US" sz="3100" b="1" dirty="0"/>
              <a:t>Peralta Community College District</a:t>
            </a:r>
          </a:p>
          <a:p>
            <a:r>
              <a:rPr lang="en-US" sz="3200" dirty="0"/>
              <a:t>Student Insurance Plan </a:t>
            </a:r>
            <a:r>
              <a:rPr lang="en-US" dirty="0"/>
              <a:t>Overview</a:t>
            </a:r>
          </a:p>
        </p:txBody>
      </p:sp>
      <p:sp>
        <p:nvSpPr>
          <p:cNvPr id="3" name="Text Placeholder 2">
            <a:extLst>
              <a:ext uri="{FF2B5EF4-FFF2-40B4-BE49-F238E27FC236}">
                <a16:creationId xmlns:a16="http://schemas.microsoft.com/office/drawing/2014/main" id="{636F5366-39F3-48AE-B371-7D15620AE1B0}"/>
              </a:ext>
            </a:extLst>
          </p:cNvPr>
          <p:cNvSpPr>
            <a:spLocks noGrp="1"/>
          </p:cNvSpPr>
          <p:nvPr>
            <p:ph type="body" sz="quarter" idx="11"/>
          </p:nvPr>
        </p:nvSpPr>
        <p:spPr/>
        <p:txBody>
          <a:bodyPr/>
          <a:lstStyle/>
          <a:p>
            <a:r>
              <a:rPr lang="en-US" b="1" dirty="0"/>
              <a:t>2021-2022</a:t>
            </a:r>
          </a:p>
        </p:txBody>
      </p:sp>
    </p:spTree>
    <p:extLst>
      <p:ext uri="{BB962C8B-B14F-4D97-AF65-F5344CB8AC3E}">
        <p14:creationId xmlns:p14="http://schemas.microsoft.com/office/powerpoint/2010/main" val="3282341015"/>
      </p:ext>
    </p:extLst>
  </p:cSld>
  <p:clrMapOvr>
    <a:masterClrMapping/>
  </p:clrMapOvr>
  <mc:AlternateContent xmlns:mc="http://schemas.openxmlformats.org/markup-compatibility/2006" xmlns:p14="http://schemas.microsoft.com/office/powerpoint/2010/main">
    <mc:Choice Requires="p14">
      <p:transition spd="slow" p14:dur="3400" advTm="12123">
        <p14:reveal/>
      </p:transition>
    </mc:Choice>
    <mc:Fallback xmlns="">
      <p:transition spd="slow" advTm="1212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5C6F-BEE0-47BB-9835-E901E69F9F0F}"/>
              </a:ext>
            </a:extLst>
          </p:cNvPr>
          <p:cNvSpPr>
            <a:spLocks noGrp="1"/>
          </p:cNvSpPr>
          <p:nvPr>
            <p:ph type="title"/>
          </p:nvPr>
        </p:nvSpPr>
        <p:spPr/>
        <p:txBody>
          <a:bodyPr/>
          <a:lstStyle/>
          <a:p>
            <a:r>
              <a:rPr lang="en-US" dirty="0"/>
              <a:t>What You Will Pay </a:t>
            </a:r>
          </a:p>
        </p:txBody>
      </p:sp>
      <p:sp>
        <p:nvSpPr>
          <p:cNvPr id="3" name="Content Placeholder 2">
            <a:extLst>
              <a:ext uri="{FF2B5EF4-FFF2-40B4-BE49-F238E27FC236}">
                <a16:creationId xmlns:a16="http://schemas.microsoft.com/office/drawing/2014/main" id="{ABCFBE1E-CF59-4CE1-A4CB-07CBE59EE890}"/>
              </a:ext>
            </a:extLst>
          </p:cNvPr>
          <p:cNvSpPr>
            <a:spLocks noGrp="1"/>
          </p:cNvSpPr>
          <p:nvPr>
            <p:ph idx="1"/>
          </p:nvPr>
        </p:nvSpPr>
        <p:spPr/>
        <p:txBody>
          <a:bodyPr>
            <a:noAutofit/>
          </a:bodyPr>
          <a:lstStyle/>
          <a:p>
            <a:pPr>
              <a:lnSpc>
                <a:spcPct val="110000"/>
              </a:lnSpc>
            </a:pPr>
            <a:r>
              <a:rPr lang="en-US" dirty="0"/>
              <a:t>Deductibles and copays are not included in what the insurance pays. As such, you will be responsible for paying the following in addition to the premium:</a:t>
            </a:r>
          </a:p>
          <a:p>
            <a:pPr lvl="1">
              <a:lnSpc>
                <a:spcPct val="110000"/>
              </a:lnSpc>
            </a:pPr>
            <a:r>
              <a:rPr lang="en-US" dirty="0"/>
              <a:t>A $20 copay when you go to an Aetna Passport </a:t>
            </a:r>
            <a:r>
              <a:rPr lang="en-US"/>
              <a:t>physician’s office</a:t>
            </a:r>
            <a:endParaRPr lang="en-US" dirty="0"/>
          </a:p>
          <a:p>
            <a:pPr lvl="1">
              <a:lnSpc>
                <a:spcPct val="110000"/>
              </a:lnSpc>
            </a:pPr>
            <a:r>
              <a:rPr lang="en-US" dirty="0"/>
              <a:t>A $20 copay when you go to an Aetna Passport urgent care center</a:t>
            </a:r>
          </a:p>
          <a:p>
            <a:pPr lvl="1">
              <a:lnSpc>
                <a:spcPct val="110000"/>
              </a:lnSpc>
            </a:pPr>
            <a:r>
              <a:rPr lang="en-US" dirty="0"/>
              <a:t>A $250 copay/deductible if you go to an Aetna Passport emergency room (waived if admitted)</a:t>
            </a:r>
          </a:p>
          <a:p>
            <a:pPr lvl="1">
              <a:lnSpc>
                <a:spcPct val="110000"/>
              </a:lnSpc>
            </a:pPr>
            <a:r>
              <a:rPr lang="en-US" dirty="0"/>
              <a:t>A $50 copay if you go to an Aetna Passport hospital</a:t>
            </a:r>
          </a:p>
          <a:p>
            <a:pPr lvl="1">
              <a:lnSpc>
                <a:spcPct val="110000"/>
              </a:lnSpc>
            </a:pPr>
            <a:r>
              <a:rPr lang="en-US" dirty="0"/>
              <a:t>20% coinsurance if you do not use an Aetna provider</a:t>
            </a:r>
          </a:p>
          <a:p>
            <a:pPr lvl="1">
              <a:lnSpc>
                <a:spcPct val="110000"/>
              </a:lnSpc>
            </a:pPr>
            <a:r>
              <a:rPr lang="en-US" dirty="0"/>
              <a:t>Expenses in excess of Usual, Reasonable, and Customary (URC) charges if you do not use an Aetna Passport provider</a:t>
            </a:r>
          </a:p>
          <a:p>
            <a:pPr lvl="1">
              <a:lnSpc>
                <a:spcPct val="110000"/>
              </a:lnSpc>
            </a:pPr>
            <a:r>
              <a:rPr lang="en-US" dirty="0"/>
              <a:t>Full amount for any services not covered by insurance (see exclusions and limitations in the Plan Summary</a:t>
            </a:r>
          </a:p>
        </p:txBody>
      </p:sp>
    </p:spTree>
    <p:extLst>
      <p:ext uri="{BB962C8B-B14F-4D97-AF65-F5344CB8AC3E}">
        <p14:creationId xmlns:p14="http://schemas.microsoft.com/office/powerpoint/2010/main" val="264202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F46-14E6-4F11-B401-954E1DF86801}"/>
              </a:ext>
            </a:extLst>
          </p:cNvPr>
          <p:cNvSpPr>
            <a:spLocks noGrp="1"/>
          </p:cNvSpPr>
          <p:nvPr>
            <p:ph type="title"/>
          </p:nvPr>
        </p:nvSpPr>
        <p:spPr/>
        <p:txBody>
          <a:bodyPr/>
          <a:lstStyle/>
          <a:p>
            <a:r>
              <a:rPr lang="en-US" dirty="0"/>
              <a:t>COVID-19 Coverage</a:t>
            </a:r>
          </a:p>
        </p:txBody>
      </p:sp>
      <p:sp>
        <p:nvSpPr>
          <p:cNvPr id="3" name="Content Placeholder 2">
            <a:extLst>
              <a:ext uri="{FF2B5EF4-FFF2-40B4-BE49-F238E27FC236}">
                <a16:creationId xmlns:a16="http://schemas.microsoft.com/office/drawing/2014/main" id="{04FB0E79-25F7-4C80-B780-E07322C69AE3}"/>
              </a:ext>
            </a:extLst>
          </p:cNvPr>
          <p:cNvSpPr>
            <a:spLocks noGrp="1"/>
          </p:cNvSpPr>
          <p:nvPr>
            <p:ph idx="1"/>
          </p:nvPr>
        </p:nvSpPr>
        <p:spPr/>
        <p:txBody>
          <a:bodyPr>
            <a:normAutofit/>
          </a:bodyPr>
          <a:lstStyle/>
          <a:p>
            <a:r>
              <a:rPr lang="en-US" dirty="0"/>
              <a:t>This insurance plan will cover medically necessary, prescribed diagnostic testing for COVD-19. This coverage includes:</a:t>
            </a:r>
          </a:p>
          <a:p>
            <a:pPr lvl="1"/>
            <a:r>
              <a:rPr lang="en-US" dirty="0"/>
              <a:t>Cost sharing is waived for medically necessary COVID-19 testing</a:t>
            </a:r>
          </a:p>
          <a:p>
            <a:pPr lvl="1"/>
            <a:r>
              <a:rPr lang="en-US" dirty="0"/>
              <a:t>Symptoms must be present and testing must be ordered by a licensed physician</a:t>
            </a:r>
          </a:p>
          <a:p>
            <a:r>
              <a:rPr lang="en-US" dirty="0"/>
              <a:t>COVID-19 treatment is covered at the same coverage levels as other covered benefits (i.e. network, coinsurance and copays may apply).</a:t>
            </a:r>
          </a:p>
          <a:p>
            <a:r>
              <a:rPr lang="en-US" dirty="0">
                <a:solidFill>
                  <a:srgbClr val="004A97"/>
                </a:solidFill>
              </a:rPr>
              <a:t>NOT covered: </a:t>
            </a:r>
            <a:r>
              <a:rPr lang="en-US" dirty="0"/>
              <a:t>COVID-19 testing for travel (such as an entry requirement for a country), to allow entry to school grounds or a workplace, trace testing, testing for non-symptomatic individuals or any other reason that is not related to the health of the policyholder.</a:t>
            </a:r>
          </a:p>
        </p:txBody>
      </p:sp>
    </p:spTree>
    <p:extLst>
      <p:ext uri="{BB962C8B-B14F-4D97-AF65-F5344CB8AC3E}">
        <p14:creationId xmlns:p14="http://schemas.microsoft.com/office/powerpoint/2010/main" val="27338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F46-14E6-4F11-B401-954E1DF86801}"/>
              </a:ext>
            </a:extLst>
          </p:cNvPr>
          <p:cNvSpPr>
            <a:spLocks noGrp="1"/>
          </p:cNvSpPr>
          <p:nvPr>
            <p:ph type="title"/>
          </p:nvPr>
        </p:nvSpPr>
        <p:spPr/>
        <p:txBody>
          <a:bodyPr/>
          <a:lstStyle/>
          <a:p>
            <a:r>
              <a:rPr lang="en-US" dirty="0"/>
              <a:t>Supplemental Options</a:t>
            </a:r>
          </a:p>
        </p:txBody>
      </p:sp>
      <p:sp>
        <p:nvSpPr>
          <p:cNvPr id="3" name="Content Placeholder 2">
            <a:extLst>
              <a:ext uri="{FF2B5EF4-FFF2-40B4-BE49-F238E27FC236}">
                <a16:creationId xmlns:a16="http://schemas.microsoft.com/office/drawing/2014/main" id="{04FB0E79-25F7-4C80-B780-E07322C69AE3}"/>
              </a:ext>
            </a:extLst>
          </p:cNvPr>
          <p:cNvSpPr>
            <a:spLocks noGrp="1"/>
          </p:cNvSpPr>
          <p:nvPr>
            <p:ph idx="1"/>
          </p:nvPr>
        </p:nvSpPr>
        <p:spPr/>
        <p:txBody>
          <a:bodyPr>
            <a:normAutofit/>
          </a:bodyPr>
          <a:lstStyle/>
          <a:p>
            <a:r>
              <a:rPr lang="en-US" dirty="0"/>
              <a:t>Protect yourself and your family members with affordable supplemental coverage</a:t>
            </a:r>
          </a:p>
          <a:p>
            <a:pPr lvl="1"/>
            <a:r>
              <a:rPr lang="en-US" dirty="0"/>
              <a:t>Access a range of coverage options, including dental and vision at </a:t>
            </a:r>
            <a:r>
              <a:rPr lang="en-US" b="1" dirty="0">
                <a:hlinkClick r:id="rId2"/>
              </a:rPr>
              <a:t>www.4studenthealth.com/supplemental-plans</a:t>
            </a:r>
            <a:r>
              <a:rPr lang="en-US" dirty="0"/>
              <a:t>. </a:t>
            </a:r>
          </a:p>
          <a:p>
            <a:pPr lvl="1"/>
            <a:r>
              <a:rPr lang="en-US" dirty="0"/>
              <a:t>These plans should only be purchased in addition to the student insurance plan, not in lieu of it.</a:t>
            </a:r>
          </a:p>
          <a:p>
            <a:r>
              <a:rPr lang="en-US" dirty="0"/>
              <a:t>Individual Dental and Vision Insurance Plans - designed to encourage preventive treatment, allowing you to achieve optimal oral/vision health while striving to minimize costs. </a:t>
            </a:r>
          </a:p>
          <a:p>
            <a:pPr lvl="1"/>
            <a:r>
              <a:rPr lang="en-US" dirty="0"/>
              <a:t>HMO and PPO plans available</a:t>
            </a:r>
          </a:p>
          <a:p>
            <a:pPr lvl="1"/>
            <a:r>
              <a:rPr lang="en-US" dirty="0"/>
              <a:t>Each plan is sold on an individual basis and plan may not be available in every location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2092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AD8-244D-4C3B-92F0-32E18C04D0BF}"/>
              </a:ext>
            </a:extLst>
          </p:cNvPr>
          <p:cNvSpPr>
            <a:spLocks noGrp="1"/>
          </p:cNvSpPr>
          <p:nvPr>
            <p:ph type="title"/>
          </p:nvPr>
        </p:nvSpPr>
        <p:spPr/>
        <p:txBody>
          <a:bodyPr/>
          <a:lstStyle/>
          <a:p>
            <a:r>
              <a:rPr lang="en-US" dirty="0"/>
              <a:t>Campus Health Center</a:t>
            </a:r>
          </a:p>
        </p:txBody>
      </p:sp>
      <p:sp>
        <p:nvSpPr>
          <p:cNvPr id="19" name="Content Placeholder 2">
            <a:extLst>
              <a:ext uri="{FF2B5EF4-FFF2-40B4-BE49-F238E27FC236}">
                <a16:creationId xmlns:a16="http://schemas.microsoft.com/office/drawing/2014/main" id="{4BE710CD-082B-4105-AAF1-094AD685F26B}"/>
              </a:ext>
            </a:extLst>
          </p:cNvPr>
          <p:cNvSpPr>
            <a:spLocks noGrp="1"/>
          </p:cNvSpPr>
          <p:nvPr>
            <p:ph idx="1"/>
          </p:nvPr>
        </p:nvSpPr>
        <p:spPr>
          <a:xfrm>
            <a:off x="457200" y="1280160"/>
            <a:ext cx="8229600" cy="4754880"/>
          </a:xfrm>
        </p:spPr>
        <p:txBody>
          <a:bodyPr>
            <a:noAutofit/>
          </a:bodyPr>
          <a:lstStyle/>
          <a:p>
            <a:r>
              <a:rPr lang="en-US" dirty="0"/>
              <a:t>Visit the campus health center first before receiving any treatment off campus. If you receive a referral to be seen by an outside provider, keep the signed Referral Form until you are ready to submit your claim.</a:t>
            </a:r>
          </a:p>
          <a:p>
            <a:r>
              <a:rPr lang="en-US" dirty="0"/>
              <a:t>Campus Specific Resources:</a:t>
            </a:r>
          </a:p>
          <a:p>
            <a:pPr lvl="1"/>
            <a:r>
              <a:rPr lang="en-US" dirty="0"/>
              <a:t>Berkeley City College:  </a:t>
            </a:r>
            <a:r>
              <a:rPr lang="en-US" dirty="0">
                <a:hlinkClick r:id="rId2"/>
              </a:rPr>
              <a:t>https://www.berkeleycitycollege.edu/wellness-center/</a:t>
            </a:r>
            <a:r>
              <a:rPr lang="en-US" dirty="0"/>
              <a:t> </a:t>
            </a:r>
          </a:p>
          <a:p>
            <a:pPr lvl="1"/>
            <a:r>
              <a:rPr lang="en-US" dirty="0"/>
              <a:t>College of Alameda: </a:t>
            </a:r>
            <a:r>
              <a:rPr lang="en-US" dirty="0">
                <a:hlinkClick r:id="rId3"/>
              </a:rPr>
              <a:t>https://alameda.edu/students/health-wellness-services/</a:t>
            </a:r>
            <a:endParaRPr lang="en-US" dirty="0"/>
          </a:p>
          <a:p>
            <a:pPr lvl="1"/>
            <a:r>
              <a:rPr lang="en-US" dirty="0"/>
              <a:t>Laney College: </a:t>
            </a:r>
            <a:r>
              <a:rPr lang="en-US" dirty="0">
                <a:hlinkClick r:id="rId3"/>
              </a:rPr>
              <a:t>https://alameda.edu/students/health-wellness-services/</a:t>
            </a:r>
            <a:endParaRPr lang="en-US" dirty="0"/>
          </a:p>
          <a:p>
            <a:pPr lvl="1"/>
            <a:r>
              <a:rPr lang="en-US" dirty="0"/>
              <a:t>Merritt College: </a:t>
            </a:r>
            <a:r>
              <a:rPr lang="en-US" dirty="0">
                <a:hlinkClick r:id="rId4"/>
              </a:rPr>
              <a:t>https://www.merritt.edu/health/</a:t>
            </a:r>
            <a:endParaRPr lang="en-US" dirty="0"/>
          </a:p>
          <a:p>
            <a:pPr lvl="1"/>
            <a:endParaRPr lang="en-US" dirty="0"/>
          </a:p>
          <a:p>
            <a:pPr lvl="1"/>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57506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C32D-A863-4E3E-A729-991B6BB5850C}"/>
              </a:ext>
            </a:extLst>
          </p:cNvPr>
          <p:cNvSpPr>
            <a:spLocks noGrp="1"/>
          </p:cNvSpPr>
          <p:nvPr>
            <p:ph type="title"/>
          </p:nvPr>
        </p:nvSpPr>
        <p:spPr/>
        <p:txBody>
          <a:bodyPr/>
          <a:lstStyle/>
          <a:p>
            <a:r>
              <a:rPr lang="en-US" dirty="0"/>
              <a:t>How To Access Care</a:t>
            </a:r>
          </a:p>
        </p:txBody>
      </p:sp>
      <p:sp>
        <p:nvSpPr>
          <p:cNvPr id="3" name="Content Placeholder 2">
            <a:extLst>
              <a:ext uri="{FF2B5EF4-FFF2-40B4-BE49-F238E27FC236}">
                <a16:creationId xmlns:a16="http://schemas.microsoft.com/office/drawing/2014/main" id="{48368AEB-0E3E-4A6D-B5EA-EAE7851F7ED1}"/>
              </a:ext>
            </a:extLst>
          </p:cNvPr>
          <p:cNvSpPr>
            <a:spLocks noGrp="1"/>
          </p:cNvSpPr>
          <p:nvPr>
            <p:ph idx="1"/>
          </p:nvPr>
        </p:nvSpPr>
        <p:spPr>
          <a:xfrm>
            <a:off x="457200" y="1280160"/>
            <a:ext cx="8229600" cy="4754880"/>
          </a:xfrm>
        </p:spPr>
        <p:txBody>
          <a:bodyPr>
            <a:normAutofit/>
          </a:bodyPr>
          <a:lstStyle/>
          <a:p>
            <a:r>
              <a:rPr lang="en-US" dirty="0" err="1"/>
              <a:t>DialCare</a:t>
            </a:r>
            <a:r>
              <a:rPr lang="en-US" dirty="0"/>
              <a:t> Telemedicine and Mental Wellness</a:t>
            </a:r>
          </a:p>
          <a:p>
            <a:pPr lvl="1"/>
            <a:r>
              <a:rPr lang="en-US" dirty="0"/>
              <a:t>Designed to provide a safe, secure, and private means of seeking assistance via virtual or telephonic sessions from the convenience of your home.</a:t>
            </a:r>
          </a:p>
          <a:p>
            <a:pPr lvl="1"/>
            <a:r>
              <a:rPr lang="en-US" dirty="0"/>
              <a:t>Telemedicine consultations can assist with cold and flu, rashes, allergies, minor injuries, and more. </a:t>
            </a:r>
          </a:p>
          <a:p>
            <a:pPr lvl="1"/>
            <a:r>
              <a:rPr lang="en-US" dirty="0"/>
              <a:t>Mental Wellness health professionals can assist with depression, anxiety, stress, grief, relationship problems, and more. </a:t>
            </a:r>
          </a:p>
          <a:p>
            <a:pPr lvl="1"/>
            <a:r>
              <a:rPr lang="en-US" dirty="0"/>
              <a:t>App-based interface with easy-to-access professionals.</a:t>
            </a:r>
          </a:p>
          <a:p>
            <a:pPr lvl="1"/>
            <a:r>
              <a:rPr lang="en-US" dirty="0"/>
              <a:t>To register download the </a:t>
            </a:r>
            <a:r>
              <a:rPr lang="en-US" dirty="0" err="1"/>
              <a:t>DialCare</a:t>
            </a:r>
            <a:r>
              <a:rPr lang="en-US" dirty="0"/>
              <a:t> app from the Apple or Google Play app stores, visit</a:t>
            </a:r>
            <a:r>
              <a:rPr lang="en-US" b="1" dirty="0"/>
              <a:t> </a:t>
            </a:r>
            <a:r>
              <a:rPr lang="en-US" b="1" dirty="0">
                <a:hlinkClick r:id="rId2"/>
              </a:rPr>
              <a:t>www.dialcare.com</a:t>
            </a:r>
            <a:r>
              <a:rPr lang="en-US" b="1" dirty="0"/>
              <a:t>, </a:t>
            </a:r>
            <a:r>
              <a:rPr lang="en-US" dirty="0"/>
              <a:t>or call (855)-335-2255 to put your plan in the palm of your hand</a:t>
            </a:r>
            <a:r>
              <a:rPr lang="en-US" b="1" dirty="0"/>
              <a:t>.</a:t>
            </a:r>
            <a:endParaRPr lang="en-US" dirty="0"/>
          </a:p>
        </p:txBody>
      </p:sp>
    </p:spTree>
    <p:extLst>
      <p:ext uri="{BB962C8B-B14F-4D97-AF65-F5344CB8AC3E}">
        <p14:creationId xmlns:p14="http://schemas.microsoft.com/office/powerpoint/2010/main" val="232364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C32D-A863-4E3E-A729-991B6BB5850C}"/>
              </a:ext>
            </a:extLst>
          </p:cNvPr>
          <p:cNvSpPr>
            <a:spLocks noGrp="1"/>
          </p:cNvSpPr>
          <p:nvPr>
            <p:ph type="title"/>
          </p:nvPr>
        </p:nvSpPr>
        <p:spPr/>
        <p:txBody>
          <a:bodyPr/>
          <a:lstStyle/>
          <a:p>
            <a:r>
              <a:rPr lang="en-US" dirty="0"/>
              <a:t>How To Access Care</a:t>
            </a:r>
          </a:p>
        </p:txBody>
      </p:sp>
      <p:sp>
        <p:nvSpPr>
          <p:cNvPr id="3" name="Content Placeholder 2">
            <a:extLst>
              <a:ext uri="{FF2B5EF4-FFF2-40B4-BE49-F238E27FC236}">
                <a16:creationId xmlns:a16="http://schemas.microsoft.com/office/drawing/2014/main" id="{48368AEB-0E3E-4A6D-B5EA-EAE7851F7ED1}"/>
              </a:ext>
            </a:extLst>
          </p:cNvPr>
          <p:cNvSpPr>
            <a:spLocks noGrp="1"/>
          </p:cNvSpPr>
          <p:nvPr>
            <p:ph idx="1"/>
          </p:nvPr>
        </p:nvSpPr>
        <p:spPr>
          <a:xfrm>
            <a:off x="457200" y="1280160"/>
            <a:ext cx="8229600" cy="4754880"/>
          </a:xfrm>
        </p:spPr>
        <p:txBody>
          <a:bodyPr>
            <a:normAutofit/>
          </a:bodyPr>
          <a:lstStyle/>
          <a:p>
            <a:r>
              <a:rPr lang="en-US" dirty="0"/>
              <a:t>Physician Office Visit / Other Medical Services</a:t>
            </a:r>
          </a:p>
          <a:p>
            <a:pPr lvl="1"/>
            <a:r>
              <a:rPr lang="en-US" dirty="0"/>
              <a:t>For in-person visits for non-urgent, minor medical concerns, schedule an appointment with a provider.</a:t>
            </a:r>
          </a:p>
          <a:p>
            <a:pPr lvl="1"/>
            <a:r>
              <a:rPr lang="en-US" dirty="0"/>
              <a:t>When calling to schedule an appointment, ask the doctor or medical facility to confirm that they are still a participating </a:t>
            </a:r>
            <a:r>
              <a:rPr lang="en-US" b="1" dirty="0">
                <a:solidFill>
                  <a:srgbClr val="004A97"/>
                </a:solidFill>
              </a:rPr>
              <a:t>Aetna Passport to Healthcare® Primary PPO Network </a:t>
            </a:r>
            <a:r>
              <a:rPr lang="en-US" dirty="0">
                <a:solidFill>
                  <a:schemeClr val="bg1">
                    <a:lumMod val="50000"/>
                  </a:schemeClr>
                </a:solidFill>
              </a:rPr>
              <a:t>provider</a:t>
            </a:r>
          </a:p>
          <a:p>
            <a:pPr lvl="2"/>
            <a:r>
              <a:rPr lang="en-US" dirty="0"/>
              <a:t>Note: this is different from asking if they accept Aetna insurance.</a:t>
            </a:r>
          </a:p>
          <a:p>
            <a:r>
              <a:rPr lang="en-US" dirty="0"/>
              <a:t>Urgent Care Center (UCC)</a:t>
            </a:r>
          </a:p>
          <a:p>
            <a:pPr lvl="1"/>
            <a:r>
              <a:rPr lang="en-US" dirty="0"/>
              <a:t>When you need treatment for a severe but non-life-threatening condition and you cannot wait for a scheduled appointment go to a UCC. Some examples of conditions UCCs can assist with are: </a:t>
            </a:r>
          </a:p>
          <a:p>
            <a:pPr lvl="2"/>
            <a:r>
              <a:rPr lang="en-US" dirty="0"/>
              <a:t>Sprains</a:t>
            </a:r>
          </a:p>
          <a:p>
            <a:pPr lvl="2"/>
            <a:r>
              <a:rPr lang="en-US" dirty="0"/>
              <a:t>Fever / Chills</a:t>
            </a:r>
          </a:p>
          <a:p>
            <a:pPr lvl="1"/>
            <a:r>
              <a:rPr lang="en-US" dirty="0"/>
              <a:t>UCCs are much more affordable than ERs and usually have much shorter wait times.</a:t>
            </a:r>
          </a:p>
        </p:txBody>
      </p:sp>
    </p:spTree>
    <p:extLst>
      <p:ext uri="{BB962C8B-B14F-4D97-AF65-F5344CB8AC3E}">
        <p14:creationId xmlns:p14="http://schemas.microsoft.com/office/powerpoint/2010/main" val="264521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AD8-244D-4C3B-92F0-32E18C04D0BF}"/>
              </a:ext>
            </a:extLst>
          </p:cNvPr>
          <p:cNvSpPr>
            <a:spLocks noGrp="1"/>
          </p:cNvSpPr>
          <p:nvPr>
            <p:ph type="title"/>
          </p:nvPr>
        </p:nvSpPr>
        <p:spPr/>
        <p:txBody>
          <a:bodyPr/>
          <a:lstStyle/>
          <a:p>
            <a:r>
              <a:rPr lang="en-US" dirty="0"/>
              <a:t>How To Access Care</a:t>
            </a:r>
          </a:p>
        </p:txBody>
      </p:sp>
      <p:sp>
        <p:nvSpPr>
          <p:cNvPr id="3" name="Content Placeholder 2">
            <a:extLst>
              <a:ext uri="{FF2B5EF4-FFF2-40B4-BE49-F238E27FC236}">
                <a16:creationId xmlns:a16="http://schemas.microsoft.com/office/drawing/2014/main" id="{238B5046-3B74-440A-9DAB-A10D286A0400}"/>
              </a:ext>
            </a:extLst>
          </p:cNvPr>
          <p:cNvSpPr>
            <a:spLocks noGrp="1"/>
          </p:cNvSpPr>
          <p:nvPr>
            <p:ph idx="1"/>
          </p:nvPr>
        </p:nvSpPr>
        <p:spPr/>
        <p:txBody>
          <a:bodyPr>
            <a:normAutofit/>
          </a:bodyPr>
          <a:lstStyle/>
          <a:p>
            <a:r>
              <a:rPr lang="en-US" dirty="0"/>
              <a:t>Hospital / Emergent Care (ER)</a:t>
            </a:r>
          </a:p>
          <a:p>
            <a:pPr lvl="1"/>
            <a:r>
              <a:rPr lang="en-US" dirty="0"/>
              <a:t>When there is an immediate threat to your life or health call 911 for an ambulance or go to the nearest hospital emergency room (ER). Some examples of an emergency are:</a:t>
            </a:r>
          </a:p>
          <a:p>
            <a:pPr lvl="2"/>
            <a:r>
              <a:rPr lang="en-US" dirty="0"/>
              <a:t>Loss of consciousness </a:t>
            </a:r>
          </a:p>
          <a:p>
            <a:pPr lvl="2"/>
            <a:r>
              <a:rPr lang="en-US" dirty="0"/>
              <a:t>Broken bones or excessive bleeding </a:t>
            </a:r>
          </a:p>
          <a:p>
            <a:pPr lvl="2"/>
            <a:r>
              <a:rPr lang="en-US" dirty="0"/>
              <a:t>Sudden and severe pain</a:t>
            </a:r>
          </a:p>
          <a:p>
            <a:pPr lvl="1"/>
            <a:r>
              <a:rPr lang="en-US" sz="1800" dirty="0"/>
              <a:t>If you access an ER for non-emergencies be prepared for the following:</a:t>
            </a:r>
          </a:p>
          <a:p>
            <a:pPr lvl="2"/>
            <a:r>
              <a:rPr lang="en-US" dirty="0"/>
              <a:t>There is a $250 copay if you are not admitted</a:t>
            </a:r>
          </a:p>
          <a:p>
            <a:pPr lvl="2"/>
            <a:r>
              <a:rPr lang="en-US" dirty="0"/>
              <a:t>Long wait times: triage is used to decide who is most urgently in need of medical care</a:t>
            </a:r>
          </a:p>
          <a:p>
            <a:pPr lvl="2"/>
            <a:r>
              <a:rPr lang="en-US" dirty="0"/>
              <a:t>Higher costs: ERs charge much more than doctor’s offices and urgent care centers</a:t>
            </a:r>
          </a:p>
          <a:p>
            <a:pPr lvl="2"/>
            <a:r>
              <a:rPr lang="en-US" dirty="0"/>
              <a:t>No coverage for ER expenses for minor conditions - you will pay out of your own pocket</a:t>
            </a:r>
          </a:p>
        </p:txBody>
      </p:sp>
    </p:spTree>
    <p:extLst>
      <p:ext uri="{BB962C8B-B14F-4D97-AF65-F5344CB8AC3E}">
        <p14:creationId xmlns:p14="http://schemas.microsoft.com/office/powerpoint/2010/main" val="93720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6088-9ABC-4309-AFF1-4D3A0D6D80FB}"/>
              </a:ext>
            </a:extLst>
          </p:cNvPr>
          <p:cNvSpPr>
            <a:spLocks noGrp="1"/>
          </p:cNvSpPr>
          <p:nvPr>
            <p:ph type="title"/>
          </p:nvPr>
        </p:nvSpPr>
        <p:spPr/>
        <p:txBody>
          <a:bodyPr/>
          <a:lstStyle/>
          <a:p>
            <a:r>
              <a:rPr lang="en-US" dirty="0"/>
              <a:t>How Claims Are Paid</a:t>
            </a:r>
          </a:p>
        </p:txBody>
      </p:sp>
      <p:sp>
        <p:nvSpPr>
          <p:cNvPr id="3" name="Content Placeholder 2">
            <a:extLst>
              <a:ext uri="{FF2B5EF4-FFF2-40B4-BE49-F238E27FC236}">
                <a16:creationId xmlns:a16="http://schemas.microsoft.com/office/drawing/2014/main" id="{C78BFF11-BC6A-4AFE-B7DC-A1F4ADDC6263}"/>
              </a:ext>
            </a:extLst>
          </p:cNvPr>
          <p:cNvSpPr>
            <a:spLocks noGrp="1"/>
          </p:cNvSpPr>
          <p:nvPr>
            <p:ph idx="1"/>
          </p:nvPr>
        </p:nvSpPr>
        <p:spPr/>
        <p:txBody>
          <a:bodyPr>
            <a:normAutofit/>
          </a:bodyPr>
          <a:lstStyle/>
          <a:p>
            <a:pPr marL="0" indent="0">
              <a:buNone/>
            </a:pPr>
            <a:r>
              <a:rPr lang="en-US" dirty="0"/>
              <a:t>After you receive treatment at a PPO provider, your provider will usually submit a claim to the insurance company. </a:t>
            </a:r>
          </a:p>
          <a:p>
            <a:pPr marL="0" indent="0">
              <a:buNone/>
            </a:pPr>
            <a:r>
              <a:rPr lang="en-US" dirty="0"/>
              <a:t>You will receive an Explanation of Benefits from ACI, detailing what the insurance paid and what is your responsibility to pay. This is not a bill, only an indication of what you may be responsible for paying.</a:t>
            </a:r>
          </a:p>
          <a:p>
            <a:r>
              <a:rPr lang="en-US" dirty="0"/>
              <a:t>If you have questions about your Explanation of Benefits or what is your responsibility to pay, please call (800) 483-6192. </a:t>
            </a:r>
          </a:p>
          <a:p>
            <a:r>
              <a:rPr lang="en-US" dirty="0"/>
              <a:t>The doctor will receive payment from the insurance company and then bill you for any amount not covered by the insurance company. </a:t>
            </a:r>
          </a:p>
          <a:p>
            <a:r>
              <a:rPr lang="en-US" dirty="0"/>
              <a:t>Do not ignore any medical bills you receive.</a:t>
            </a:r>
          </a:p>
          <a:p>
            <a:r>
              <a:rPr lang="en-US" dirty="0"/>
              <a:t>If you have questions about claims, contact ACI at (800) 476-4802 or </a:t>
            </a:r>
            <a:r>
              <a:rPr lang="en-US" b="1" dirty="0">
                <a:hlinkClick r:id="rId2"/>
              </a:rPr>
              <a:t>claims@visit-aci.com</a:t>
            </a:r>
            <a:r>
              <a:rPr lang="en-US" dirty="0"/>
              <a:t>. To review your claims online, visit the Claims Member Portal at </a:t>
            </a:r>
            <a:r>
              <a:rPr lang="en-US" b="1" dirty="0">
                <a:hlinkClick r:id="rId3"/>
              </a:rPr>
              <a:t>https://secure.visit-aci.com/ClaimStatus/</a:t>
            </a:r>
            <a:r>
              <a:rPr lang="en-US" dirty="0"/>
              <a:t>.</a:t>
            </a:r>
          </a:p>
          <a:p>
            <a:pPr lvl="1"/>
            <a:endParaRPr lang="en-US" dirty="0"/>
          </a:p>
        </p:txBody>
      </p:sp>
    </p:spTree>
    <p:extLst>
      <p:ext uri="{BB962C8B-B14F-4D97-AF65-F5344CB8AC3E}">
        <p14:creationId xmlns:p14="http://schemas.microsoft.com/office/powerpoint/2010/main" val="245501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558E-5A12-4EA8-8F8F-C87659A07187}"/>
              </a:ext>
            </a:extLst>
          </p:cNvPr>
          <p:cNvSpPr>
            <a:spLocks noGrp="1"/>
          </p:cNvSpPr>
          <p:nvPr>
            <p:ph type="title"/>
          </p:nvPr>
        </p:nvSpPr>
        <p:spPr/>
        <p:txBody>
          <a:bodyPr/>
          <a:lstStyle/>
          <a:p>
            <a:r>
              <a:rPr lang="en-US" dirty="0"/>
              <a:t>How Claims Are Paid</a:t>
            </a:r>
          </a:p>
        </p:txBody>
      </p:sp>
      <p:sp>
        <p:nvSpPr>
          <p:cNvPr id="3" name="Content Placeholder 2">
            <a:extLst>
              <a:ext uri="{FF2B5EF4-FFF2-40B4-BE49-F238E27FC236}">
                <a16:creationId xmlns:a16="http://schemas.microsoft.com/office/drawing/2014/main" id="{C7EE3A89-E13E-4A5C-84EA-A2E15FF26CDB}"/>
              </a:ext>
            </a:extLst>
          </p:cNvPr>
          <p:cNvSpPr>
            <a:spLocks noGrp="1"/>
          </p:cNvSpPr>
          <p:nvPr>
            <p:ph idx="1"/>
          </p:nvPr>
        </p:nvSpPr>
        <p:spPr/>
        <p:txBody>
          <a:bodyPr>
            <a:normAutofit lnSpcReduction="10000"/>
          </a:bodyPr>
          <a:lstStyle/>
          <a:p>
            <a:pPr marL="0" indent="0">
              <a:buNone/>
            </a:pPr>
            <a:r>
              <a:rPr lang="en-US" dirty="0"/>
              <a:t>If the medical provider does not file a claim on your behalf, you will need to submit a claim for reimbursement. Follow these steps: </a:t>
            </a:r>
          </a:p>
          <a:p>
            <a:r>
              <a:rPr lang="en-US" dirty="0"/>
              <a:t>Download a claim form and fill it out completely.</a:t>
            </a:r>
          </a:p>
          <a:p>
            <a:r>
              <a:rPr lang="en-US" dirty="0"/>
              <a:t>Claim forms are available at </a:t>
            </a:r>
            <a:r>
              <a:rPr lang="en-US" b="1" dirty="0">
                <a:hlinkClick r:id="rId2"/>
              </a:rPr>
              <a:t>www.4studenthealth.com</a:t>
            </a:r>
            <a:r>
              <a:rPr lang="en-US" b="1" dirty="0"/>
              <a:t>, </a:t>
            </a:r>
            <a:r>
              <a:rPr lang="en-US" dirty="0"/>
              <a:t>choose your school, then</a:t>
            </a:r>
            <a:r>
              <a:rPr lang="en-US" b="1" dirty="0"/>
              <a:t> </a:t>
            </a:r>
            <a:r>
              <a:rPr lang="en-US" dirty="0"/>
              <a:t>under Claims in the USE YOUR INSURANCE section.</a:t>
            </a:r>
          </a:p>
          <a:p>
            <a:pPr lvl="1"/>
            <a:r>
              <a:rPr lang="en-US" dirty="0"/>
              <a:t>Include your member number (as shown on your ID card) on the claim form.</a:t>
            </a:r>
          </a:p>
          <a:p>
            <a:pPr lvl="1"/>
            <a:r>
              <a:rPr lang="en-US" dirty="0"/>
              <a:t>Attach itemized bills for X-rays, lab charges, etc.</a:t>
            </a:r>
          </a:p>
          <a:p>
            <a:pPr lvl="1"/>
            <a:r>
              <a:rPr lang="en-US" dirty="0"/>
              <a:t>Send your claim form and all bills pertaining to this claim to ACI at the address below. Try to have all itemized bills attached to the same claim form.</a:t>
            </a:r>
          </a:p>
          <a:p>
            <a:pPr marL="275590" lvl="1" indent="0" algn="ctr">
              <a:spcAft>
                <a:spcPts val="0"/>
              </a:spcAft>
              <a:buNone/>
            </a:pPr>
            <a:r>
              <a:rPr lang="en-US" dirty="0"/>
              <a:t>Administrative Concepts, Inc. </a:t>
            </a:r>
          </a:p>
          <a:p>
            <a:pPr marL="275590" lvl="1" indent="0" algn="ctr">
              <a:spcAft>
                <a:spcPts val="0"/>
              </a:spcAft>
              <a:buNone/>
            </a:pPr>
            <a:r>
              <a:rPr lang="en-US" dirty="0"/>
              <a:t>PO Box 4000 Collegeville</a:t>
            </a:r>
          </a:p>
          <a:p>
            <a:pPr marL="275590" lvl="1" indent="0" algn="ctr">
              <a:spcAft>
                <a:spcPts val="0"/>
              </a:spcAft>
              <a:buNone/>
            </a:pPr>
            <a:r>
              <a:rPr lang="en-US" dirty="0"/>
              <a:t>Pennsylvania 19426 </a:t>
            </a:r>
          </a:p>
          <a:p>
            <a:pPr marL="275590" lvl="1" indent="0" algn="ctr">
              <a:spcAft>
                <a:spcPts val="0"/>
              </a:spcAft>
              <a:buNone/>
            </a:pPr>
            <a:r>
              <a:rPr lang="en-US" dirty="0"/>
              <a:t>Fax: </a:t>
            </a:r>
            <a:r>
              <a:rPr lang="en-US" b="1" dirty="0">
                <a:solidFill>
                  <a:srgbClr val="004A97"/>
                </a:solidFill>
              </a:rPr>
              <a:t>(610) 293-9299</a:t>
            </a:r>
          </a:p>
          <a:p>
            <a:pPr lvl="1">
              <a:spcAft>
                <a:spcPts val="0"/>
              </a:spcAft>
            </a:pPr>
            <a:endParaRPr lang="en-US" dirty="0"/>
          </a:p>
          <a:p>
            <a:r>
              <a:rPr lang="en-US" dirty="0"/>
              <a:t>Always keep copies of all documents </a:t>
            </a:r>
            <a:r>
              <a:rPr lang="en-US"/>
              <a:t>you submit.</a:t>
            </a:r>
            <a:endParaRPr lang="en-US" dirty="0"/>
          </a:p>
          <a:p>
            <a:pPr lvl="1">
              <a:spcAft>
                <a:spcPts val="0"/>
              </a:spcAft>
            </a:pPr>
            <a:endParaRPr lang="en-US" b="1" dirty="0">
              <a:solidFill>
                <a:srgbClr val="004A97"/>
              </a:solidFill>
            </a:endParaRPr>
          </a:p>
          <a:p>
            <a:pPr marL="0" indent="0">
              <a:buNone/>
            </a:pPr>
            <a:endParaRPr lang="en-US" dirty="0"/>
          </a:p>
        </p:txBody>
      </p:sp>
    </p:spTree>
    <p:extLst>
      <p:ext uri="{BB962C8B-B14F-4D97-AF65-F5344CB8AC3E}">
        <p14:creationId xmlns:p14="http://schemas.microsoft.com/office/powerpoint/2010/main" val="264492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AD8-244D-4C3B-92F0-32E18C04D0BF}"/>
              </a:ext>
            </a:extLst>
          </p:cNvPr>
          <p:cNvSpPr>
            <a:spLocks noGrp="1"/>
          </p:cNvSpPr>
          <p:nvPr>
            <p:ph type="title"/>
          </p:nvPr>
        </p:nvSpPr>
        <p:spPr/>
        <p:txBody>
          <a:bodyPr/>
          <a:lstStyle/>
          <a:p>
            <a:r>
              <a:rPr lang="en-US" dirty="0"/>
              <a:t>Treatment Throughout the U.S. and Abroad</a:t>
            </a:r>
          </a:p>
        </p:txBody>
      </p:sp>
      <p:sp>
        <p:nvSpPr>
          <p:cNvPr id="3" name="Content Placeholder 2">
            <a:extLst>
              <a:ext uri="{FF2B5EF4-FFF2-40B4-BE49-F238E27FC236}">
                <a16:creationId xmlns:a16="http://schemas.microsoft.com/office/drawing/2014/main" id="{238B5046-3B74-440A-9DAB-A10D286A0400}"/>
              </a:ext>
            </a:extLst>
          </p:cNvPr>
          <p:cNvSpPr>
            <a:spLocks noGrp="1"/>
          </p:cNvSpPr>
          <p:nvPr>
            <p:ph idx="1"/>
          </p:nvPr>
        </p:nvSpPr>
        <p:spPr/>
        <p:txBody>
          <a:bodyPr>
            <a:normAutofit/>
          </a:bodyPr>
          <a:lstStyle/>
          <a:p>
            <a:r>
              <a:rPr lang="en-US" dirty="0"/>
              <a:t>Coverage is worldwide, paid at the plan’s coinsurance levels after any copays or deductibles. Certain exclusions and limitations may apply.</a:t>
            </a:r>
          </a:p>
          <a:p>
            <a:r>
              <a:rPr lang="en-US" dirty="0"/>
              <a:t>However, any treatment, services, or supplies incurred or received in your Home Country are not covered.</a:t>
            </a:r>
          </a:p>
          <a:p>
            <a:r>
              <a:rPr lang="en-US" dirty="0"/>
              <a:t>Submit all medical bills, receipts, and other information to the claims department address.</a:t>
            </a:r>
          </a:p>
        </p:txBody>
      </p:sp>
    </p:spTree>
    <p:extLst>
      <p:ext uri="{BB962C8B-B14F-4D97-AF65-F5344CB8AC3E}">
        <p14:creationId xmlns:p14="http://schemas.microsoft.com/office/powerpoint/2010/main" val="220211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Basics</a:t>
            </a:r>
          </a:p>
        </p:txBody>
      </p:sp>
      <p:sp>
        <p:nvSpPr>
          <p:cNvPr id="3" name="Content Placeholder 2"/>
          <p:cNvSpPr>
            <a:spLocks noGrp="1"/>
          </p:cNvSpPr>
          <p:nvPr>
            <p:ph idx="1"/>
          </p:nvPr>
        </p:nvSpPr>
        <p:spPr/>
        <p:txBody>
          <a:bodyPr>
            <a:normAutofit/>
          </a:bodyPr>
          <a:lstStyle/>
          <a:p>
            <a:r>
              <a:rPr lang="en-US" dirty="0"/>
              <a:t>Welcome to the Peralta Community College Student Insurance Plan!</a:t>
            </a:r>
          </a:p>
          <a:p>
            <a:r>
              <a:rPr lang="en-US" dirty="0"/>
              <a:t>Why is health insurance important?</a:t>
            </a:r>
          </a:p>
          <a:p>
            <a:pPr lvl="1"/>
            <a:r>
              <a:rPr lang="en-US" dirty="0"/>
              <a:t>The U.S. does not offer free medical care to the general public and medical care is expensive!</a:t>
            </a:r>
          </a:p>
          <a:p>
            <a:pPr lvl="2"/>
            <a:r>
              <a:rPr lang="en-US" dirty="0"/>
              <a:t>Average cost of emergency room visit nationwide – $2,168</a:t>
            </a:r>
          </a:p>
          <a:p>
            <a:pPr lvl="2"/>
            <a:r>
              <a:rPr lang="en-US" dirty="0"/>
              <a:t>Typical ambulance ride – $600 - $1,200</a:t>
            </a:r>
          </a:p>
          <a:p>
            <a:pPr lvl="2"/>
            <a:r>
              <a:rPr lang="en-US" dirty="0"/>
              <a:t>Average cost of doctor visit – $105</a:t>
            </a:r>
          </a:p>
          <a:p>
            <a:pPr lvl="2"/>
            <a:r>
              <a:rPr lang="en-US" dirty="0"/>
              <a:t>Doctor’s fees, lab charges, X-rays, surgery, etc. all cost extra $$$</a:t>
            </a:r>
          </a:p>
          <a:p>
            <a:r>
              <a:rPr lang="en-US" dirty="0"/>
              <a:t>You are required to have insurance while at Peralta CC. </a:t>
            </a:r>
          </a:p>
          <a:p>
            <a:endParaRPr lang="en-US" dirty="0"/>
          </a:p>
        </p:txBody>
      </p:sp>
    </p:spTree>
    <p:extLst>
      <p:ext uri="{BB962C8B-B14F-4D97-AF65-F5344CB8AC3E}">
        <p14:creationId xmlns:p14="http://schemas.microsoft.com/office/powerpoint/2010/main" val="296972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AD8-244D-4C3B-92F0-32E18C04D0BF}"/>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238B5046-3B74-440A-9DAB-A10D286A0400}"/>
              </a:ext>
            </a:extLst>
          </p:cNvPr>
          <p:cNvSpPr>
            <a:spLocks noGrp="1"/>
          </p:cNvSpPr>
          <p:nvPr>
            <p:ph idx="1"/>
          </p:nvPr>
        </p:nvSpPr>
        <p:spPr/>
        <p:txBody>
          <a:bodyPr>
            <a:normAutofit/>
          </a:bodyPr>
          <a:lstStyle/>
          <a:p>
            <a:r>
              <a:rPr lang="en-US" dirty="0"/>
              <a:t>In an emergency call 911 or head to the closest ER! In all other instances, visit your Campus Health Center whenever possible, use </a:t>
            </a:r>
            <a:r>
              <a:rPr lang="en-US" dirty="0" err="1"/>
              <a:t>DialCare</a:t>
            </a:r>
            <a:r>
              <a:rPr lang="en-US" dirty="0"/>
              <a:t> for telehealth, </a:t>
            </a:r>
            <a:r>
              <a:rPr lang="en-US" dirty="0">
                <a:cs typeface="Calibri" pitchFamily="34" charset="0"/>
              </a:rPr>
              <a:t>schedule an appointment with a doctor, or go to an Urgent Care Center.</a:t>
            </a:r>
          </a:p>
          <a:p>
            <a:r>
              <a:rPr lang="en-US" dirty="0"/>
              <a:t>For medical services, you don’t have to go to an Aetna provider, but you will save money if you do. Once you find a provider, we recommend that you confirm that they are in-network before you schedule an appointment. </a:t>
            </a:r>
          </a:p>
          <a:p>
            <a:r>
              <a:rPr lang="en-US" dirty="0">
                <a:cs typeface="Calibri" pitchFamily="34" charset="0"/>
              </a:rPr>
              <a:t>For prescription services, go to an Express Scripts pharmacy when possible.</a:t>
            </a:r>
          </a:p>
          <a:p>
            <a:r>
              <a:rPr lang="en-US" dirty="0"/>
              <a:t>If you have questions regarding eligibility, enrollment, or plan materials call Relation at </a:t>
            </a:r>
            <a:r>
              <a:rPr lang="en-US" dirty="0">
                <a:cs typeface="Calibri" pitchFamily="34" charset="0"/>
              </a:rPr>
              <a:t>(800) 537-1777 or visit </a:t>
            </a:r>
            <a:r>
              <a:rPr lang="en-US" dirty="0"/>
              <a:t>the </a:t>
            </a:r>
            <a:r>
              <a:rPr lang="en-US" b="1" dirty="0">
                <a:hlinkClick r:id="rId2"/>
              </a:rPr>
              <a:t>www.4studenthealth.com</a:t>
            </a:r>
            <a:r>
              <a:rPr lang="en-US" b="1" dirty="0"/>
              <a:t>.</a:t>
            </a:r>
          </a:p>
          <a:p>
            <a:r>
              <a:rPr lang="en-US" dirty="0"/>
              <a:t>If you have claims questions call ACI at  (800) 476-4802 </a:t>
            </a:r>
            <a:r>
              <a:rPr lang="en-US" dirty="0">
                <a:cs typeface="Calibri" pitchFamily="34" charset="0"/>
              </a:rPr>
              <a:t>or </a:t>
            </a:r>
            <a:r>
              <a:rPr lang="en-US" b="1" dirty="0">
                <a:hlinkClick r:id="rId3"/>
              </a:rPr>
              <a:t>claims@visit-aci.com</a:t>
            </a:r>
            <a:r>
              <a:rPr lang="en-US" dirty="0"/>
              <a:t>.</a:t>
            </a:r>
          </a:p>
        </p:txBody>
      </p:sp>
    </p:spTree>
    <p:extLst>
      <p:ext uri="{BB962C8B-B14F-4D97-AF65-F5344CB8AC3E}">
        <p14:creationId xmlns:p14="http://schemas.microsoft.com/office/powerpoint/2010/main" val="108776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762" y="2896353"/>
            <a:ext cx="7025053" cy="2277547"/>
          </a:xfrm>
          <a:prstGeom prst="rect">
            <a:avLst/>
          </a:prstGeom>
        </p:spPr>
        <p:txBody>
          <a:bodyPr wrap="square" anchor="ctr">
            <a:spAutoFit/>
          </a:bodyPr>
          <a:lstStyle/>
          <a:p>
            <a:pPr algn="ctr"/>
            <a:r>
              <a:rPr lang="en-US" sz="2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Telephone: (800) </a:t>
            </a:r>
            <a:r>
              <a:rPr lang="en-US" sz="2000" dirty="0">
                <a:solidFill>
                  <a:srgbClr val="898989"/>
                </a:solidFill>
                <a:latin typeface="Calibri" panose="020F0502020204030204" pitchFamily="34" charset="0"/>
                <a:ea typeface="Calibri" panose="020F0502020204030204" pitchFamily="34" charset="0"/>
                <a:cs typeface="Times New Roman" panose="02020603050405020304" pitchFamily="18" charset="0"/>
              </a:rPr>
              <a:t>537-1777</a:t>
            </a:r>
          </a:p>
          <a:p>
            <a:pPr algn="ctr"/>
            <a:r>
              <a:rPr lang="en-US" sz="2000" dirty="0">
                <a:solidFill>
                  <a:srgbClr val="898989"/>
                </a:solidFill>
                <a:latin typeface="Calibri" panose="020F0502020204030204" pitchFamily="34" charset="0"/>
                <a:ea typeface="Calibri" panose="020F0502020204030204" pitchFamily="34" charset="0"/>
                <a:cs typeface="Times New Roman" panose="02020603050405020304" pitchFamily="18" charset="0"/>
              </a:rPr>
              <a:t>Email: </a:t>
            </a:r>
            <a:r>
              <a:rPr lang="en-US" sz="2000" dirty="0">
                <a:solidFill>
                  <a:schemeClr val="bg1">
                    <a:lumMod val="50000"/>
                  </a:schemeClr>
                </a:solidFill>
                <a:latin typeface="Calibri" panose="020F0502020204030204" pitchFamily="34" charset="0"/>
                <a:cs typeface="Times New Roman" panose="02020603050405020304" pitchFamily="18" charset="0"/>
                <a:hlinkClick r:id="rId2"/>
              </a:rPr>
              <a:t>clientservices@relationinsurance.com</a:t>
            </a:r>
            <a:endParaRPr lang="en-US" sz="2000" dirty="0">
              <a:solidFill>
                <a:schemeClr val="bg1">
                  <a:lumMod val="50000"/>
                </a:schemeClr>
              </a:solidFill>
              <a:latin typeface="Calibri" panose="020F0502020204030204" pitchFamily="34" charset="0"/>
              <a:cs typeface="Times New Roman" panose="02020603050405020304" pitchFamily="18" charset="0"/>
            </a:endParaRPr>
          </a:p>
          <a:p>
            <a:pPr algn="ctr"/>
            <a:endParaRPr lang="en-US" sz="2400" dirty="0">
              <a:solidFill>
                <a:schemeClr val="bg1">
                  <a:lumMod val="50000"/>
                </a:schemeClr>
              </a:solidFill>
              <a:latin typeface="Calibri" panose="020F0502020204030204" pitchFamily="34" charset="0"/>
              <a:cs typeface="Times New Roman" panose="02020603050405020304" pitchFamily="18" charset="0"/>
            </a:endParaRPr>
          </a:p>
          <a:p>
            <a:r>
              <a:rPr lang="en-US" sz="2400" dirty="0">
                <a:solidFill>
                  <a:schemeClr val="bg1">
                    <a:lumMod val="50000"/>
                  </a:schemeClr>
                </a:solidFill>
                <a:latin typeface="Calibri" panose="020F0502020204030204" pitchFamily="34" charset="0"/>
                <a:cs typeface="Times New Roman" panose="02020603050405020304" pitchFamily="18" charset="0"/>
              </a:rPr>
              <a:t> </a:t>
            </a:r>
            <a:r>
              <a:rPr lang="en-US" sz="1800" dirty="0">
                <a:solidFill>
                  <a:schemeClr val="bg1">
                    <a:lumMod val="50000"/>
                  </a:schemeClr>
                </a:solidFill>
              </a:rPr>
              <a:t>Berkeley City College.......................</a:t>
            </a:r>
            <a:r>
              <a:rPr lang="en-US" sz="1800" dirty="0">
                <a:solidFill>
                  <a:schemeClr val="bg1">
                    <a:lumMod val="50000"/>
                  </a:schemeClr>
                </a:solidFill>
                <a:hlinkClick r:id="rId3"/>
              </a:rPr>
              <a:t>www.4studenthealth.com/Berkeley</a:t>
            </a:r>
            <a:endParaRPr lang="en-US" sz="1800" dirty="0">
              <a:solidFill>
                <a:schemeClr val="bg1">
                  <a:lumMod val="50000"/>
                </a:schemeClr>
              </a:solidFill>
            </a:endParaRPr>
          </a:p>
          <a:p>
            <a:r>
              <a:rPr lang="en-US" sz="1800" dirty="0">
                <a:solidFill>
                  <a:schemeClr val="bg1">
                    <a:lumMod val="50000"/>
                  </a:schemeClr>
                </a:solidFill>
              </a:rPr>
              <a:t> College of Alameda .........................</a:t>
            </a:r>
            <a:r>
              <a:rPr lang="en-US" sz="1800" dirty="0">
                <a:solidFill>
                  <a:schemeClr val="bg1">
                    <a:lumMod val="50000"/>
                  </a:schemeClr>
                </a:solidFill>
                <a:hlinkClick r:id="rId4"/>
              </a:rPr>
              <a:t>www.4studenthealth.com/alameda</a:t>
            </a:r>
            <a:endParaRPr lang="en-US" sz="1800" dirty="0">
              <a:solidFill>
                <a:schemeClr val="bg1">
                  <a:lumMod val="50000"/>
                </a:schemeClr>
              </a:solidFill>
            </a:endParaRPr>
          </a:p>
          <a:p>
            <a:r>
              <a:rPr lang="en-US" sz="1800" dirty="0">
                <a:solidFill>
                  <a:schemeClr val="bg1">
                    <a:lumMod val="50000"/>
                  </a:schemeClr>
                </a:solidFill>
              </a:rPr>
              <a:t> Laney College ................................. </a:t>
            </a:r>
            <a:r>
              <a:rPr lang="en-US" sz="1800" dirty="0">
                <a:solidFill>
                  <a:schemeClr val="bg1">
                    <a:lumMod val="50000"/>
                  </a:schemeClr>
                </a:solidFill>
                <a:hlinkClick r:id="rId5"/>
              </a:rPr>
              <a:t>www.4studenthealth.com/laney</a:t>
            </a:r>
            <a:endParaRPr lang="en-US" sz="1800" dirty="0">
              <a:solidFill>
                <a:schemeClr val="bg1">
                  <a:lumMod val="50000"/>
                </a:schemeClr>
              </a:solidFill>
            </a:endParaRPr>
          </a:p>
          <a:p>
            <a:r>
              <a:rPr lang="en-US" sz="1800" dirty="0"/>
              <a:t> </a:t>
            </a:r>
            <a:r>
              <a:rPr lang="en-US" sz="1800" dirty="0">
                <a:solidFill>
                  <a:schemeClr val="bg1">
                    <a:lumMod val="50000"/>
                  </a:schemeClr>
                </a:solidFill>
              </a:rPr>
              <a:t>Merritt College ................................ </a:t>
            </a:r>
            <a:r>
              <a:rPr lang="en-US" sz="1800" dirty="0">
                <a:solidFill>
                  <a:schemeClr val="bg1">
                    <a:lumMod val="50000"/>
                  </a:schemeClr>
                </a:solidFill>
                <a:hlinkClick r:id="rId6"/>
              </a:rPr>
              <a:t>www.4studenthealth.com/merritt</a:t>
            </a:r>
            <a:endParaRPr lang="en-US" sz="1800" dirty="0">
              <a:solidFill>
                <a:schemeClr val="bg1">
                  <a:lumMod val="50000"/>
                </a:schemeClr>
              </a:solidFill>
            </a:endParaRPr>
          </a:p>
        </p:txBody>
      </p:sp>
    </p:spTree>
    <p:extLst>
      <p:ext uri="{BB962C8B-B14F-4D97-AF65-F5344CB8AC3E}">
        <p14:creationId xmlns:p14="http://schemas.microsoft.com/office/powerpoint/2010/main" val="3895410805"/>
      </p:ext>
    </p:extLst>
  </p:cSld>
  <p:clrMapOvr>
    <a:masterClrMapping/>
  </p:clrMapOvr>
  <mc:AlternateContent xmlns:mc="http://schemas.openxmlformats.org/markup-compatibility/2006" xmlns:p14="http://schemas.microsoft.com/office/powerpoint/2010/main">
    <mc:Choice Requires="p14">
      <p:transition spd="slow" p14:dur="2000" advTm="25462"/>
    </mc:Choice>
    <mc:Fallback xmlns="">
      <p:transition spd="slow" advTm="254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4E12-F566-495A-B206-7B8888094D09}"/>
              </a:ext>
            </a:extLst>
          </p:cNvPr>
          <p:cNvSpPr>
            <a:spLocks noGrp="1"/>
          </p:cNvSpPr>
          <p:nvPr>
            <p:ph type="title"/>
          </p:nvPr>
        </p:nvSpPr>
        <p:spPr/>
        <p:txBody>
          <a:bodyPr/>
          <a:lstStyle/>
          <a:p>
            <a:r>
              <a:rPr lang="en-US" dirty="0"/>
              <a:t>Common Definitions</a:t>
            </a:r>
          </a:p>
        </p:txBody>
      </p:sp>
      <p:sp>
        <p:nvSpPr>
          <p:cNvPr id="3" name="Content Placeholder 2">
            <a:extLst>
              <a:ext uri="{FF2B5EF4-FFF2-40B4-BE49-F238E27FC236}">
                <a16:creationId xmlns:a16="http://schemas.microsoft.com/office/drawing/2014/main" id="{52442D05-35D6-4BC4-A4AE-68E0422784DA}"/>
              </a:ext>
            </a:extLst>
          </p:cNvPr>
          <p:cNvSpPr>
            <a:spLocks noGrp="1"/>
          </p:cNvSpPr>
          <p:nvPr>
            <p:ph idx="1"/>
          </p:nvPr>
        </p:nvSpPr>
        <p:spPr/>
        <p:txBody>
          <a:bodyPr/>
          <a:lstStyle/>
          <a:p>
            <a:pPr lvl="0"/>
            <a:r>
              <a:rPr lang="en-US" b="1" dirty="0">
                <a:solidFill>
                  <a:srgbClr val="004A97"/>
                </a:solidFill>
              </a:rPr>
              <a:t>Plan Maximum</a:t>
            </a:r>
            <a:r>
              <a:rPr lang="en-US" dirty="0">
                <a:solidFill>
                  <a:srgbClr val="63666A"/>
                </a:solidFill>
              </a:rPr>
              <a:t>-</a:t>
            </a:r>
            <a:r>
              <a:rPr lang="en-US" dirty="0"/>
              <a:t> </a:t>
            </a:r>
            <a:r>
              <a:rPr lang="en-US" dirty="0">
                <a:solidFill>
                  <a:schemeClr val="accent3"/>
                </a:solidFill>
              </a:rPr>
              <a:t>The largest total amount your plan will pay per person, per plan year.</a:t>
            </a:r>
          </a:p>
          <a:p>
            <a:pPr lvl="0"/>
            <a:r>
              <a:rPr lang="en-US" b="1" dirty="0">
                <a:solidFill>
                  <a:srgbClr val="004A97"/>
                </a:solidFill>
              </a:rPr>
              <a:t>Deductible</a:t>
            </a:r>
            <a:r>
              <a:rPr lang="en-US" dirty="0">
                <a:solidFill>
                  <a:srgbClr val="63666A"/>
                </a:solidFill>
              </a:rPr>
              <a:t> - The amount you owe for healthcare services, before the health insurance begins to pay</a:t>
            </a:r>
            <a:r>
              <a:rPr lang="en-US" dirty="0"/>
              <a:t>. </a:t>
            </a:r>
          </a:p>
          <a:p>
            <a:pPr lvl="0"/>
            <a:r>
              <a:rPr lang="en-US" b="1" dirty="0">
                <a:solidFill>
                  <a:srgbClr val="004A97"/>
                </a:solidFill>
              </a:rPr>
              <a:t>Covered percentage/coinsurance</a:t>
            </a:r>
            <a:r>
              <a:rPr lang="en-US" b="1" dirty="0">
                <a:solidFill>
                  <a:srgbClr val="63666A"/>
                </a:solidFill>
              </a:rPr>
              <a:t> </a:t>
            </a:r>
            <a:r>
              <a:rPr lang="en-US" dirty="0">
                <a:solidFill>
                  <a:srgbClr val="63666A"/>
                </a:solidFill>
              </a:rPr>
              <a:t>- Your share of the costs of a covered health care service(s), calculated as a percentage. </a:t>
            </a:r>
          </a:p>
          <a:p>
            <a:pPr lvl="0"/>
            <a:r>
              <a:rPr lang="en-US" b="1" dirty="0">
                <a:solidFill>
                  <a:srgbClr val="004A97"/>
                </a:solidFill>
              </a:rPr>
              <a:t>Physician Office Visit Copay</a:t>
            </a:r>
            <a:r>
              <a:rPr lang="en-US" b="1" dirty="0">
                <a:solidFill>
                  <a:srgbClr val="63666A"/>
                </a:solidFill>
              </a:rPr>
              <a:t> </a:t>
            </a:r>
            <a:r>
              <a:rPr lang="en-US" dirty="0">
                <a:solidFill>
                  <a:srgbClr val="63666A"/>
                </a:solidFill>
              </a:rPr>
              <a:t>- A fixed amount you pay for a covered health service, at the time of your visit</a:t>
            </a:r>
          </a:p>
          <a:p>
            <a:pPr lvl="0"/>
            <a:r>
              <a:rPr lang="en-US" b="1" dirty="0">
                <a:solidFill>
                  <a:srgbClr val="004A97"/>
                </a:solidFill>
              </a:rPr>
              <a:t>Out-of-Pocket Maximum</a:t>
            </a:r>
            <a:r>
              <a:rPr lang="en-US" b="1" dirty="0">
                <a:solidFill>
                  <a:srgbClr val="63666A"/>
                </a:solidFill>
              </a:rPr>
              <a:t> </a:t>
            </a:r>
            <a:r>
              <a:rPr lang="en-US" dirty="0">
                <a:solidFill>
                  <a:srgbClr val="63666A"/>
                </a:solidFill>
              </a:rPr>
              <a:t>- The most you pay during a policy period, before your insurance pays 100% of the allowed amount (this cost includes copays, deductibles, and coinsurance amounts).</a:t>
            </a:r>
          </a:p>
          <a:p>
            <a:pPr marL="0" indent="0">
              <a:buNone/>
            </a:pPr>
            <a:endParaRPr lang="en-US" dirty="0"/>
          </a:p>
        </p:txBody>
      </p:sp>
    </p:spTree>
    <p:extLst>
      <p:ext uri="{BB962C8B-B14F-4D97-AF65-F5344CB8AC3E}">
        <p14:creationId xmlns:p14="http://schemas.microsoft.com/office/powerpoint/2010/main" val="399604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F46-14E6-4F11-B401-954E1DF86801}"/>
              </a:ext>
            </a:extLst>
          </p:cNvPr>
          <p:cNvSpPr>
            <a:spLocks noGrp="1"/>
          </p:cNvSpPr>
          <p:nvPr>
            <p:ph type="title"/>
          </p:nvPr>
        </p:nvSpPr>
        <p:spPr/>
        <p:txBody>
          <a:bodyPr>
            <a:normAutofit fontScale="90000"/>
          </a:bodyPr>
          <a:lstStyle/>
          <a:p>
            <a:r>
              <a:rPr lang="en-US" dirty="0"/>
              <a:t>Coverage Details (Treatment Must be Medically Necessary)</a:t>
            </a:r>
          </a:p>
        </p:txBody>
      </p:sp>
      <p:sp>
        <p:nvSpPr>
          <p:cNvPr id="3" name="Content Placeholder 2">
            <a:extLst>
              <a:ext uri="{FF2B5EF4-FFF2-40B4-BE49-F238E27FC236}">
                <a16:creationId xmlns:a16="http://schemas.microsoft.com/office/drawing/2014/main" id="{04FB0E79-25F7-4C80-B780-E07322C69AE3}"/>
              </a:ext>
            </a:extLst>
          </p:cNvPr>
          <p:cNvSpPr>
            <a:spLocks noGrp="1"/>
          </p:cNvSpPr>
          <p:nvPr>
            <p:ph idx="1"/>
          </p:nvPr>
        </p:nvSpPr>
        <p:spPr/>
        <p:txBody>
          <a:bodyPr>
            <a:normAutofit/>
          </a:bodyPr>
          <a:lstStyle/>
          <a:p>
            <a:r>
              <a:rPr lang="en-US" dirty="0"/>
              <a:t>Benefits include:</a:t>
            </a:r>
          </a:p>
          <a:p>
            <a:pPr lvl="1"/>
            <a:r>
              <a:rPr lang="en-US" dirty="0"/>
              <a:t>$250,000 maximum benefit per injury or sickness</a:t>
            </a:r>
          </a:p>
          <a:p>
            <a:pPr lvl="1"/>
            <a:r>
              <a:rPr lang="en-US" dirty="0"/>
              <a:t>Most physician visits and hospital charges, paid at 100% (after copay) for Aetna Passport services; or 80% of URC (after deductible) for out-of-network services</a:t>
            </a:r>
          </a:p>
          <a:p>
            <a:pPr lvl="1"/>
            <a:r>
              <a:rPr lang="en-US" dirty="0"/>
              <a:t>Specific emergency benefit expenses</a:t>
            </a:r>
          </a:p>
          <a:p>
            <a:pPr lvl="1"/>
            <a:r>
              <a:rPr lang="en-US" dirty="0"/>
              <a:t>Surgery, in- and outpatient </a:t>
            </a:r>
          </a:p>
          <a:p>
            <a:pPr lvl="1"/>
            <a:r>
              <a:rPr lang="en-US" dirty="0"/>
              <a:t>Tests, procedures, and lab services, such as X-rays</a:t>
            </a:r>
          </a:p>
          <a:p>
            <a:pPr lvl="1"/>
            <a:r>
              <a:rPr lang="en-US" dirty="0"/>
              <a:t>Physical therapy, acupuncture and chiropractic care</a:t>
            </a:r>
          </a:p>
          <a:p>
            <a:pPr lvl="1"/>
            <a:r>
              <a:rPr lang="en-US" dirty="0"/>
              <a:t>Maternity and prenatal care</a:t>
            </a:r>
          </a:p>
          <a:p>
            <a:pPr lvl="1"/>
            <a:r>
              <a:rPr lang="en-US" dirty="0"/>
              <a:t>Prescription drugs</a:t>
            </a:r>
          </a:p>
          <a:p>
            <a:pPr lvl="1"/>
            <a:r>
              <a:rPr lang="en-US" dirty="0"/>
              <a:t>Detailed benefits can be found in the plan materials posted on the Peralta microsites at </a:t>
            </a:r>
            <a:r>
              <a:rPr lang="en-US" b="1" dirty="0">
                <a:hlinkClick r:id="rId2"/>
              </a:rPr>
              <a:t>www.4studenthealth.com</a:t>
            </a:r>
            <a:r>
              <a:rPr lang="en-US" b="1" dirty="0"/>
              <a:t>.</a:t>
            </a:r>
            <a:endParaRPr lang="en-US" dirty="0"/>
          </a:p>
        </p:txBody>
      </p:sp>
    </p:spTree>
    <p:extLst>
      <p:ext uri="{BB962C8B-B14F-4D97-AF65-F5344CB8AC3E}">
        <p14:creationId xmlns:p14="http://schemas.microsoft.com/office/powerpoint/2010/main" val="191171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Enroll</a:t>
            </a:r>
          </a:p>
        </p:txBody>
      </p:sp>
      <p:sp>
        <p:nvSpPr>
          <p:cNvPr id="3" name="Content Placeholder 2"/>
          <p:cNvSpPr>
            <a:spLocks noGrp="1"/>
          </p:cNvSpPr>
          <p:nvPr>
            <p:ph idx="1"/>
          </p:nvPr>
        </p:nvSpPr>
        <p:spPr>
          <a:xfrm>
            <a:off x="457200" y="1306537"/>
            <a:ext cx="8229600" cy="4754880"/>
          </a:xfrm>
        </p:spPr>
        <p:txBody>
          <a:bodyPr>
            <a:normAutofit/>
          </a:bodyPr>
          <a:lstStyle/>
          <a:p>
            <a:pPr marL="0" indent="0">
              <a:buNone/>
            </a:pPr>
            <a:r>
              <a:rPr lang="en-US" b="1" dirty="0">
                <a:solidFill>
                  <a:schemeClr val="bg1">
                    <a:lumMod val="50000"/>
                  </a:schemeClr>
                </a:solidFill>
              </a:rPr>
              <a:t>You are automatically enrolled through your school; no action is needed to enroll yourself in the plan. </a:t>
            </a:r>
          </a:p>
          <a:p>
            <a:r>
              <a:rPr lang="en-US" dirty="0"/>
              <a:t>To enroll your dependents online, visit </a:t>
            </a:r>
            <a:r>
              <a:rPr lang="en-US" b="1" dirty="0">
                <a:hlinkClick r:id="rId2"/>
              </a:rPr>
              <a:t>www.4studenthealth.com</a:t>
            </a:r>
            <a:r>
              <a:rPr lang="en-US" dirty="0"/>
              <a:t>. Select your campus and plan, and click “View Your Plan” </a:t>
            </a:r>
          </a:p>
          <a:p>
            <a:r>
              <a:rPr lang="en-US" dirty="0"/>
              <a:t>Your dependents (spouse, domestic partner, or children under the age of 26), must be enrolled before the start of the term or within 31 days of marriage, birth, adoption, or arrival in the U.S</a:t>
            </a:r>
          </a:p>
          <a:p>
            <a:r>
              <a:rPr lang="en-US" dirty="0"/>
              <a:t>For questions about enrollment, contact Relation at </a:t>
            </a:r>
            <a:r>
              <a:rPr lang="en-US" b="1" dirty="0">
                <a:solidFill>
                  <a:srgbClr val="004A97"/>
                </a:solidFill>
              </a:rPr>
              <a:t>(800) 537-1777</a:t>
            </a:r>
            <a:r>
              <a:rPr lang="en-US" dirty="0"/>
              <a:t>. </a:t>
            </a:r>
            <a:endParaRPr lang="en-US" dirty="0">
              <a:solidFill>
                <a:srgbClr val="FF0000"/>
              </a:solidFill>
            </a:endParaRPr>
          </a:p>
        </p:txBody>
      </p:sp>
    </p:spTree>
    <p:extLst>
      <p:ext uri="{BB962C8B-B14F-4D97-AF65-F5344CB8AC3E}">
        <p14:creationId xmlns:p14="http://schemas.microsoft.com/office/powerpoint/2010/main" val="380697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F46-14E6-4F11-B401-954E1DF86801}"/>
              </a:ext>
            </a:extLst>
          </p:cNvPr>
          <p:cNvSpPr>
            <a:spLocks noGrp="1"/>
          </p:cNvSpPr>
          <p:nvPr>
            <p:ph type="title"/>
          </p:nvPr>
        </p:nvSpPr>
        <p:spPr/>
        <p:txBody>
          <a:bodyPr/>
          <a:lstStyle/>
          <a:p>
            <a:r>
              <a:rPr lang="en-US" dirty="0"/>
              <a:t>Insurance ID Card </a:t>
            </a:r>
          </a:p>
        </p:txBody>
      </p:sp>
      <p:sp>
        <p:nvSpPr>
          <p:cNvPr id="3" name="Content Placeholder 2">
            <a:extLst>
              <a:ext uri="{FF2B5EF4-FFF2-40B4-BE49-F238E27FC236}">
                <a16:creationId xmlns:a16="http://schemas.microsoft.com/office/drawing/2014/main" id="{04FB0E79-25F7-4C80-B780-E07322C69AE3}"/>
              </a:ext>
            </a:extLst>
          </p:cNvPr>
          <p:cNvSpPr>
            <a:spLocks noGrp="1"/>
          </p:cNvSpPr>
          <p:nvPr>
            <p:ph idx="1"/>
          </p:nvPr>
        </p:nvSpPr>
        <p:spPr/>
        <p:txBody>
          <a:bodyPr>
            <a:normAutofit lnSpcReduction="10000"/>
          </a:bodyPr>
          <a:lstStyle/>
          <a:p>
            <a:r>
              <a:rPr lang="en-US" dirty="0"/>
              <a:t>Once you are enrolled in the plan, you will receive an email notifying you that your ID card is available. Log in or create an account at </a:t>
            </a:r>
            <a:r>
              <a:rPr lang="en-US" b="1" dirty="0">
                <a:hlinkClick r:id="rId2"/>
              </a:rPr>
              <a:t>www.4studenthealth.com</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you need medical treatment before you receive notice that your ID card is active, please contact Relation at </a:t>
            </a:r>
            <a:r>
              <a:rPr lang="en-US" b="1" dirty="0">
                <a:solidFill>
                  <a:srgbClr val="004A97"/>
                </a:solidFill>
              </a:rPr>
              <a:t>(800) 537-1777</a:t>
            </a:r>
            <a:r>
              <a:rPr lang="en-US" b="1" dirty="0"/>
              <a:t>. </a:t>
            </a:r>
            <a:r>
              <a:rPr lang="en-US" dirty="0"/>
              <a:t>Always carry your insurance ID card with you. </a:t>
            </a:r>
          </a:p>
        </p:txBody>
      </p:sp>
      <p:pic>
        <p:nvPicPr>
          <p:cNvPr id="5" name="Picture 4">
            <a:extLst>
              <a:ext uri="{FF2B5EF4-FFF2-40B4-BE49-F238E27FC236}">
                <a16:creationId xmlns:a16="http://schemas.microsoft.com/office/drawing/2014/main" id="{25279CB5-E60B-403F-83E0-A5FB22E81EEC}"/>
              </a:ext>
            </a:extLst>
          </p:cNvPr>
          <p:cNvPicPr>
            <a:picLocks noChangeAspect="1"/>
          </p:cNvPicPr>
          <p:nvPr/>
        </p:nvPicPr>
        <p:blipFill>
          <a:blip r:embed="rId3"/>
          <a:stretch>
            <a:fillRect/>
          </a:stretch>
        </p:blipFill>
        <p:spPr>
          <a:xfrm>
            <a:off x="1362855" y="2100427"/>
            <a:ext cx="6207322" cy="2890062"/>
          </a:xfrm>
          <a:prstGeom prst="rect">
            <a:avLst/>
          </a:prstGeom>
        </p:spPr>
      </p:pic>
    </p:spTree>
    <p:extLst>
      <p:ext uri="{BB962C8B-B14F-4D97-AF65-F5344CB8AC3E}">
        <p14:creationId xmlns:p14="http://schemas.microsoft.com/office/powerpoint/2010/main" val="125754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F46-14E6-4F11-B401-954E1DF86801}"/>
              </a:ext>
            </a:extLst>
          </p:cNvPr>
          <p:cNvSpPr>
            <a:spLocks noGrp="1"/>
          </p:cNvSpPr>
          <p:nvPr>
            <p:ph type="title"/>
          </p:nvPr>
        </p:nvSpPr>
        <p:spPr/>
        <p:txBody>
          <a:bodyPr/>
          <a:lstStyle/>
          <a:p>
            <a:r>
              <a:rPr lang="en-US" dirty="0"/>
              <a:t>How to Use Your Insurance Plan</a:t>
            </a:r>
          </a:p>
        </p:txBody>
      </p:sp>
      <p:sp>
        <p:nvSpPr>
          <p:cNvPr id="3" name="Content Placeholder 2">
            <a:extLst>
              <a:ext uri="{FF2B5EF4-FFF2-40B4-BE49-F238E27FC236}">
                <a16:creationId xmlns:a16="http://schemas.microsoft.com/office/drawing/2014/main" id="{04FB0E79-25F7-4C80-B780-E07322C69AE3}"/>
              </a:ext>
            </a:extLst>
          </p:cNvPr>
          <p:cNvSpPr>
            <a:spLocks noGrp="1"/>
          </p:cNvSpPr>
          <p:nvPr>
            <p:ph idx="1"/>
          </p:nvPr>
        </p:nvSpPr>
        <p:spPr/>
        <p:txBody>
          <a:bodyPr>
            <a:normAutofit/>
          </a:bodyPr>
          <a:lstStyle/>
          <a:p>
            <a:r>
              <a:rPr lang="en-US" dirty="0"/>
              <a:t>Your Insurance plan utilizes a PPO Network. </a:t>
            </a:r>
          </a:p>
          <a:p>
            <a:pPr lvl="1"/>
            <a:r>
              <a:rPr lang="en-US" dirty="0"/>
              <a:t>“PPO” or “in-network” means that the doctor or medical facility is part of the Preferred Provider Organization, a network of doctors and hospitals that have contractually agreed to provide services at a lower rate. </a:t>
            </a:r>
          </a:p>
          <a:p>
            <a:pPr lvl="1"/>
            <a:r>
              <a:rPr lang="en-US" dirty="0"/>
              <a:t>If you use an Aetna Passport provider, covered medical services are paid by the insurance company at 100% of the Preferred Allowance.</a:t>
            </a:r>
          </a:p>
          <a:p>
            <a:r>
              <a:rPr lang="en-US" dirty="0"/>
              <a:t>Non-PPO (aka out-of-network) </a:t>
            </a:r>
          </a:p>
          <a:p>
            <a:pPr lvl="1"/>
            <a:r>
              <a:rPr lang="en-US" dirty="0"/>
              <a:t>“Non-PPO” or “out-of-network” means that the doctor or facility has not agreed to a lower rate, resulting in more expensive care.</a:t>
            </a:r>
          </a:p>
          <a:p>
            <a:pPr lvl="1"/>
            <a:r>
              <a:rPr lang="en-US" dirty="0"/>
              <a:t>Since these providers charge more, the insurance company will only pay a fraction of the cost. This results in you paying more money out of your pocket.</a:t>
            </a:r>
          </a:p>
          <a:p>
            <a:pPr lvl="1"/>
            <a:r>
              <a:rPr lang="en-US" dirty="0"/>
              <a:t>If you use an out-of-network provider, covered medical expenses are paid at 80% of Usual, Reasonable, and Customary (URC) charges.</a:t>
            </a:r>
          </a:p>
        </p:txBody>
      </p:sp>
    </p:spTree>
    <p:extLst>
      <p:ext uri="{BB962C8B-B14F-4D97-AF65-F5344CB8AC3E}">
        <p14:creationId xmlns:p14="http://schemas.microsoft.com/office/powerpoint/2010/main" val="397554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AD8-244D-4C3B-92F0-32E18C04D0BF}"/>
              </a:ext>
            </a:extLst>
          </p:cNvPr>
          <p:cNvSpPr>
            <a:spLocks noGrp="1"/>
          </p:cNvSpPr>
          <p:nvPr>
            <p:ph type="title"/>
          </p:nvPr>
        </p:nvSpPr>
        <p:spPr/>
        <p:txBody>
          <a:bodyPr/>
          <a:lstStyle/>
          <a:p>
            <a:r>
              <a:rPr lang="en-US" dirty="0"/>
              <a:t>Finding a PPO Medical Provider</a:t>
            </a:r>
          </a:p>
        </p:txBody>
      </p:sp>
      <p:sp>
        <p:nvSpPr>
          <p:cNvPr id="3" name="Content Placeholder 2">
            <a:extLst>
              <a:ext uri="{FF2B5EF4-FFF2-40B4-BE49-F238E27FC236}">
                <a16:creationId xmlns:a16="http://schemas.microsoft.com/office/drawing/2014/main" id="{238B5046-3B74-440A-9DAB-A10D286A0400}"/>
              </a:ext>
            </a:extLst>
          </p:cNvPr>
          <p:cNvSpPr>
            <a:spLocks noGrp="1"/>
          </p:cNvSpPr>
          <p:nvPr>
            <p:ph idx="1"/>
          </p:nvPr>
        </p:nvSpPr>
        <p:spPr>
          <a:xfrm>
            <a:off x="457200" y="1280160"/>
            <a:ext cx="8229600" cy="4754880"/>
          </a:xfrm>
        </p:spPr>
        <p:txBody>
          <a:bodyPr>
            <a:normAutofit/>
          </a:bodyPr>
          <a:lstStyle/>
          <a:p>
            <a:r>
              <a:rPr lang="en-US" dirty="0"/>
              <a:t>While insured under this plan, your medical PPO network is </a:t>
            </a:r>
            <a:r>
              <a:rPr lang="en-US" b="1" dirty="0">
                <a:solidFill>
                  <a:srgbClr val="004A97"/>
                </a:solidFill>
              </a:rPr>
              <a:t>Aetna Passport to Healthcare® Primary PPO</a:t>
            </a:r>
            <a:r>
              <a:rPr lang="en-US" dirty="0">
                <a:solidFill>
                  <a:srgbClr val="004A97"/>
                </a:solidFill>
              </a:rPr>
              <a:t>.</a:t>
            </a:r>
          </a:p>
          <a:p>
            <a:r>
              <a:rPr lang="en-US" dirty="0"/>
              <a:t>To find an Aetna Passport provider:</a:t>
            </a:r>
          </a:p>
          <a:p>
            <a:pPr lvl="1"/>
            <a:r>
              <a:rPr lang="en-US" dirty="0"/>
              <a:t>Visit </a:t>
            </a:r>
            <a:r>
              <a:rPr lang="en-US" b="1" dirty="0">
                <a:hlinkClick r:id="rId2"/>
              </a:rPr>
              <a:t>www.aetna.com/docfind/custom/passport</a:t>
            </a:r>
            <a:r>
              <a:rPr lang="en-US" dirty="0"/>
              <a:t>. </a:t>
            </a:r>
          </a:p>
          <a:p>
            <a:pPr lvl="1"/>
            <a:r>
              <a:rPr lang="en-US" dirty="0"/>
              <a:t>Enter your location and range, then click “Search.”</a:t>
            </a:r>
          </a:p>
          <a:p>
            <a:pPr lvl="1"/>
            <a:r>
              <a:rPr lang="en-US" dirty="0"/>
              <a:t>Select the Passport to Healthcare® Primary PPO, then click “Continue.”</a:t>
            </a:r>
          </a:p>
          <a:p>
            <a:pPr lvl="1"/>
            <a:r>
              <a:rPr lang="en-US" dirty="0"/>
              <a:t>Type the name, specialty, or type of provider you’re looking for into the search bar, or click the corresponding category.</a:t>
            </a:r>
          </a:p>
          <a:p>
            <a:pPr lvl="1"/>
            <a:r>
              <a:rPr lang="en-US" dirty="0"/>
              <a:t>Select a provider from the list, and call to make an appointment</a:t>
            </a:r>
          </a:p>
          <a:p>
            <a:pPr marL="275590" lvl="1" indent="0">
              <a:buNone/>
            </a:pPr>
            <a:r>
              <a:rPr lang="en-US" dirty="0"/>
              <a:t>It is best to locate an </a:t>
            </a:r>
            <a:r>
              <a:rPr lang="en-US" b="1" dirty="0">
                <a:solidFill>
                  <a:schemeClr val="bg1">
                    <a:lumMod val="50000"/>
                  </a:schemeClr>
                </a:solidFill>
              </a:rPr>
              <a:t>Aetna Passport</a:t>
            </a:r>
            <a:r>
              <a:rPr lang="en-US" dirty="0">
                <a:solidFill>
                  <a:schemeClr val="bg1">
                    <a:lumMod val="50000"/>
                  </a:schemeClr>
                </a:solidFill>
              </a:rPr>
              <a:t> </a:t>
            </a:r>
            <a:r>
              <a:rPr lang="en-US" dirty="0"/>
              <a:t>doctor, urgent care center, and emergency room near you before you get sick. Always verify the provider is part of the </a:t>
            </a:r>
            <a:r>
              <a:rPr lang="en-US" b="1" dirty="0">
                <a:solidFill>
                  <a:srgbClr val="004A97"/>
                </a:solidFill>
              </a:rPr>
              <a:t>Aetna Passport to Healthcare® Primary PPO Network</a:t>
            </a:r>
            <a:r>
              <a:rPr lang="en-US" dirty="0"/>
              <a:t> before you receive treatment.</a:t>
            </a:r>
          </a:p>
        </p:txBody>
      </p:sp>
    </p:spTree>
    <p:extLst>
      <p:ext uri="{BB962C8B-B14F-4D97-AF65-F5344CB8AC3E}">
        <p14:creationId xmlns:p14="http://schemas.microsoft.com/office/powerpoint/2010/main" val="121625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AD8-244D-4C3B-92F0-32E18C04D0BF}"/>
              </a:ext>
            </a:extLst>
          </p:cNvPr>
          <p:cNvSpPr>
            <a:spLocks noGrp="1"/>
          </p:cNvSpPr>
          <p:nvPr>
            <p:ph type="title"/>
          </p:nvPr>
        </p:nvSpPr>
        <p:spPr/>
        <p:txBody>
          <a:bodyPr/>
          <a:lstStyle/>
          <a:p>
            <a:r>
              <a:rPr lang="en-US" dirty="0"/>
              <a:t>Getting a Medication</a:t>
            </a:r>
            <a:endParaRPr lang="en-US" dirty="0">
              <a:solidFill>
                <a:srgbClr val="898989"/>
              </a:solidFill>
            </a:endParaRPr>
          </a:p>
        </p:txBody>
      </p:sp>
      <p:sp>
        <p:nvSpPr>
          <p:cNvPr id="3" name="Content Placeholder 2">
            <a:extLst>
              <a:ext uri="{FF2B5EF4-FFF2-40B4-BE49-F238E27FC236}">
                <a16:creationId xmlns:a16="http://schemas.microsoft.com/office/drawing/2014/main" id="{238B5046-3B74-440A-9DAB-A10D286A0400}"/>
              </a:ext>
            </a:extLst>
          </p:cNvPr>
          <p:cNvSpPr>
            <a:spLocks noGrp="1"/>
          </p:cNvSpPr>
          <p:nvPr>
            <p:ph idx="1"/>
          </p:nvPr>
        </p:nvSpPr>
        <p:spPr/>
        <p:txBody>
          <a:bodyPr>
            <a:normAutofit/>
          </a:bodyPr>
          <a:lstStyle/>
          <a:p>
            <a:r>
              <a:rPr lang="en-US" dirty="0"/>
              <a:t>Fill your prescriptions at an Express Scripts pharmacy, which may include CVS, Walgreens, and Walmart. To locate a pharmacy, visit </a:t>
            </a:r>
            <a:r>
              <a:rPr lang="en-US" b="1" dirty="0">
                <a:hlinkClick r:id="rId2"/>
              </a:rPr>
              <a:t>www.express-scripts.com</a:t>
            </a:r>
            <a:r>
              <a:rPr lang="en-US" dirty="0"/>
              <a:t> or call (800) 400-0136. </a:t>
            </a:r>
          </a:p>
          <a:p>
            <a:r>
              <a:rPr lang="en-US" dirty="0"/>
              <a:t>Or visit </a:t>
            </a:r>
            <a:r>
              <a:rPr lang="en-US" b="1" dirty="0">
                <a:hlinkClick r:id="rId3"/>
              </a:rPr>
              <a:t>www.4studenthealth.com</a:t>
            </a:r>
            <a:r>
              <a:rPr lang="en-US" b="1" dirty="0"/>
              <a:t> </a:t>
            </a:r>
            <a:r>
              <a:rPr lang="en-US" dirty="0"/>
              <a:t>and choose your campus where you will be redirected to the Express Scripts website to create a student account for access to the pharmacy directory.</a:t>
            </a:r>
          </a:p>
          <a:p>
            <a:endParaRPr lang="en-US" dirty="0"/>
          </a:p>
          <a:p>
            <a:endParaRPr lang="en-US" dirty="0"/>
          </a:p>
          <a:p>
            <a:endParaRPr lang="en-US" dirty="0"/>
          </a:p>
          <a:p>
            <a:endParaRPr lang="en-US" dirty="0"/>
          </a:p>
          <a:p>
            <a:r>
              <a:rPr lang="en-US" dirty="0"/>
              <a:t>Always ask for the generic form of the drug, if available; this will decrease the cost.</a:t>
            </a:r>
          </a:p>
          <a:p>
            <a:r>
              <a:rPr lang="en-US" dirty="0"/>
              <a:t>If you do not use an Express Scripts pharmacy, you will need to pay in full and then send a claim for reimbursement.</a:t>
            </a:r>
          </a:p>
        </p:txBody>
      </p:sp>
      <p:pic>
        <p:nvPicPr>
          <p:cNvPr id="4" name="Picture 3">
            <a:extLst>
              <a:ext uri="{FF2B5EF4-FFF2-40B4-BE49-F238E27FC236}">
                <a16:creationId xmlns:a16="http://schemas.microsoft.com/office/drawing/2014/main" id="{55A2E921-EDF9-41D8-AB45-1EF4EB384A8B}"/>
              </a:ext>
            </a:extLst>
          </p:cNvPr>
          <p:cNvPicPr>
            <a:picLocks noChangeAspect="1"/>
          </p:cNvPicPr>
          <p:nvPr/>
        </p:nvPicPr>
        <p:blipFill rotWithShape="1">
          <a:blip r:embed="rId4"/>
          <a:srcRect l="5000" t="27095" r="28766" b="34870"/>
          <a:stretch/>
        </p:blipFill>
        <p:spPr>
          <a:xfrm>
            <a:off x="2286000" y="3293457"/>
            <a:ext cx="4572000" cy="1476811"/>
          </a:xfrm>
          <a:prstGeom prst="rect">
            <a:avLst/>
          </a:prstGeom>
          <a:ln>
            <a:solidFill>
              <a:srgbClr val="898989"/>
            </a:solidFill>
          </a:ln>
        </p:spPr>
      </p:pic>
    </p:spTree>
    <p:extLst>
      <p:ext uri="{BB962C8B-B14F-4D97-AF65-F5344CB8AC3E}">
        <p14:creationId xmlns:p14="http://schemas.microsoft.com/office/powerpoint/2010/main" val="1434637061"/>
      </p:ext>
    </p:extLst>
  </p:cSld>
  <p:clrMapOvr>
    <a:masterClrMapping/>
  </p:clrMapOvr>
</p:sld>
</file>

<file path=ppt/theme/theme1.xml><?xml version="1.0" encoding="utf-8"?>
<a:theme xmlns:a="http://schemas.openxmlformats.org/drawingml/2006/main" name="Custom Design">
  <a:themeElements>
    <a:clrScheme name="Ascension Brand Colors">
      <a:dk1>
        <a:sysClr val="windowText" lastClr="000000"/>
      </a:dk1>
      <a:lt1>
        <a:sysClr val="window" lastClr="FFFFFF"/>
      </a:lt1>
      <a:dk2>
        <a:srgbClr val="63666A"/>
      </a:dk2>
      <a:lt2>
        <a:srgbClr val="D9D9D6"/>
      </a:lt2>
      <a:accent1>
        <a:srgbClr val="2DCCD3"/>
      </a:accent1>
      <a:accent2>
        <a:srgbClr val="005EB8"/>
      </a:accent2>
      <a:accent3>
        <a:srgbClr val="63666A"/>
      </a:accent3>
      <a:accent4>
        <a:srgbClr val="FFC000"/>
      </a:accent4>
      <a:accent5>
        <a:srgbClr val="E87722"/>
      </a:accent5>
      <a:accent6>
        <a:srgbClr val="1E22AA"/>
      </a:accent6>
      <a:hlink>
        <a:srgbClr val="005EB8"/>
      </a:hlink>
      <a:folHlink>
        <a:srgbClr val="6366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533CF185-C30D-43C1-AA44-AB7EF606B1E4}" vid="{08F37C2F-6B64-474F-8FB9-96FA6759D7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0D8505D303CA40847400CB2504FF01" ma:contentTypeVersion="5" ma:contentTypeDescription="Create a new document." ma:contentTypeScope="" ma:versionID="44e7a1289494c7d2839f1fd84a945e2d">
  <xsd:schema xmlns:xsd="http://www.w3.org/2001/XMLSchema" xmlns:xs="http://www.w3.org/2001/XMLSchema" xmlns:p="http://schemas.microsoft.com/office/2006/metadata/properties" xmlns:ns1="http://schemas.microsoft.com/sharepoint/v3" xmlns:ns2="http://schemas.microsoft.com/sharepoint/v4" xmlns:ns3="8e0da357-1974-424c-bb8a-cc96a1e8b8f3" targetNamespace="http://schemas.microsoft.com/office/2006/metadata/properties" ma:root="true" ma:fieldsID="94c13e7df4ff89d0c1c38cd1761e3731" ns1:_="" ns2:_="" ns3:_="">
    <xsd:import namespace="http://schemas.microsoft.com/sharepoint/v3"/>
    <xsd:import namespace="http://schemas.microsoft.com/sharepoint/v4"/>
    <xsd:import namespace="8e0da357-1974-424c-bb8a-cc96a1e8b8f3"/>
    <xsd:element name="properties">
      <xsd:complexType>
        <xsd:sequence>
          <xsd:element name="documentManagement">
            <xsd:complexType>
              <xsd:all>
                <xsd:element ref="ns1:PublishingStartDate" minOccurs="0"/>
                <xsd:element ref="ns1:PublishingExpirationDate" minOccurs="0"/>
                <xsd:element ref="ns2:IconOverlay" minOccurs="0"/>
                <xsd:element ref="ns3:Sort_x0020_Order" minOccurs="0"/>
                <xsd:element ref="ns3:Hide" minOccurs="0"/>
                <xsd:element ref="ns3: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0da357-1974-424c-bb8a-cc96a1e8b8f3" elementFormDefault="qualified">
    <xsd:import namespace="http://schemas.microsoft.com/office/2006/documentManagement/types"/>
    <xsd:import namespace="http://schemas.microsoft.com/office/infopath/2007/PartnerControls"/>
    <xsd:element name="Sort_x0020_Order" ma:index="11" nillable="true" ma:displayName="Sort Order" ma:default="99" ma:internalName="Sort_x0020_Order" ma:percentage="FALSE">
      <xsd:simpleType>
        <xsd:restriction base="dms:Number"/>
      </xsd:simpleType>
    </xsd:element>
    <xsd:element name="Hide" ma:index="12" nillable="true" ma:displayName="Hide" ma:default="0" ma:description="" ma:internalName="Hide">
      <xsd:simpleType>
        <xsd:restriction base="dms:Boolean"/>
      </xsd:simpleType>
    </xsd:element>
    <xsd:element name="Due_x0020_DAte" ma:index="13" nillable="true" ma:displayName="Due DAte" ma:description="This is the date the license is due." ma:format="DateOnly" ma:internalName="Du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ue_x0020_DAte xmlns="8e0da357-1974-424c-bb8a-cc96a1e8b8f3" xsi:nil="true"/>
    <Hide xmlns="8e0da357-1974-424c-bb8a-cc96a1e8b8f3">false</Hide>
    <PublishingExpirationDate xmlns="http://schemas.microsoft.com/sharepoint/v3" xsi:nil="true"/>
    <PublishingStartDate xmlns="http://schemas.microsoft.com/sharepoint/v3" xsi:nil="true"/>
    <Sort_x0020_Order xmlns="8e0da357-1974-424c-bb8a-cc96a1e8b8f3">99</Sort_x0020_Order>
  </documentManagement>
</p:properties>
</file>

<file path=customXml/itemProps1.xml><?xml version="1.0" encoding="utf-8"?>
<ds:datastoreItem xmlns:ds="http://schemas.openxmlformats.org/officeDocument/2006/customXml" ds:itemID="{8D10697A-F9F6-411E-80ED-349BF914345B}">
  <ds:schemaRefs>
    <ds:schemaRef ds:uri="http://schemas.microsoft.com/sharepoint/v3/contenttype/forms"/>
  </ds:schemaRefs>
</ds:datastoreItem>
</file>

<file path=customXml/itemProps2.xml><?xml version="1.0" encoding="utf-8"?>
<ds:datastoreItem xmlns:ds="http://schemas.openxmlformats.org/officeDocument/2006/customXml" ds:itemID="{894D0E7F-38A1-498A-8153-1E4599984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8e0da357-1974-424c-bb8a-cc96a1e8b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E27F7C-9CDB-43E9-9056-2681457B3E1D}">
  <ds:schemaRefs>
    <ds:schemaRef ds:uri="http://purl.org/dc/elements/1.1/"/>
    <ds:schemaRef ds:uri="http://schemas.microsoft.com/office/2006/metadata/properties"/>
    <ds:schemaRef ds:uri="http://schemas.microsoft.com/office/2006/documentManagement/typ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8e0da357-1974-424c-bb8a-cc96a1e8b8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Ascension PowerPoint Template</Template>
  <TotalTime>14590</TotalTime>
  <Words>2330</Words>
  <Application>Microsoft Office PowerPoint</Application>
  <PresentationFormat>On-screen Show (4:3)</PresentationFormat>
  <Paragraphs>171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Custom Design</vt:lpstr>
      <vt:lpstr>PowerPoint Presentation</vt:lpstr>
      <vt:lpstr>Health Insurance Basics</vt:lpstr>
      <vt:lpstr>Common Definitions</vt:lpstr>
      <vt:lpstr>Coverage Details (Treatment Must be Medically Necessary)</vt:lpstr>
      <vt:lpstr>How to Enroll</vt:lpstr>
      <vt:lpstr>Insurance ID Card </vt:lpstr>
      <vt:lpstr>How to Use Your Insurance Plan</vt:lpstr>
      <vt:lpstr>Finding a PPO Medical Provider</vt:lpstr>
      <vt:lpstr>Getting a Medication</vt:lpstr>
      <vt:lpstr>What You Will Pay </vt:lpstr>
      <vt:lpstr>COVID-19 Coverage</vt:lpstr>
      <vt:lpstr>Supplemental Options</vt:lpstr>
      <vt:lpstr>Campus Health Center</vt:lpstr>
      <vt:lpstr>How To Access Care</vt:lpstr>
      <vt:lpstr>How To Access Care</vt:lpstr>
      <vt:lpstr>How To Access Care</vt:lpstr>
      <vt:lpstr>How Claims Are Paid</vt:lpstr>
      <vt:lpstr>How Claims Are Paid</vt:lpstr>
      <vt:lpstr>Treatment Throughout the U.S. and Abroad</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Mickelsen-Peden</dc:creator>
  <cp:lastModifiedBy>Stephanie Crea</cp:lastModifiedBy>
  <cp:revision>235</cp:revision>
  <cp:lastPrinted>2016-11-10T23:02:33Z</cp:lastPrinted>
  <dcterms:created xsi:type="dcterms:W3CDTF">2016-10-24T18:51:28Z</dcterms:created>
  <dcterms:modified xsi:type="dcterms:W3CDTF">2022-09-01T19:04:13Z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0x0101000D0D8505D303CA40847400CB2504FF01</vt:lpwstr>
  </property>
</Properties>
</file>