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257" r:id="rId3"/>
    <p:sldId id="323" r:id="rId4"/>
    <p:sldId id="324" r:id="rId5"/>
    <p:sldId id="325" r:id="rId6"/>
    <p:sldId id="347" r:id="rId7"/>
    <p:sldId id="315" r:id="rId8"/>
    <p:sldId id="316" r:id="rId9"/>
    <p:sldId id="346" r:id="rId10"/>
    <p:sldId id="310" r:id="rId11"/>
    <p:sldId id="311" r:id="rId12"/>
    <p:sldId id="343" r:id="rId13"/>
    <p:sldId id="342" r:id="rId14"/>
    <p:sldId id="335" r:id="rId15"/>
    <p:sldId id="258" r:id="rId16"/>
    <p:sldId id="259" r:id="rId17"/>
    <p:sldId id="272" r:id="rId18"/>
    <p:sldId id="273" r:id="rId19"/>
    <p:sldId id="278" r:id="rId20"/>
    <p:sldId id="279" r:id="rId21"/>
    <p:sldId id="261" r:id="rId22"/>
    <p:sldId id="260" r:id="rId23"/>
    <p:sldId id="262" r:id="rId24"/>
    <p:sldId id="328" r:id="rId25"/>
    <p:sldId id="340" r:id="rId26"/>
    <p:sldId id="341" r:id="rId27"/>
    <p:sldId id="306" r:id="rId28"/>
    <p:sldId id="265" r:id="rId29"/>
    <p:sldId id="266" r:id="rId30"/>
    <p:sldId id="319" r:id="rId31"/>
    <p:sldId id="270" r:id="rId32"/>
    <p:sldId id="320" r:id="rId33"/>
    <p:sldId id="263" r:id="rId34"/>
    <p:sldId id="283" r:id="rId35"/>
    <p:sldId id="280" r:id="rId36"/>
    <p:sldId id="269" r:id="rId37"/>
    <p:sldId id="345" r:id="rId38"/>
    <p:sldId id="344" r:id="rId39"/>
    <p:sldId id="286" r:id="rId40"/>
    <p:sldId id="336" r:id="rId41"/>
    <p:sldId id="337" r:id="rId42"/>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39" autoAdjust="0"/>
    <p:restoredTop sz="94660"/>
  </p:normalViewPr>
  <p:slideViewPr>
    <p:cSldViewPr>
      <p:cViewPr varScale="1">
        <p:scale>
          <a:sx n="106" d="100"/>
          <a:sy n="106" d="100"/>
        </p:scale>
        <p:origin x="1530" y="96"/>
      </p:cViewPr>
      <p:guideLst>
        <p:guide orient="horz" pos="2160"/>
        <p:guide pos="576"/>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F272F06E-C3F2-4966-A8C4-D41579281053}" type="datetimeFigureOut">
              <a:rPr lang="en-US" smtClean="0"/>
              <a:t>9/3/2021</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5B00133F-83D0-4089-9E5A-DC7CC04965C4}" type="slidenum">
              <a:rPr lang="en-US" smtClean="0"/>
              <a:t>‹#›</a:t>
            </a:fld>
            <a:endParaRPr lang="en-US"/>
          </a:p>
        </p:txBody>
      </p:sp>
    </p:spTree>
    <p:extLst>
      <p:ext uri="{BB962C8B-B14F-4D97-AF65-F5344CB8AC3E}">
        <p14:creationId xmlns:p14="http://schemas.microsoft.com/office/powerpoint/2010/main" val="1476041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A160DC74-C1D0-4A40-9820-4954B18794C4}" type="datetimeFigureOut">
              <a:rPr lang="en-US" smtClean="0"/>
              <a:t>9/3/2021</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0387DAAB-D48F-4E9E-A683-4FBA95E8006A}" type="slidenum">
              <a:rPr lang="en-US" smtClean="0"/>
              <a:t>‹#›</a:t>
            </a:fld>
            <a:endParaRPr lang="en-US"/>
          </a:p>
        </p:txBody>
      </p:sp>
    </p:spTree>
    <p:extLst>
      <p:ext uri="{BB962C8B-B14F-4D97-AF65-F5344CB8AC3E}">
        <p14:creationId xmlns:p14="http://schemas.microsoft.com/office/powerpoint/2010/main" val="3872343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5a62416b6a_2_158: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endParaRPr dirty="0"/>
          </a:p>
        </p:txBody>
      </p:sp>
      <p:sp>
        <p:nvSpPr>
          <p:cNvPr id="180" name="Google Shape;180;g5a62416b6a_2_158: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6014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5a62416b6a_2_177: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87" name="Google Shape;187;g5a62416b6a_2_177: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buSzPts val="1800"/>
            </a:pPr>
            <a:endParaRPr dirty="0"/>
          </a:p>
        </p:txBody>
      </p:sp>
      <p:sp>
        <p:nvSpPr>
          <p:cNvPr id="188" name="Google Shape;188;g5a62416b6a_2_177:notes"/>
          <p:cNvSpPr txBox="1"/>
          <p:nvPr/>
        </p:nvSpPr>
        <p:spPr>
          <a:xfrm>
            <a:off x="4023091" y="8917421"/>
            <a:ext cx="3077739" cy="469424"/>
          </a:xfrm>
          <a:prstGeom prst="rect">
            <a:avLst/>
          </a:prstGeom>
          <a:noFill/>
          <a:ln>
            <a:noFill/>
          </a:ln>
        </p:spPr>
        <p:txBody>
          <a:bodyPr spcFirstLastPara="1" wrap="square" lIns="94213" tIns="47094" rIns="94213" bIns="47094" anchor="b" anchorCtr="0">
            <a:noAutofit/>
          </a:bodyPr>
          <a:lstStyle/>
          <a:p>
            <a:pPr algn="r">
              <a:buClr>
                <a:srgbClr val="000000"/>
              </a:buClr>
              <a:buSzPts val="1200"/>
              <a:buFont typeface="Calibri"/>
              <a:buNone/>
            </a:pPr>
            <a:fld id="{00000000-1234-1234-1234-123412341234}" type="slidenum">
              <a:rPr lang="en" sz="1200">
                <a:solidFill>
                  <a:srgbClr val="000000"/>
                </a:solidFill>
                <a:ea typeface="Calibri"/>
                <a:cs typeface="Calibri"/>
                <a:sym typeface="Calibri"/>
              </a:rPr>
              <a:pPr algn="r">
                <a:buClr>
                  <a:srgbClr val="000000"/>
                </a:buClr>
                <a:buSzPts val="1200"/>
                <a:buFont typeface="Calibri"/>
                <a:buNone/>
              </a:pPr>
              <a:t>4</a:t>
            </a:fld>
            <a:endParaRPr>
              <a:solidFill>
                <a:prstClr val="black"/>
              </a:solidFill>
            </a:endParaRPr>
          </a:p>
        </p:txBody>
      </p:sp>
    </p:spTree>
    <p:extLst>
      <p:ext uri="{BB962C8B-B14F-4D97-AF65-F5344CB8AC3E}">
        <p14:creationId xmlns:p14="http://schemas.microsoft.com/office/powerpoint/2010/main" val="4229373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5d111799ee_2_7: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5d111799ee_2_7: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endParaRPr dirty="0"/>
          </a:p>
        </p:txBody>
      </p:sp>
    </p:spTree>
    <p:extLst>
      <p:ext uri="{BB962C8B-B14F-4D97-AF65-F5344CB8AC3E}">
        <p14:creationId xmlns:p14="http://schemas.microsoft.com/office/powerpoint/2010/main" val="778765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SHIREEN</a:t>
            </a:r>
          </a:p>
        </p:txBody>
      </p:sp>
      <p:sp>
        <p:nvSpPr>
          <p:cNvPr id="4" name="Slide Number Placeholder 3"/>
          <p:cNvSpPr>
            <a:spLocks noGrp="1"/>
          </p:cNvSpPr>
          <p:nvPr>
            <p:ph type="sldNum" sz="quarter" idx="5"/>
          </p:nvPr>
        </p:nvSpPr>
        <p:spPr/>
        <p:txBody>
          <a:bodyPr/>
          <a:lstStyle/>
          <a:p>
            <a:fld id="{557E57F4-9D9C-5847-BCD2-13B860A1E044}"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236591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E678AD-A9E6-46CB-804D-6F19CA1FAA31}" type="slidenum">
              <a:rPr lang="en-US" smtClean="0"/>
              <a:t>21</a:t>
            </a:fld>
            <a:endParaRPr lang="en-US"/>
          </a:p>
        </p:txBody>
      </p:sp>
    </p:spTree>
    <p:extLst>
      <p:ext uri="{BB962C8B-B14F-4D97-AF65-F5344CB8AC3E}">
        <p14:creationId xmlns:p14="http://schemas.microsoft.com/office/powerpoint/2010/main" val="1796948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E678AD-A9E6-46CB-804D-6F19CA1FAA31}" type="slidenum">
              <a:rPr lang="en-US" smtClean="0"/>
              <a:t>22</a:t>
            </a:fld>
            <a:endParaRPr lang="en-US"/>
          </a:p>
        </p:txBody>
      </p:sp>
    </p:spTree>
    <p:extLst>
      <p:ext uri="{BB962C8B-B14F-4D97-AF65-F5344CB8AC3E}">
        <p14:creationId xmlns:p14="http://schemas.microsoft.com/office/powerpoint/2010/main" val="1844518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E678AD-A9E6-46CB-804D-6F19CA1FAA31}" type="slidenum">
              <a:rPr lang="en-US" smtClean="0"/>
              <a:t>23</a:t>
            </a:fld>
            <a:endParaRPr lang="en-US"/>
          </a:p>
        </p:txBody>
      </p:sp>
    </p:spTree>
    <p:extLst>
      <p:ext uri="{BB962C8B-B14F-4D97-AF65-F5344CB8AC3E}">
        <p14:creationId xmlns:p14="http://schemas.microsoft.com/office/powerpoint/2010/main" val="3469574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204913" y="704850"/>
            <a:ext cx="4692650" cy="35194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r>
              <a:rPr lang="en-US" dirty="0"/>
              <a:t>Stephanie </a:t>
            </a:r>
            <a:endParaRPr dirty="0"/>
          </a:p>
        </p:txBody>
      </p:sp>
    </p:spTree>
    <p:extLst>
      <p:ext uri="{BB962C8B-B14F-4D97-AF65-F5344CB8AC3E}">
        <p14:creationId xmlns:p14="http://schemas.microsoft.com/office/powerpoint/2010/main" val="1027861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204913" y="704850"/>
            <a:ext cx="4692650" cy="35194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r>
              <a:rPr lang="en-US" dirty="0"/>
              <a:t>Lisa </a:t>
            </a:r>
            <a:endParaRPr dirty="0"/>
          </a:p>
        </p:txBody>
      </p:sp>
    </p:spTree>
    <p:extLst>
      <p:ext uri="{BB962C8B-B14F-4D97-AF65-F5344CB8AC3E}">
        <p14:creationId xmlns:p14="http://schemas.microsoft.com/office/powerpoint/2010/main" val="2250560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775F55"/>
        </a:solidFill>
        <a:effectLst/>
      </p:bgPr>
    </p:bg>
    <p:spTree>
      <p:nvGrpSpPr>
        <p:cNvPr id="1" name=""/>
        <p:cNvGrpSpPr/>
        <p:nvPr/>
      </p:nvGrpSpPr>
      <p:grpSpPr>
        <a:xfrm>
          <a:off x="0" y="0"/>
          <a:ext cx="0" cy="0"/>
          <a:chOff x="0" y="0"/>
          <a:chExt cx="0" cy="0"/>
        </a:xfrm>
      </p:grpSpPr>
      <p:sp>
        <p:nvSpPr>
          <p:cNvPr id="4" name="Rectangle 6"/>
          <p:cNvSpPr/>
          <p:nvPr/>
        </p:nvSpPr>
        <p:spPr>
          <a:xfrm>
            <a:off x="0" y="5970588"/>
            <a:ext cx="9144000" cy="887412"/>
          </a:xfrm>
          <a:prstGeom prst="rect">
            <a:avLst/>
          </a:prstGeom>
          <a:solidFill>
            <a:srgbClr val="FFFFFF"/>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7" name="Rectangle 9"/>
          <p:cNvSpPr/>
          <p:nvPr/>
        </p:nvSpPr>
        <p:spPr>
          <a:xfrm>
            <a:off x="-9525" y="6053138"/>
            <a:ext cx="2249488" cy="712787"/>
          </a:xfrm>
          <a:prstGeom prst="rect">
            <a:avLst/>
          </a:prstGeom>
          <a:solidFill>
            <a:srgbClr val="DD8047"/>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8" name="Rectangle 10"/>
          <p:cNvSpPr/>
          <p:nvPr/>
        </p:nvSpPr>
        <p:spPr>
          <a:xfrm>
            <a:off x="2359025" y="6043613"/>
            <a:ext cx="6784975" cy="714375"/>
          </a:xfrm>
          <a:prstGeom prst="rect">
            <a:avLst/>
          </a:prstGeom>
          <a:solidFill>
            <a:srgbClr val="94B6D2"/>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5" name="Title 7"/>
          <p:cNvSpPr txBox="1">
            <a:spLocks noGrp="1"/>
          </p:cNvSpPr>
          <p:nvPr>
            <p:ph type="ctrTitle"/>
          </p:nvPr>
        </p:nvSpPr>
        <p:spPr>
          <a:xfrm>
            <a:off x="2362196" y="4038603"/>
            <a:ext cx="6476996" cy="1828800"/>
          </a:xfrm>
        </p:spPr>
        <p:txBody>
          <a:bodyPr anchor="b"/>
          <a:lstStyle>
            <a:lvl1pPr>
              <a:defRPr cap="all">
                <a:solidFill>
                  <a:srgbClr val="EBDDC3"/>
                </a:solidFill>
              </a:defRPr>
            </a:lvl1pPr>
          </a:lstStyle>
          <a:p>
            <a:pPr lvl="0"/>
            <a:r>
              <a:rPr lang="en-US"/>
              <a:t>Welcome back</a:t>
            </a:r>
            <a:br>
              <a:rPr lang="en-US"/>
            </a:br>
            <a:r>
              <a:rPr lang="en-US"/>
              <a:t> 2010-2011 </a:t>
            </a:r>
          </a:p>
        </p:txBody>
      </p:sp>
      <p:sp>
        <p:nvSpPr>
          <p:cNvPr id="6" name="Subtitle 8"/>
          <p:cNvSpPr txBox="1">
            <a:spLocks noGrp="1"/>
          </p:cNvSpPr>
          <p:nvPr>
            <p:ph type="subTitle" idx="1"/>
          </p:nvPr>
        </p:nvSpPr>
        <p:spPr>
          <a:xfrm>
            <a:off x="2362196" y="6050036"/>
            <a:ext cx="6705596" cy="685800"/>
          </a:xfrm>
        </p:spPr>
        <p:txBody>
          <a:bodyPr anchor="ctr"/>
          <a:lstStyle>
            <a:lvl1pPr marL="0" indent="0">
              <a:buNone/>
              <a:defRPr sz="2600">
                <a:solidFill>
                  <a:srgbClr val="FFFFFF"/>
                </a:solidFill>
              </a:defRPr>
            </a:lvl1pPr>
          </a:lstStyle>
          <a:p>
            <a:pPr lvl="0"/>
            <a:r>
              <a:rPr lang="en-US"/>
              <a:t>Laney College Curriculum Committee</a:t>
            </a:r>
          </a:p>
        </p:txBody>
      </p:sp>
      <p:sp>
        <p:nvSpPr>
          <p:cNvPr id="9" name="Date Placeholder 27"/>
          <p:cNvSpPr txBox="1">
            <a:spLocks noGrp="1"/>
          </p:cNvSpPr>
          <p:nvPr>
            <p:ph type="dt" sz="half" idx="10"/>
          </p:nvPr>
        </p:nvSpPr>
        <p:spPr>
          <a:xfrm>
            <a:off x="76200" y="6069013"/>
            <a:ext cx="2057400" cy="685800"/>
          </a:xfrm>
        </p:spPr>
        <p:txBody>
          <a:bodyPr anchorCtr="1"/>
          <a:lstStyle>
            <a:lvl1pPr algn="ctr">
              <a:defRPr sz="2000" smtClean="0">
                <a:solidFill>
                  <a:srgbClr val="FFFFFF"/>
                </a:solidFill>
              </a:defRPr>
            </a:lvl1pPr>
          </a:lstStyle>
          <a:p>
            <a:pPr>
              <a:defRPr/>
            </a:pPr>
            <a:fld id="{C3680F46-5BDC-487F-A388-2DC204835FAA}" type="datetime1">
              <a:rPr lang="en-US"/>
              <a:pPr>
                <a:defRPr/>
              </a:pPr>
              <a:t>9/3/2021</a:t>
            </a:fld>
            <a:endParaRPr/>
          </a:p>
        </p:txBody>
      </p:sp>
      <p:sp>
        <p:nvSpPr>
          <p:cNvPr id="10" name="Footer Placeholder 16"/>
          <p:cNvSpPr txBox="1">
            <a:spLocks noGrp="1"/>
          </p:cNvSpPr>
          <p:nvPr>
            <p:ph type="ftr" sz="quarter" idx="11"/>
          </p:nvPr>
        </p:nvSpPr>
        <p:spPr>
          <a:xfrm>
            <a:off x="2085975" y="236538"/>
            <a:ext cx="5867400" cy="365125"/>
          </a:xfrm>
        </p:spPr>
        <p:txBody>
          <a:bodyPr/>
          <a:lstStyle>
            <a:lvl1pPr>
              <a:defRPr smtClean="0">
                <a:solidFill>
                  <a:srgbClr val="EBDDC3"/>
                </a:solidFill>
              </a:defRPr>
            </a:lvl1pPr>
          </a:lstStyle>
          <a:p>
            <a:pPr>
              <a:defRPr/>
            </a:pPr>
            <a:endParaRPr/>
          </a:p>
        </p:txBody>
      </p:sp>
      <p:sp>
        <p:nvSpPr>
          <p:cNvPr id="11" name="Slide Number Placeholder 28"/>
          <p:cNvSpPr txBox="1">
            <a:spLocks noGrp="1"/>
          </p:cNvSpPr>
          <p:nvPr>
            <p:ph type="sldNum" sz="quarter" idx="12"/>
          </p:nvPr>
        </p:nvSpPr>
        <p:spPr>
          <a:xfrm>
            <a:off x="8001000" y="228600"/>
            <a:ext cx="838200" cy="381000"/>
          </a:xfrm>
        </p:spPr>
        <p:txBody>
          <a:bodyPr/>
          <a:lstStyle>
            <a:lvl1pPr>
              <a:defRPr smtClean="0">
                <a:solidFill>
                  <a:srgbClr val="EBDDC3"/>
                </a:solidFill>
              </a:defRPr>
            </a:lvl1pPr>
          </a:lstStyle>
          <a:p>
            <a:pPr>
              <a:defRPr/>
            </a:pPr>
            <a:fld id="{644FEB50-8920-4180-919E-1915D225006B}" type="slidenum">
              <a:rPr/>
              <a:pPr>
                <a:defRPr/>
              </a:pPr>
              <a:t>‹#›</a:t>
            </a:fld>
            <a:endParaRPr/>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txBox="1">
            <a:spLocks noGrp="1"/>
          </p:cNvSpPr>
          <p:nvPr>
            <p:ph type="dt" sz="half" idx="10"/>
          </p:nvPr>
        </p:nvSpPr>
        <p:spPr>
          <a:ln/>
        </p:spPr>
        <p:txBody>
          <a:bodyPr/>
          <a:lstStyle>
            <a:lvl1pPr>
              <a:defRPr/>
            </a:lvl1pPr>
          </a:lstStyle>
          <a:p>
            <a:pPr>
              <a:defRPr/>
            </a:pPr>
            <a:fld id="{1790C7E5-9121-4C64-8095-3F6AE3E48EF4}" type="datetime1">
              <a:rPr lang="en-US"/>
              <a:pPr>
                <a:defRPr/>
              </a:pPr>
              <a:t>9/3/2021</a:t>
            </a:fld>
            <a:endParaRPr/>
          </a:p>
        </p:txBody>
      </p:sp>
      <p:sp>
        <p:nvSpPr>
          <p:cNvPr id="5" name="Footer Placeholder 2"/>
          <p:cNvSpPr txBox="1">
            <a:spLocks noGrp="1"/>
          </p:cNvSpPr>
          <p:nvPr>
            <p:ph type="ftr" sz="quarter" idx="11"/>
          </p:nvPr>
        </p:nvSpPr>
        <p:spPr>
          <a:ln/>
        </p:spPr>
        <p:txBody>
          <a:bodyPr/>
          <a:lstStyle>
            <a:lvl1pPr>
              <a:defRPr/>
            </a:lvl1pPr>
          </a:lstStyle>
          <a:p>
            <a:pPr>
              <a:defRPr/>
            </a:pPr>
            <a:endParaRPr/>
          </a:p>
        </p:txBody>
      </p:sp>
      <p:sp>
        <p:nvSpPr>
          <p:cNvPr id="6" name="Slide Number Placeholder 22"/>
          <p:cNvSpPr txBox="1">
            <a:spLocks noGrp="1"/>
          </p:cNvSpPr>
          <p:nvPr>
            <p:ph type="sldNum" sz="quarter" idx="12"/>
          </p:nvPr>
        </p:nvSpPr>
        <p:spPr>
          <a:ln/>
        </p:spPr>
        <p:txBody>
          <a:bodyPr/>
          <a:lstStyle>
            <a:lvl1pPr>
              <a:defRPr/>
            </a:lvl1pPr>
          </a:lstStyle>
          <a:p>
            <a:pPr>
              <a:defRPr/>
            </a:pPr>
            <a:fld id="{E3C79C0E-3434-44F7-9235-8B238F0088DF}"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096000" y="0"/>
            <a:ext cx="320675" cy="6858000"/>
          </a:xfrm>
          <a:prstGeom prst="rect">
            <a:avLst/>
          </a:prstGeom>
          <a:solidFill>
            <a:srgbClr val="FFFFFF"/>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5" name="Rectangle 7"/>
          <p:cNvSpPr/>
          <p:nvPr/>
        </p:nvSpPr>
        <p:spPr>
          <a:xfrm>
            <a:off x="6142038" y="609600"/>
            <a:ext cx="228600" cy="6248400"/>
          </a:xfrm>
          <a:prstGeom prst="rect">
            <a:avLst/>
          </a:prstGeom>
          <a:solidFill>
            <a:srgbClr val="94B6D2"/>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6" name="Rectangle 8"/>
          <p:cNvSpPr/>
          <p:nvPr/>
        </p:nvSpPr>
        <p:spPr>
          <a:xfrm>
            <a:off x="6142038" y="0"/>
            <a:ext cx="228600" cy="533400"/>
          </a:xfrm>
          <a:prstGeom prst="rect">
            <a:avLst/>
          </a:prstGeom>
          <a:solidFill>
            <a:srgbClr val="DD8047"/>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2" name="Vertical Title 1"/>
          <p:cNvSpPr txBox="1">
            <a:spLocks noGrp="1"/>
          </p:cNvSpPr>
          <p:nvPr>
            <p:ph type="title" orient="vert"/>
          </p:nvPr>
        </p:nvSpPr>
        <p:spPr>
          <a:xfrm>
            <a:off x="6553203" y="609603"/>
            <a:ext cx="2057400" cy="5516566"/>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609603"/>
            <a:ext cx="5562596" cy="551656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xfrm>
            <a:off x="6553200" y="6248400"/>
            <a:ext cx="2209800" cy="365125"/>
          </a:xfrm>
        </p:spPr>
        <p:txBody>
          <a:bodyPr/>
          <a:lstStyle>
            <a:lvl1pPr>
              <a:defRPr smtClean="0"/>
            </a:lvl1pPr>
          </a:lstStyle>
          <a:p>
            <a:pPr>
              <a:defRPr/>
            </a:pPr>
            <a:fld id="{81545A28-30EA-4051-96B5-C93B2C96007F}" type="datetime1">
              <a:rPr lang="en-US"/>
              <a:pPr>
                <a:defRPr/>
              </a:pPr>
              <a:t>9/3/2021</a:t>
            </a:fld>
            <a:endParaRPr/>
          </a:p>
        </p:txBody>
      </p:sp>
      <p:sp>
        <p:nvSpPr>
          <p:cNvPr id="8" name="Footer Placeholder 4"/>
          <p:cNvSpPr txBox="1">
            <a:spLocks noGrp="1"/>
          </p:cNvSpPr>
          <p:nvPr>
            <p:ph type="ftr" sz="quarter" idx="11"/>
          </p:nvPr>
        </p:nvSpPr>
        <p:spPr>
          <a:xfrm>
            <a:off x="457200" y="6248400"/>
            <a:ext cx="5573713" cy="365125"/>
          </a:xfrm>
        </p:spPr>
        <p:txBody>
          <a:bodyPr/>
          <a:lstStyle>
            <a:lvl1pPr>
              <a:defRPr smtClean="0"/>
            </a:lvl1pPr>
          </a:lstStyle>
          <a:p>
            <a:pPr>
              <a:defRPr/>
            </a:pPr>
            <a:endParaRPr/>
          </a:p>
        </p:txBody>
      </p:sp>
      <p:sp>
        <p:nvSpPr>
          <p:cNvPr id="9" name="Slide Number Placeholder 5"/>
          <p:cNvSpPr txBox="1">
            <a:spLocks noGrp="1"/>
          </p:cNvSpPr>
          <p:nvPr>
            <p:ph type="sldNum" sz="quarter" idx="12"/>
          </p:nvPr>
        </p:nvSpPr>
        <p:spPr>
          <a:xfrm rot="5400013">
            <a:off x="5989638" y="144462"/>
            <a:ext cx="533400" cy="244475"/>
          </a:xfrm>
        </p:spPr>
        <p:txBody>
          <a:bodyPr/>
          <a:lstStyle>
            <a:lvl1pPr>
              <a:defRPr smtClean="0"/>
            </a:lvl1pPr>
          </a:lstStyle>
          <a:p>
            <a:pPr>
              <a:defRPr/>
            </a:pPr>
            <a:fld id="{B069F791-F06A-4BCB-9781-79805B6C8297}" type="slidenum">
              <a:rPr/>
              <a:pPr>
                <a:defRPr/>
              </a:pPr>
              <a:t>‹#›</a:t>
            </a:fld>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Slide Number Placeholder 6">
            <a:extLst>
              <a:ext uri="{FF2B5EF4-FFF2-40B4-BE49-F238E27FC236}">
                <a16:creationId xmlns:a16="http://schemas.microsoft.com/office/drawing/2014/main" id="{7E383382-0294-BD4C-A5F0-F13A44A6EA7B}"/>
              </a:ext>
            </a:extLst>
          </p:cNvPr>
          <p:cNvSpPr txBox="1">
            <a:spLocks/>
          </p:cNvSpPr>
          <p:nvPr userDrawn="1"/>
        </p:nvSpPr>
        <p:spPr>
          <a:xfrm>
            <a:off x="6348284" y="6356351"/>
            <a:ext cx="2057400" cy="36512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accent4"/>
                </a:solidFill>
                <a:latin typeface="Gill Sans Ultra Bold" panose="020B0A0202010402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2D8F1A-69A8-9242-9469-8400121D240A}" type="slidenum">
              <a:rPr lang="en-US" sz="900" smtClean="0">
                <a:solidFill>
                  <a:srgbClr val="888888"/>
                </a:solidFill>
              </a:rPr>
              <a:pPr/>
              <a:t>‹#›</a:t>
            </a:fld>
            <a:endParaRPr lang="en-US" sz="900" dirty="0">
              <a:solidFill>
                <a:srgbClr val="888888"/>
              </a:solidFill>
            </a:endParaRPr>
          </a:p>
        </p:txBody>
      </p:sp>
      <p:sp>
        <p:nvSpPr>
          <p:cNvPr id="15" name="Title 1">
            <a:extLst>
              <a:ext uri="{FF2B5EF4-FFF2-40B4-BE49-F238E27FC236}">
                <a16:creationId xmlns:a16="http://schemas.microsoft.com/office/drawing/2014/main" id="{F364D7FE-3356-3F4C-A9D0-D7CF7DC02071}"/>
              </a:ext>
            </a:extLst>
          </p:cNvPr>
          <p:cNvSpPr>
            <a:spLocks noGrp="1"/>
          </p:cNvSpPr>
          <p:nvPr>
            <p:ph type="title"/>
          </p:nvPr>
        </p:nvSpPr>
        <p:spPr>
          <a:xfrm>
            <a:off x="806279" y="365126"/>
            <a:ext cx="7543799" cy="1325563"/>
          </a:xfrm>
        </p:spPr>
        <p:txBody>
          <a:bodyPr anchor="b">
            <a:normAutofit/>
          </a:bodyPr>
          <a:lstStyle>
            <a:lvl1pPr algn="l">
              <a:defRPr sz="2700"/>
            </a:lvl1pPr>
          </a:lstStyle>
          <a:p>
            <a:r>
              <a:rPr lang="en-US"/>
              <a:t>Click to edit Master title style</a:t>
            </a:r>
            <a:endParaRPr lang="en-US" dirty="0"/>
          </a:p>
        </p:txBody>
      </p:sp>
      <p:sp>
        <p:nvSpPr>
          <p:cNvPr id="17" name="Content Placeholder 2">
            <a:extLst>
              <a:ext uri="{FF2B5EF4-FFF2-40B4-BE49-F238E27FC236}">
                <a16:creationId xmlns:a16="http://schemas.microsoft.com/office/drawing/2014/main" id="{CEF576B0-A006-8A43-9E28-F8921C359D28}"/>
              </a:ext>
            </a:extLst>
          </p:cNvPr>
          <p:cNvSpPr>
            <a:spLocks noGrp="1"/>
          </p:cNvSpPr>
          <p:nvPr>
            <p:ph sz="half" idx="1"/>
          </p:nvPr>
        </p:nvSpPr>
        <p:spPr>
          <a:xfrm>
            <a:off x="806279" y="1921669"/>
            <a:ext cx="7543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3850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Content 2 Column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EDC0F-3BCC-4B40-AC8B-5FD51655BC3D}"/>
              </a:ext>
            </a:extLst>
          </p:cNvPr>
          <p:cNvSpPr>
            <a:spLocks noGrp="1"/>
          </p:cNvSpPr>
          <p:nvPr>
            <p:ph type="title"/>
          </p:nvPr>
        </p:nvSpPr>
        <p:spPr>
          <a:xfrm>
            <a:off x="815547" y="365126"/>
            <a:ext cx="7534532" cy="1325563"/>
          </a:xfrm>
        </p:spPr>
        <p:txBody>
          <a:bodyPr anchor="b">
            <a:normAutofit/>
          </a:bodyPr>
          <a:lstStyle>
            <a:lvl1pPr>
              <a:defRPr sz="2700"/>
            </a:lvl1p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F8ADAEDF-6709-4345-868D-28A3E2BF9A07}"/>
              </a:ext>
            </a:extLst>
          </p:cNvPr>
          <p:cNvSpPr>
            <a:spLocks noGrp="1"/>
          </p:cNvSpPr>
          <p:nvPr>
            <p:ph sz="half" idx="2"/>
          </p:nvPr>
        </p:nvSpPr>
        <p:spPr>
          <a:xfrm>
            <a:off x="815547" y="1798321"/>
            <a:ext cx="3691903" cy="4391343"/>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5">
            <a:extLst>
              <a:ext uri="{FF2B5EF4-FFF2-40B4-BE49-F238E27FC236}">
                <a16:creationId xmlns:a16="http://schemas.microsoft.com/office/drawing/2014/main" id="{9A17F0D2-6EF4-B446-81DE-946EB47EBEC5}"/>
              </a:ext>
            </a:extLst>
          </p:cNvPr>
          <p:cNvSpPr>
            <a:spLocks noGrp="1"/>
          </p:cNvSpPr>
          <p:nvPr>
            <p:ph sz="quarter" idx="4"/>
          </p:nvPr>
        </p:nvSpPr>
        <p:spPr>
          <a:xfrm>
            <a:off x="4638418" y="1798321"/>
            <a:ext cx="3711661" cy="4391343"/>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Slide Number Placeholder 6">
            <a:extLst>
              <a:ext uri="{FF2B5EF4-FFF2-40B4-BE49-F238E27FC236}">
                <a16:creationId xmlns:a16="http://schemas.microsoft.com/office/drawing/2014/main" id="{7E383382-0294-BD4C-A5F0-F13A44A6EA7B}"/>
              </a:ext>
            </a:extLst>
          </p:cNvPr>
          <p:cNvSpPr txBox="1">
            <a:spLocks/>
          </p:cNvSpPr>
          <p:nvPr userDrawn="1"/>
        </p:nvSpPr>
        <p:spPr>
          <a:xfrm>
            <a:off x="6348284" y="6356351"/>
            <a:ext cx="2057400" cy="36512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accent4"/>
                </a:solidFill>
                <a:latin typeface="Gill Sans Ultra Bold" panose="020B0A0202010402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2D8F1A-69A8-9242-9469-8400121D240A}" type="slidenum">
              <a:rPr lang="en-US" sz="900" smtClean="0">
                <a:solidFill>
                  <a:srgbClr val="888888"/>
                </a:solidFill>
              </a:rPr>
              <a:pPr/>
              <a:t>‹#›</a:t>
            </a:fld>
            <a:endParaRPr lang="en-US" sz="900" dirty="0">
              <a:solidFill>
                <a:srgbClr val="888888"/>
              </a:solidFill>
            </a:endParaRPr>
          </a:p>
        </p:txBody>
      </p:sp>
    </p:spTree>
    <p:extLst>
      <p:ext uri="{BB962C8B-B14F-4D97-AF65-F5344CB8AC3E}">
        <p14:creationId xmlns:p14="http://schemas.microsoft.com/office/powerpoint/2010/main" val="833129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8DA5A-03EB-7C4E-BED7-BCB1E5A11604}"/>
              </a:ext>
            </a:extLst>
          </p:cNvPr>
          <p:cNvSpPr>
            <a:spLocks noGrp="1"/>
          </p:cNvSpPr>
          <p:nvPr>
            <p:ph type="title" hasCustomPrompt="1"/>
          </p:nvPr>
        </p:nvSpPr>
        <p:spPr>
          <a:xfrm>
            <a:off x="628650" y="713560"/>
            <a:ext cx="7886700" cy="1146991"/>
          </a:xfrm>
        </p:spPr>
        <p:txBody>
          <a:bodyPr anchor="b">
            <a:normAutofit/>
          </a:bodyPr>
          <a:lstStyle>
            <a:lvl1pPr>
              <a:defRPr sz="2700"/>
            </a:lvl1pPr>
          </a:lstStyle>
          <a:p>
            <a:r>
              <a:rPr lang="en-US" dirty="0"/>
              <a:t>Click to edit title</a:t>
            </a:r>
          </a:p>
        </p:txBody>
      </p:sp>
      <p:sp>
        <p:nvSpPr>
          <p:cNvPr id="12" name="Slide Number Placeholder 5">
            <a:extLst>
              <a:ext uri="{FF2B5EF4-FFF2-40B4-BE49-F238E27FC236}">
                <a16:creationId xmlns:a16="http://schemas.microsoft.com/office/drawing/2014/main" id="{D97C17BB-75EA-1B44-9B9D-53D3269DA0AF}"/>
              </a:ext>
            </a:extLst>
          </p:cNvPr>
          <p:cNvSpPr txBox="1">
            <a:spLocks/>
          </p:cNvSpPr>
          <p:nvPr userDrawn="1"/>
        </p:nvSpPr>
        <p:spPr>
          <a:xfrm>
            <a:off x="6572250" y="6346826"/>
            <a:ext cx="2057400" cy="36512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2">
                    <a:lumMod val="40000"/>
                    <a:lumOff val="60000"/>
                  </a:schemeClr>
                </a:solidFill>
                <a:latin typeface="Gill Sans Ultra Bold" panose="020B0A0202010402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2D8F1A-69A8-9242-9469-8400121D240A}" type="slidenum">
              <a:rPr lang="en-US" sz="900" smtClean="0">
                <a:solidFill>
                  <a:srgbClr val="513628">
                    <a:lumMod val="40000"/>
                    <a:lumOff val="60000"/>
                  </a:srgbClr>
                </a:solidFill>
              </a:rPr>
              <a:pPr/>
              <a:t>‹#›</a:t>
            </a:fld>
            <a:endParaRPr lang="en-US" sz="900" dirty="0">
              <a:solidFill>
                <a:srgbClr val="513628">
                  <a:lumMod val="40000"/>
                  <a:lumOff val="60000"/>
                </a:srgbClr>
              </a:solidFill>
            </a:endParaRPr>
          </a:p>
        </p:txBody>
      </p:sp>
      <p:sp>
        <p:nvSpPr>
          <p:cNvPr id="8" name="Content Placeholder 2">
            <a:extLst>
              <a:ext uri="{FF2B5EF4-FFF2-40B4-BE49-F238E27FC236}">
                <a16:creationId xmlns:a16="http://schemas.microsoft.com/office/drawing/2014/main" id="{310C3C29-A639-4947-ABE0-595414656825}"/>
              </a:ext>
            </a:extLst>
          </p:cNvPr>
          <p:cNvSpPr>
            <a:spLocks noGrp="1"/>
          </p:cNvSpPr>
          <p:nvPr>
            <p:ph sz="half" idx="1"/>
          </p:nvPr>
        </p:nvSpPr>
        <p:spPr>
          <a:xfrm>
            <a:off x="628650" y="1995488"/>
            <a:ext cx="7886700" cy="38492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90956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2 Column Slide">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98F2EA-9DEA-EE4D-B840-68DE3891D4D8}"/>
              </a:ext>
            </a:extLst>
          </p:cNvPr>
          <p:cNvSpPr/>
          <p:nvPr userDrawn="1"/>
        </p:nvSpPr>
        <p:spPr>
          <a:xfrm>
            <a:off x="1" y="0"/>
            <a:ext cx="695885" cy="6858000"/>
          </a:xfrm>
          <a:prstGeom prst="rect">
            <a:avLst/>
          </a:prstGeom>
          <a:solidFill>
            <a:schemeClr val="accent6">
              <a:lumMod val="75000"/>
            </a:schemeClr>
          </a:solidFill>
          <a:ln>
            <a:noFill/>
          </a:ln>
          <a:effectLst>
            <a:outerShdw blurRad="190500" dist="381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CADEDC0F-3BCC-4B40-AC8B-5FD51655BC3D}"/>
              </a:ext>
            </a:extLst>
          </p:cNvPr>
          <p:cNvSpPr>
            <a:spLocks noGrp="1"/>
          </p:cNvSpPr>
          <p:nvPr>
            <p:ph type="title"/>
          </p:nvPr>
        </p:nvSpPr>
        <p:spPr>
          <a:xfrm>
            <a:off x="958238" y="365126"/>
            <a:ext cx="7534532" cy="1325563"/>
          </a:xfrm>
        </p:spPr>
        <p:txBody>
          <a:bodyPr anchor="b">
            <a:normAutofit/>
          </a:bodyPr>
          <a:lstStyle>
            <a:lvl1pPr>
              <a:defRPr sz="2700"/>
            </a:lvl1p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F8ADAEDF-6709-4345-868D-28A3E2BF9A07}"/>
              </a:ext>
            </a:extLst>
          </p:cNvPr>
          <p:cNvSpPr>
            <a:spLocks noGrp="1"/>
          </p:cNvSpPr>
          <p:nvPr>
            <p:ph sz="half" idx="2"/>
          </p:nvPr>
        </p:nvSpPr>
        <p:spPr>
          <a:xfrm>
            <a:off x="958238" y="1798321"/>
            <a:ext cx="3691903" cy="4391343"/>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6" name="Content Placeholder 5">
            <a:extLst>
              <a:ext uri="{FF2B5EF4-FFF2-40B4-BE49-F238E27FC236}">
                <a16:creationId xmlns:a16="http://schemas.microsoft.com/office/drawing/2014/main" id="{9A17F0D2-6EF4-B446-81DE-946EB47EBEC5}"/>
              </a:ext>
            </a:extLst>
          </p:cNvPr>
          <p:cNvSpPr>
            <a:spLocks noGrp="1"/>
          </p:cNvSpPr>
          <p:nvPr>
            <p:ph sz="quarter" idx="4"/>
          </p:nvPr>
        </p:nvSpPr>
        <p:spPr>
          <a:xfrm>
            <a:off x="4791195" y="1798321"/>
            <a:ext cx="3711661" cy="4391343"/>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7" name="Slide Number Placeholder 6">
            <a:extLst>
              <a:ext uri="{FF2B5EF4-FFF2-40B4-BE49-F238E27FC236}">
                <a16:creationId xmlns:a16="http://schemas.microsoft.com/office/drawing/2014/main" id="{62B3F740-1E9C-A544-964D-48014EBF79BE}"/>
              </a:ext>
            </a:extLst>
          </p:cNvPr>
          <p:cNvSpPr txBox="1">
            <a:spLocks/>
          </p:cNvSpPr>
          <p:nvPr userDrawn="1"/>
        </p:nvSpPr>
        <p:spPr>
          <a:xfrm>
            <a:off x="6435370" y="6356351"/>
            <a:ext cx="2057400" cy="365125"/>
          </a:xfrm>
          <a:prstGeom prst="rect">
            <a:avLst/>
          </a:prstGeom>
        </p:spPr>
        <p:txBody>
          <a:bodyPr vert="horz" lIns="68580" tIns="34290" rIns="0" bIns="34290" rtlCol="0" anchor="ctr"/>
          <a:lstStyle>
            <a:defPPr>
              <a:defRPr lang="en-US"/>
            </a:defPPr>
            <a:lvl1pPr marL="0" algn="r" defTabSz="914400" rtl="0" eaLnBrk="1" latinLnBrk="0" hangingPunct="1">
              <a:defRPr sz="1200" kern="1200">
                <a:solidFill>
                  <a:schemeClr val="accent4"/>
                </a:solidFill>
                <a:latin typeface="Gill Sans Ultra Bold" panose="020B0A0202010402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2D8F1A-69A8-9242-9469-8400121D240A}" type="slidenum">
              <a:rPr lang="en-US" sz="750" smtClean="0">
                <a:solidFill>
                  <a:srgbClr val="3F240D"/>
                </a:solidFill>
                <a:latin typeface="Arial" panose="020B0604020202020204"/>
              </a:rPr>
              <a:pPr/>
              <a:t>‹#›</a:t>
            </a:fld>
            <a:endParaRPr lang="en-US" sz="750" dirty="0">
              <a:solidFill>
                <a:srgbClr val="3F240D"/>
              </a:solidFill>
              <a:latin typeface="Arial" panose="020B0604020202020204"/>
            </a:endParaRPr>
          </a:p>
        </p:txBody>
      </p:sp>
      <p:cxnSp>
        <p:nvCxnSpPr>
          <p:cNvPr id="9" name="Straight Connector 8">
            <a:extLst>
              <a:ext uri="{FF2B5EF4-FFF2-40B4-BE49-F238E27FC236}">
                <a16:creationId xmlns:a16="http://schemas.microsoft.com/office/drawing/2014/main" id="{F3EB2186-3A18-D445-88A4-34402F9511EA}"/>
              </a:ext>
            </a:extLst>
          </p:cNvPr>
          <p:cNvCxnSpPr>
            <a:cxnSpLocks/>
          </p:cNvCxnSpPr>
          <p:nvPr userDrawn="1"/>
        </p:nvCxnSpPr>
        <p:spPr>
          <a:xfrm flipV="1">
            <a:off x="680843" y="-37218"/>
            <a:ext cx="0" cy="689522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3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 Slide A">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63493-8C84-E346-96AF-8ED8B8873B92}"/>
              </a:ext>
            </a:extLst>
          </p:cNvPr>
          <p:cNvSpPr/>
          <p:nvPr userDrawn="1"/>
        </p:nvSpPr>
        <p:spPr>
          <a:xfrm>
            <a:off x="0" y="1"/>
            <a:ext cx="9144000" cy="2355163"/>
          </a:xfrm>
          <a:prstGeom prst="rect">
            <a:avLst/>
          </a:prstGeom>
          <a:solidFill>
            <a:schemeClr val="accent6">
              <a:lumMod val="75000"/>
            </a:schemeClr>
          </a:solidFill>
          <a:ln>
            <a:noFill/>
          </a:ln>
          <a:effectLst>
            <a:outerShdw blurRad="190500" dist="38100" dir="54000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4E280103-BDBC-4A40-9E85-AE3F70CBE934}"/>
              </a:ext>
            </a:extLst>
          </p:cNvPr>
          <p:cNvSpPr>
            <a:spLocks noGrp="1"/>
          </p:cNvSpPr>
          <p:nvPr>
            <p:ph type="title" hasCustomPrompt="1"/>
          </p:nvPr>
        </p:nvSpPr>
        <p:spPr>
          <a:xfrm>
            <a:off x="800101" y="403412"/>
            <a:ext cx="7543800" cy="1685768"/>
          </a:xfrm>
        </p:spPr>
        <p:txBody>
          <a:bodyPr anchor="b">
            <a:normAutofit/>
          </a:bodyPr>
          <a:lstStyle>
            <a:lvl1pPr algn="ctr">
              <a:defRPr sz="2700">
                <a:solidFill>
                  <a:schemeClr val="bg1"/>
                </a:solidFill>
              </a:defRPr>
            </a:lvl1pPr>
          </a:lstStyle>
          <a:p>
            <a:r>
              <a:rPr lang="en-US" dirty="0"/>
              <a:t>Click to Edit Section Title</a:t>
            </a:r>
          </a:p>
        </p:txBody>
      </p:sp>
      <p:sp>
        <p:nvSpPr>
          <p:cNvPr id="3" name="Content Placeholder 2">
            <a:extLst>
              <a:ext uri="{FF2B5EF4-FFF2-40B4-BE49-F238E27FC236}">
                <a16:creationId xmlns:a16="http://schemas.microsoft.com/office/drawing/2014/main" id="{788E3A56-FB7B-AC46-8402-D5947961F472}"/>
              </a:ext>
            </a:extLst>
          </p:cNvPr>
          <p:cNvSpPr>
            <a:spLocks noGrp="1"/>
          </p:cNvSpPr>
          <p:nvPr>
            <p:ph idx="1" hasCustomPrompt="1"/>
          </p:nvPr>
        </p:nvSpPr>
        <p:spPr>
          <a:xfrm>
            <a:off x="800100" y="2662569"/>
            <a:ext cx="7543800" cy="3120392"/>
          </a:xfr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950"/>
            </a:lvl1pPr>
            <a:lvl2pPr>
              <a:defRPr sz="1800"/>
            </a:lvl2pPr>
            <a:lvl3pPr>
              <a:defRPr sz="1500"/>
            </a:lvl3pPr>
            <a:lvl4pPr>
              <a:defRPr sz="1350"/>
            </a:lvl4pPr>
            <a:lvl5pPr>
              <a:defRPr sz="1500"/>
            </a:lvl5pPr>
            <a:lvl6pPr>
              <a:defRPr sz="1500"/>
            </a:lvl6pPr>
            <a:lvl7pPr>
              <a:defRPr sz="1500"/>
            </a:lvl7pPr>
            <a:lvl8pPr>
              <a:defRPr sz="1500"/>
            </a:lvl8pPr>
            <a:lvl9pPr>
              <a:defRPr sz="1500"/>
            </a:lvl9p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Edit Master text styles (Remember to add alt text to all imported graphics and images.)</a:t>
            </a:r>
          </a:p>
          <a:p>
            <a:pPr lvl="1"/>
            <a:r>
              <a:rPr lang="en-US" dirty="0"/>
              <a:t>Second level</a:t>
            </a:r>
          </a:p>
          <a:p>
            <a:pPr lvl="2"/>
            <a:r>
              <a:rPr lang="en-US" dirty="0"/>
              <a:t>Third level</a:t>
            </a:r>
          </a:p>
          <a:p>
            <a:pPr lvl="3"/>
            <a:r>
              <a:rPr lang="en-US" dirty="0"/>
              <a:t>Fourth level</a:t>
            </a:r>
          </a:p>
        </p:txBody>
      </p:sp>
      <p:sp>
        <p:nvSpPr>
          <p:cNvPr id="7" name="Slide Number Placeholder 6">
            <a:extLst>
              <a:ext uri="{FF2B5EF4-FFF2-40B4-BE49-F238E27FC236}">
                <a16:creationId xmlns:a16="http://schemas.microsoft.com/office/drawing/2014/main" id="{4782F75C-9DD2-074A-96FF-53829C465CFC}"/>
              </a:ext>
            </a:extLst>
          </p:cNvPr>
          <p:cNvSpPr>
            <a:spLocks noGrp="1"/>
          </p:cNvSpPr>
          <p:nvPr>
            <p:ph type="sldNum" sz="quarter" idx="12"/>
          </p:nvPr>
        </p:nvSpPr>
        <p:spPr>
          <a:xfrm>
            <a:off x="6286500" y="6356351"/>
            <a:ext cx="2057400" cy="365125"/>
          </a:xfrm>
        </p:spPr>
        <p:txBody>
          <a:bodyPr rIns="0"/>
          <a:lstStyle/>
          <a:p>
            <a:fld id="{492D8F1A-69A8-9242-9469-8400121D240A}" type="slidenum">
              <a:rPr lang="en-US" smtClean="0">
                <a:solidFill>
                  <a:srgbClr val="A65E23">
                    <a:lumMod val="50000"/>
                  </a:srgbClr>
                </a:solidFill>
              </a:rPr>
              <a:pPr/>
              <a:t>‹#›</a:t>
            </a:fld>
            <a:endParaRPr lang="en-US" dirty="0">
              <a:solidFill>
                <a:srgbClr val="A65E23">
                  <a:lumMod val="50000"/>
                </a:srgbClr>
              </a:solidFill>
            </a:endParaRPr>
          </a:p>
        </p:txBody>
      </p:sp>
      <p:cxnSp>
        <p:nvCxnSpPr>
          <p:cNvPr id="6" name="Straight Connector 5">
            <a:extLst>
              <a:ext uri="{FF2B5EF4-FFF2-40B4-BE49-F238E27FC236}">
                <a16:creationId xmlns:a16="http://schemas.microsoft.com/office/drawing/2014/main" id="{8335C675-F55A-8A44-9B93-9E37ED70F138}"/>
              </a:ext>
            </a:extLst>
          </p:cNvPr>
          <p:cNvCxnSpPr>
            <a:cxnSpLocks/>
          </p:cNvCxnSpPr>
          <p:nvPr userDrawn="1"/>
        </p:nvCxnSpPr>
        <p:spPr>
          <a:xfrm flipH="1">
            <a:off x="0" y="232976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9859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ntent 1 Column Slide">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47686E-7239-014B-BDE6-C25098C3A993}"/>
              </a:ext>
            </a:extLst>
          </p:cNvPr>
          <p:cNvSpPr/>
          <p:nvPr userDrawn="1"/>
        </p:nvSpPr>
        <p:spPr>
          <a:xfrm>
            <a:off x="1" y="0"/>
            <a:ext cx="695885" cy="6858000"/>
          </a:xfrm>
          <a:prstGeom prst="rect">
            <a:avLst/>
          </a:prstGeom>
          <a:solidFill>
            <a:schemeClr val="accent6">
              <a:lumMod val="75000"/>
            </a:schemeClr>
          </a:solidFill>
          <a:ln>
            <a:noFill/>
          </a:ln>
          <a:effectLst>
            <a:outerShdw blurRad="190500" dist="381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CADEDC0F-3BCC-4B40-AC8B-5FD51655BC3D}"/>
              </a:ext>
            </a:extLst>
          </p:cNvPr>
          <p:cNvSpPr>
            <a:spLocks noGrp="1"/>
          </p:cNvSpPr>
          <p:nvPr>
            <p:ph type="title"/>
          </p:nvPr>
        </p:nvSpPr>
        <p:spPr>
          <a:xfrm>
            <a:off x="958238" y="365126"/>
            <a:ext cx="7534532" cy="1325563"/>
          </a:xfrm>
        </p:spPr>
        <p:txBody>
          <a:bodyPr anchor="b">
            <a:normAutofit/>
          </a:bodyPr>
          <a:lstStyle>
            <a:lvl1pPr>
              <a:defRPr sz="2700"/>
            </a:lvl1pPr>
          </a:lstStyle>
          <a:p>
            <a:r>
              <a:rPr lang="en-US"/>
              <a:t>Click to edit Master title style</a:t>
            </a:r>
            <a:endParaRPr lang="en-US" dirty="0"/>
          </a:p>
        </p:txBody>
      </p:sp>
      <p:sp>
        <p:nvSpPr>
          <p:cNvPr id="13" name="Slide Number Placeholder 6">
            <a:extLst>
              <a:ext uri="{FF2B5EF4-FFF2-40B4-BE49-F238E27FC236}">
                <a16:creationId xmlns:a16="http://schemas.microsoft.com/office/drawing/2014/main" id="{7E383382-0294-BD4C-A5F0-F13A44A6EA7B}"/>
              </a:ext>
            </a:extLst>
          </p:cNvPr>
          <p:cNvSpPr txBox="1">
            <a:spLocks/>
          </p:cNvSpPr>
          <p:nvPr userDrawn="1"/>
        </p:nvSpPr>
        <p:spPr>
          <a:xfrm>
            <a:off x="6435370" y="6356351"/>
            <a:ext cx="2057400" cy="365125"/>
          </a:xfrm>
          <a:prstGeom prst="rect">
            <a:avLst/>
          </a:prstGeom>
        </p:spPr>
        <p:txBody>
          <a:bodyPr vert="horz" lIns="68580" tIns="34290" rIns="0" bIns="34290" rtlCol="0" anchor="ctr"/>
          <a:lstStyle>
            <a:defPPr>
              <a:defRPr lang="en-US"/>
            </a:defPPr>
            <a:lvl1pPr marL="0" algn="r" defTabSz="914400" rtl="0" eaLnBrk="1" latinLnBrk="0" hangingPunct="1">
              <a:defRPr sz="1200" kern="1200">
                <a:solidFill>
                  <a:schemeClr val="accent4"/>
                </a:solidFill>
                <a:latin typeface="Gill Sans Ultra Bold" panose="020B0A0202010402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2D8F1A-69A8-9242-9469-8400121D240A}" type="slidenum">
              <a:rPr lang="en-US" sz="750" smtClean="0">
                <a:solidFill>
                  <a:srgbClr val="A65E23">
                    <a:lumMod val="50000"/>
                  </a:srgbClr>
                </a:solidFill>
                <a:latin typeface="Arial" panose="020B0604020202020204"/>
              </a:rPr>
              <a:pPr/>
              <a:t>‹#›</a:t>
            </a:fld>
            <a:endParaRPr lang="en-US" sz="750" dirty="0">
              <a:solidFill>
                <a:srgbClr val="A65E23">
                  <a:lumMod val="50000"/>
                </a:srgbClr>
              </a:solidFill>
              <a:latin typeface="Arial" panose="020B0604020202020204"/>
            </a:endParaRPr>
          </a:p>
        </p:txBody>
      </p:sp>
      <p:sp>
        <p:nvSpPr>
          <p:cNvPr id="11" name="Content Placeholder 2">
            <a:extLst>
              <a:ext uri="{FF2B5EF4-FFF2-40B4-BE49-F238E27FC236}">
                <a16:creationId xmlns:a16="http://schemas.microsoft.com/office/drawing/2014/main" id="{19193D36-B121-6342-A5EB-898D4AD08232}"/>
              </a:ext>
            </a:extLst>
          </p:cNvPr>
          <p:cNvSpPr>
            <a:spLocks noGrp="1"/>
          </p:cNvSpPr>
          <p:nvPr>
            <p:ph sz="half" idx="1"/>
          </p:nvPr>
        </p:nvSpPr>
        <p:spPr>
          <a:xfrm>
            <a:off x="958238" y="1798320"/>
            <a:ext cx="7543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1D860091-E249-9C44-9CCA-1956D1962FF4}"/>
              </a:ext>
            </a:extLst>
          </p:cNvPr>
          <p:cNvCxnSpPr>
            <a:cxnSpLocks/>
          </p:cNvCxnSpPr>
          <p:nvPr userDrawn="1"/>
        </p:nvCxnSpPr>
        <p:spPr>
          <a:xfrm flipV="1">
            <a:off x="680843" y="-37218"/>
            <a:ext cx="0" cy="689522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83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612648" y="228600"/>
            <a:ext cx="8153403" cy="990596"/>
          </a:xfrm>
        </p:spPr>
        <p:txBody>
          <a:bodyPr/>
          <a:lstStyle>
            <a:lvl1pPr>
              <a:defRPr/>
            </a:lvl1pPr>
          </a:lstStyle>
          <a:p>
            <a:pPr lvl="0"/>
            <a:r>
              <a:rPr lang="en-US"/>
              <a:t>Click to add title</a:t>
            </a:r>
          </a:p>
        </p:txBody>
      </p:sp>
      <p:sp>
        <p:nvSpPr>
          <p:cNvPr id="6" name="Content Placeholder 7"/>
          <p:cNvSpPr txBox="1">
            <a:spLocks noGrp="1"/>
          </p:cNvSpPr>
          <p:nvPr>
            <p:ph idx="1"/>
          </p:nvPr>
        </p:nvSpPr>
        <p:spPr>
          <a:xfrm>
            <a:off x="612648" y="1600200"/>
            <a:ext cx="8153403" cy="44958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txBox="1">
            <a:spLocks noGrp="1"/>
          </p:cNvSpPr>
          <p:nvPr>
            <p:ph type="dt" sz="half" idx="10"/>
          </p:nvPr>
        </p:nvSpPr>
        <p:spPr>
          <a:ln/>
        </p:spPr>
        <p:txBody>
          <a:bodyPr/>
          <a:lstStyle>
            <a:lvl1pPr>
              <a:defRPr/>
            </a:lvl1pPr>
          </a:lstStyle>
          <a:p>
            <a:pPr>
              <a:defRPr/>
            </a:pPr>
            <a:fld id="{C986F293-FD9D-47CD-98F1-6FEEB44BC98A}" type="datetime1">
              <a:rPr lang="en-US"/>
              <a:pPr>
                <a:defRPr/>
              </a:pPr>
              <a:t>9/3/2021</a:t>
            </a:fld>
            <a:endParaRPr/>
          </a:p>
        </p:txBody>
      </p:sp>
      <p:sp>
        <p:nvSpPr>
          <p:cNvPr id="5" name="Footer Placeholder 2"/>
          <p:cNvSpPr txBox="1">
            <a:spLocks noGrp="1"/>
          </p:cNvSpPr>
          <p:nvPr>
            <p:ph type="ftr" sz="quarter" idx="11"/>
          </p:nvPr>
        </p:nvSpPr>
        <p:spPr>
          <a:ln/>
        </p:spPr>
        <p:txBody>
          <a:bodyPr/>
          <a:lstStyle>
            <a:lvl1pPr>
              <a:defRPr/>
            </a:lvl1pPr>
          </a:lstStyle>
          <a:p>
            <a:pPr>
              <a:defRPr/>
            </a:pPr>
            <a:endParaRPr/>
          </a:p>
        </p:txBody>
      </p:sp>
      <p:sp>
        <p:nvSpPr>
          <p:cNvPr id="7" name="Slide Number Placeholder 22"/>
          <p:cNvSpPr txBox="1">
            <a:spLocks noGrp="1"/>
          </p:cNvSpPr>
          <p:nvPr>
            <p:ph type="sldNum" sz="quarter" idx="12"/>
          </p:nvPr>
        </p:nvSpPr>
        <p:spPr>
          <a:ln/>
        </p:spPr>
        <p:txBody>
          <a:bodyPr/>
          <a:lstStyle>
            <a:lvl1pPr>
              <a:defRPr/>
            </a:lvl1pPr>
          </a:lstStyle>
          <a:p>
            <a:pPr>
              <a:defRPr/>
            </a:pPr>
            <a:fld id="{AA702592-B68D-4012-922C-C20725F0D3F1}"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a:blip r:embed="rId2" r:link="rId3" cstate="print"/>
          <a:tile sx="99984" sy="99975" algn="tl"/>
        </a:blipFill>
        <a:effectLst/>
      </p:bgPr>
    </p:bg>
    <p:spTree>
      <p:nvGrpSpPr>
        <p:cNvPr id="1" name=""/>
        <p:cNvGrpSpPr/>
        <p:nvPr/>
      </p:nvGrpSpPr>
      <p:grpSpPr>
        <a:xfrm>
          <a:off x="0" y="0"/>
          <a:ext cx="0" cy="0"/>
          <a:chOff x="0" y="0"/>
          <a:chExt cx="0" cy="0"/>
        </a:xfrm>
      </p:grpSpPr>
      <p:sp>
        <p:nvSpPr>
          <p:cNvPr id="4" name="Rectangle 6"/>
          <p:cNvSpPr/>
          <p:nvPr/>
        </p:nvSpPr>
        <p:spPr>
          <a:xfrm>
            <a:off x="0" y="1524000"/>
            <a:ext cx="9144000" cy="1143000"/>
          </a:xfrm>
          <a:prstGeom prst="rect">
            <a:avLst/>
          </a:prstGeom>
          <a:solidFill>
            <a:srgbClr val="FFFFFF"/>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5" name="Rectangle 7"/>
          <p:cNvSpPr/>
          <p:nvPr/>
        </p:nvSpPr>
        <p:spPr>
          <a:xfrm>
            <a:off x="0" y="1600200"/>
            <a:ext cx="1295400" cy="990600"/>
          </a:xfrm>
          <a:prstGeom prst="rect">
            <a:avLst/>
          </a:prstGeom>
          <a:solidFill>
            <a:srgbClr val="DD8047"/>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7" name="Rectangle 8"/>
          <p:cNvSpPr/>
          <p:nvPr/>
        </p:nvSpPr>
        <p:spPr>
          <a:xfrm>
            <a:off x="1371600" y="1600200"/>
            <a:ext cx="7772400" cy="990600"/>
          </a:xfrm>
          <a:prstGeom prst="rect">
            <a:avLst/>
          </a:prstGeom>
          <a:solidFill>
            <a:srgbClr val="94B6D2"/>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2" name="Text Placeholder 2"/>
          <p:cNvSpPr txBox="1">
            <a:spLocks noGrp="1"/>
          </p:cNvSpPr>
          <p:nvPr>
            <p:ph type="body" idx="1"/>
          </p:nvPr>
        </p:nvSpPr>
        <p:spPr>
          <a:xfrm>
            <a:off x="1371600" y="2743200"/>
            <a:ext cx="7123111" cy="1673223"/>
          </a:xfrm>
        </p:spPr>
        <p:txBody>
          <a:bodyPr/>
          <a:lstStyle>
            <a:lvl1pPr marL="0" indent="0">
              <a:buNone/>
              <a:defRPr sz="2800">
                <a:solidFill>
                  <a:srgbClr val="775F55"/>
                </a:solidFill>
              </a:defRPr>
            </a:lvl1pPr>
          </a:lstStyle>
          <a:p>
            <a:pPr lvl="0"/>
            <a:r>
              <a:rPr lang="en-US"/>
              <a:t>Click to edit Master text styles</a:t>
            </a:r>
          </a:p>
        </p:txBody>
      </p:sp>
      <p:sp>
        <p:nvSpPr>
          <p:cNvPr id="6" name="Title 1"/>
          <p:cNvSpPr txBox="1">
            <a:spLocks noGrp="1"/>
          </p:cNvSpPr>
          <p:nvPr>
            <p:ph type="title"/>
          </p:nvPr>
        </p:nvSpPr>
        <p:spPr>
          <a:xfrm>
            <a:off x="1371600" y="1600200"/>
            <a:ext cx="7619996" cy="990596"/>
          </a:xfrm>
        </p:spPr>
        <p:txBody>
          <a:bodyPr/>
          <a:lstStyle>
            <a:lvl1pPr>
              <a:defRPr>
                <a:solidFill>
                  <a:srgbClr val="FFFFFF"/>
                </a:solidFill>
              </a:defRPr>
            </a:lvl1pPr>
          </a:lstStyle>
          <a:p>
            <a:pPr lvl="0"/>
            <a:r>
              <a:rPr lang="en-US"/>
              <a:t>Click to edit Master title style</a:t>
            </a:r>
          </a:p>
        </p:txBody>
      </p:sp>
      <p:sp>
        <p:nvSpPr>
          <p:cNvPr id="8" name="Date Placeholder 11"/>
          <p:cNvSpPr txBox="1">
            <a:spLocks noGrp="1"/>
          </p:cNvSpPr>
          <p:nvPr>
            <p:ph type="dt" sz="half" idx="10"/>
          </p:nvPr>
        </p:nvSpPr>
        <p:spPr/>
        <p:txBody>
          <a:bodyPr/>
          <a:lstStyle>
            <a:lvl1pPr>
              <a:defRPr smtClean="0"/>
            </a:lvl1pPr>
          </a:lstStyle>
          <a:p>
            <a:pPr>
              <a:defRPr/>
            </a:pPr>
            <a:fld id="{3453D3A8-1B23-4F1E-97D2-0F4752A22856}" type="datetime1">
              <a:rPr lang="en-US"/>
              <a:pPr>
                <a:defRPr/>
              </a:pPr>
              <a:t>9/3/2021</a:t>
            </a:fld>
            <a:endParaRPr/>
          </a:p>
        </p:txBody>
      </p:sp>
      <p:sp>
        <p:nvSpPr>
          <p:cNvPr id="9" name="Slide Number Placeholder 12"/>
          <p:cNvSpPr txBox="1">
            <a:spLocks noGrp="1"/>
          </p:cNvSpPr>
          <p:nvPr>
            <p:ph type="sldNum" sz="quarter" idx="11"/>
          </p:nvPr>
        </p:nvSpPr>
        <p:spPr>
          <a:xfrm>
            <a:off x="0" y="1752600"/>
            <a:ext cx="1295400" cy="701675"/>
          </a:xfrm>
        </p:spPr>
        <p:txBody>
          <a:bodyPr/>
          <a:lstStyle>
            <a:lvl1pPr>
              <a:defRPr sz="2400" smtClean="0"/>
            </a:lvl1pPr>
          </a:lstStyle>
          <a:p>
            <a:pPr>
              <a:defRPr/>
            </a:pPr>
            <a:fld id="{18FBF8BE-CB54-4640-B390-C527288C67FC}" type="slidenum">
              <a:rPr/>
              <a:pPr>
                <a:defRPr/>
              </a:pPr>
              <a:t>‹#›</a:t>
            </a:fld>
            <a:endParaRPr/>
          </a:p>
        </p:txBody>
      </p:sp>
      <p:sp>
        <p:nvSpPr>
          <p:cNvPr id="10" name="Footer Placeholder 13"/>
          <p:cNvSpPr txBox="1">
            <a:spLocks noGrp="1"/>
          </p:cNvSpPr>
          <p:nvPr>
            <p:ph type="ftr" sz="quarter" idx="12"/>
          </p:nvPr>
        </p:nvSpPr>
        <p:spPr/>
        <p:txBody>
          <a:bodyPr/>
          <a:lstStyle>
            <a:lvl1pPr>
              <a:defRPr smtClean="0"/>
            </a:lvl1pPr>
          </a:lstStyle>
          <a:p>
            <a:pPr>
              <a:defRPr/>
            </a:pPr>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8"/>
          <p:cNvSpPr txBox="1">
            <a:spLocks noGrp="1"/>
          </p:cNvSpPr>
          <p:nvPr>
            <p:ph idx="1"/>
          </p:nvPr>
        </p:nvSpPr>
        <p:spPr>
          <a:xfrm>
            <a:off x="609603" y="1589565"/>
            <a:ext cx="3886200" cy="45720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10"/>
          <p:cNvSpPr txBox="1">
            <a:spLocks noGrp="1"/>
          </p:cNvSpPr>
          <p:nvPr>
            <p:ph idx="2"/>
          </p:nvPr>
        </p:nvSpPr>
        <p:spPr>
          <a:xfrm>
            <a:off x="4844902" y="1589565"/>
            <a:ext cx="3886200" cy="45720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txBox="1">
            <a:spLocks noGrp="1"/>
          </p:cNvSpPr>
          <p:nvPr>
            <p:ph type="dt" sz="half" idx="10"/>
          </p:nvPr>
        </p:nvSpPr>
        <p:spPr>
          <a:ln/>
        </p:spPr>
        <p:txBody>
          <a:bodyPr/>
          <a:lstStyle>
            <a:lvl1pPr>
              <a:defRPr/>
            </a:lvl1pPr>
          </a:lstStyle>
          <a:p>
            <a:pPr>
              <a:defRPr/>
            </a:pPr>
            <a:fld id="{5F98FB96-2D23-40DF-82C8-DF3B5737609B}" type="datetime1">
              <a:rPr lang="en-US"/>
              <a:pPr>
                <a:defRPr/>
              </a:pPr>
              <a:t>9/3/2021</a:t>
            </a:fld>
            <a:endParaRPr/>
          </a:p>
        </p:txBody>
      </p:sp>
      <p:sp>
        <p:nvSpPr>
          <p:cNvPr id="6" name="Footer Placeholder 2"/>
          <p:cNvSpPr txBox="1">
            <a:spLocks noGrp="1"/>
          </p:cNvSpPr>
          <p:nvPr>
            <p:ph type="ftr" sz="quarter" idx="11"/>
          </p:nvPr>
        </p:nvSpPr>
        <p:spPr>
          <a:ln/>
        </p:spPr>
        <p:txBody>
          <a:bodyPr/>
          <a:lstStyle>
            <a:lvl1pPr>
              <a:defRPr/>
            </a:lvl1pPr>
          </a:lstStyle>
          <a:p>
            <a:pPr>
              <a:defRPr/>
            </a:pPr>
            <a:endParaRPr/>
          </a:p>
        </p:txBody>
      </p:sp>
      <p:sp>
        <p:nvSpPr>
          <p:cNvPr id="7" name="Slide Number Placeholder 22"/>
          <p:cNvSpPr txBox="1">
            <a:spLocks noGrp="1"/>
          </p:cNvSpPr>
          <p:nvPr>
            <p:ph type="sldNum" sz="quarter" idx="12"/>
          </p:nvPr>
        </p:nvSpPr>
        <p:spPr>
          <a:ln/>
        </p:spPr>
        <p:txBody>
          <a:bodyPr/>
          <a:lstStyle>
            <a:lvl1pPr>
              <a:defRPr/>
            </a:lvl1pPr>
          </a:lstStyle>
          <a:p>
            <a:pPr>
              <a:defRPr/>
            </a:pPr>
            <a:fld id="{EC090133-B150-4DF2-8045-FE03C1C12584}"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533396" y="273048"/>
            <a:ext cx="8153403" cy="869951"/>
          </a:xfrm>
        </p:spPr>
        <p:txBody>
          <a:bodyPr/>
          <a:lstStyle>
            <a:lvl1pPr>
              <a:defRPr/>
            </a:lvl1pPr>
          </a:lstStyle>
          <a:p>
            <a:pPr lvl="0"/>
            <a:r>
              <a:rPr lang="en-US"/>
              <a:t>Click to edit Master title style</a:t>
            </a:r>
          </a:p>
        </p:txBody>
      </p:sp>
      <p:sp>
        <p:nvSpPr>
          <p:cNvPr id="3" name="Content Placeholder 10"/>
          <p:cNvSpPr txBox="1">
            <a:spLocks noGrp="1"/>
          </p:cNvSpPr>
          <p:nvPr>
            <p:ph idx="2"/>
          </p:nvPr>
        </p:nvSpPr>
        <p:spPr>
          <a:xfrm>
            <a:off x="609603" y="2438403"/>
            <a:ext cx="3886200" cy="35814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12"/>
          <p:cNvSpPr txBox="1">
            <a:spLocks noGrp="1"/>
          </p:cNvSpPr>
          <p:nvPr>
            <p:ph idx="4"/>
          </p:nvPr>
        </p:nvSpPr>
        <p:spPr>
          <a:xfrm>
            <a:off x="4800600" y="2438403"/>
            <a:ext cx="3886200" cy="35814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15"/>
          <p:cNvSpPr txBox="1">
            <a:spLocks noGrp="1"/>
          </p:cNvSpPr>
          <p:nvPr>
            <p:ph type="body" idx="1"/>
          </p:nvPr>
        </p:nvSpPr>
        <p:spPr>
          <a:xfrm>
            <a:off x="609603" y="1752603"/>
            <a:ext cx="3886200" cy="640080"/>
          </a:xfrm>
          <a:solidFill>
            <a:srgbClr val="DD8047"/>
          </a:solidFill>
        </p:spPr>
        <p:txBody>
          <a:bodyPr anchor="ctr"/>
          <a:lstStyle>
            <a:lvl1pPr marL="0" indent="0">
              <a:buNone/>
              <a:defRPr sz="2000" b="1">
                <a:solidFill>
                  <a:srgbClr val="FFFFFF"/>
                </a:solidFill>
              </a:defRPr>
            </a:lvl1pPr>
          </a:lstStyle>
          <a:p>
            <a:pPr lvl="0"/>
            <a:r>
              <a:rPr lang="en-US"/>
              <a:t>Click to edit Master text styles</a:t>
            </a:r>
          </a:p>
        </p:txBody>
      </p:sp>
      <p:sp>
        <p:nvSpPr>
          <p:cNvPr id="9" name="Text Placeholder 14"/>
          <p:cNvSpPr txBox="1">
            <a:spLocks noGrp="1"/>
          </p:cNvSpPr>
          <p:nvPr>
            <p:ph type="body" idx="3"/>
          </p:nvPr>
        </p:nvSpPr>
        <p:spPr>
          <a:xfrm>
            <a:off x="4800600" y="1752603"/>
            <a:ext cx="3886200" cy="640080"/>
          </a:xfrm>
          <a:solidFill>
            <a:srgbClr val="D8B25C"/>
          </a:solidFill>
        </p:spPr>
        <p:txBody>
          <a:bodyPr anchor="ctr"/>
          <a:lstStyle>
            <a:lvl1pPr marL="0" indent="0">
              <a:buNone/>
              <a:defRPr sz="2000" b="1">
                <a:solidFill>
                  <a:srgbClr val="FFFFFF"/>
                </a:solidFill>
              </a:defRPr>
            </a:lvl1pPr>
          </a:lstStyle>
          <a:p>
            <a:pPr lvl="0"/>
            <a:r>
              <a:rPr lang="en-US"/>
              <a:t>Click to edit Master text styles</a:t>
            </a:r>
          </a:p>
        </p:txBody>
      </p:sp>
      <p:sp>
        <p:nvSpPr>
          <p:cNvPr id="7" name="Date Placeholder 13"/>
          <p:cNvSpPr txBox="1">
            <a:spLocks noGrp="1"/>
          </p:cNvSpPr>
          <p:nvPr>
            <p:ph type="dt" sz="half" idx="10"/>
          </p:nvPr>
        </p:nvSpPr>
        <p:spPr>
          <a:ln/>
        </p:spPr>
        <p:txBody>
          <a:bodyPr/>
          <a:lstStyle>
            <a:lvl1pPr>
              <a:defRPr/>
            </a:lvl1pPr>
          </a:lstStyle>
          <a:p>
            <a:pPr>
              <a:defRPr/>
            </a:pPr>
            <a:fld id="{3C9A5224-6137-40F6-800B-A55B458A573F}" type="datetime1">
              <a:rPr lang="en-US"/>
              <a:pPr>
                <a:defRPr/>
              </a:pPr>
              <a:t>9/3/2021</a:t>
            </a:fld>
            <a:endParaRPr/>
          </a:p>
        </p:txBody>
      </p:sp>
      <p:sp>
        <p:nvSpPr>
          <p:cNvPr id="10" name="Footer Placeholder 2"/>
          <p:cNvSpPr txBox="1">
            <a:spLocks noGrp="1"/>
          </p:cNvSpPr>
          <p:nvPr>
            <p:ph type="ftr" sz="quarter" idx="11"/>
          </p:nvPr>
        </p:nvSpPr>
        <p:spPr>
          <a:ln/>
        </p:spPr>
        <p:txBody>
          <a:bodyPr/>
          <a:lstStyle>
            <a:lvl1pPr>
              <a:defRPr/>
            </a:lvl1pPr>
          </a:lstStyle>
          <a:p>
            <a:pPr>
              <a:defRPr/>
            </a:pPr>
            <a:endParaRPr/>
          </a:p>
        </p:txBody>
      </p:sp>
      <p:sp>
        <p:nvSpPr>
          <p:cNvPr id="11" name="Slide Number Placeholder 22"/>
          <p:cNvSpPr txBox="1">
            <a:spLocks noGrp="1"/>
          </p:cNvSpPr>
          <p:nvPr>
            <p:ph type="sldNum" sz="quarter" idx="12"/>
          </p:nvPr>
        </p:nvSpPr>
        <p:spPr>
          <a:ln/>
        </p:spPr>
        <p:txBody>
          <a:bodyPr/>
          <a:lstStyle>
            <a:lvl1pPr>
              <a:defRPr/>
            </a:lvl1pPr>
          </a:lstStyle>
          <a:p>
            <a:pPr>
              <a:defRPr/>
            </a:pPr>
            <a:fld id="{FE7BC41B-D198-4060-B920-0E68F8804142}"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13"/>
          <p:cNvSpPr txBox="1">
            <a:spLocks noGrp="1"/>
          </p:cNvSpPr>
          <p:nvPr>
            <p:ph type="dt" sz="half" idx="10"/>
          </p:nvPr>
        </p:nvSpPr>
        <p:spPr>
          <a:ln/>
        </p:spPr>
        <p:txBody>
          <a:bodyPr/>
          <a:lstStyle>
            <a:lvl1pPr>
              <a:defRPr/>
            </a:lvl1pPr>
          </a:lstStyle>
          <a:p>
            <a:pPr>
              <a:defRPr/>
            </a:pPr>
            <a:fld id="{25881914-A68B-4E1C-A2CD-694D28DF3669}" type="datetime1">
              <a:rPr lang="en-US"/>
              <a:pPr>
                <a:defRPr/>
              </a:pPr>
              <a:t>9/3/2021</a:t>
            </a:fld>
            <a:endParaRPr/>
          </a:p>
        </p:txBody>
      </p:sp>
      <p:sp>
        <p:nvSpPr>
          <p:cNvPr id="4" name="Footer Placeholder 2"/>
          <p:cNvSpPr txBox="1">
            <a:spLocks noGrp="1"/>
          </p:cNvSpPr>
          <p:nvPr>
            <p:ph type="ftr" sz="quarter" idx="11"/>
          </p:nvPr>
        </p:nvSpPr>
        <p:spPr>
          <a:ln/>
        </p:spPr>
        <p:txBody>
          <a:bodyPr/>
          <a:lstStyle>
            <a:lvl1pPr>
              <a:defRPr/>
            </a:lvl1pPr>
          </a:lstStyle>
          <a:p>
            <a:pPr>
              <a:defRPr/>
            </a:pPr>
            <a:endParaRPr/>
          </a:p>
        </p:txBody>
      </p:sp>
      <p:sp>
        <p:nvSpPr>
          <p:cNvPr id="5" name="Slide Number Placeholder 22"/>
          <p:cNvSpPr txBox="1">
            <a:spLocks noGrp="1"/>
          </p:cNvSpPr>
          <p:nvPr>
            <p:ph type="sldNum" sz="quarter" idx="12"/>
          </p:nvPr>
        </p:nvSpPr>
        <p:spPr>
          <a:ln/>
        </p:spPr>
        <p:txBody>
          <a:bodyPr/>
          <a:lstStyle>
            <a:lvl1pPr>
              <a:defRPr/>
            </a:lvl1pPr>
          </a:lstStyle>
          <a:p>
            <a:pPr>
              <a:defRPr/>
            </a:pPr>
            <a:fld id="{F4886DA8-2C92-41E0-9696-F97D5EEF31BB}"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10"/>
          </p:nvPr>
        </p:nvSpPr>
        <p:spPr/>
        <p:txBody>
          <a:bodyPr/>
          <a:lstStyle>
            <a:lvl1pPr>
              <a:defRPr smtClean="0"/>
            </a:lvl1pPr>
          </a:lstStyle>
          <a:p>
            <a:pPr>
              <a:defRPr/>
            </a:pPr>
            <a:fld id="{A24926A3-1B91-4C80-ABE5-480088F5FF11}" type="datetime1">
              <a:rPr lang="en-US"/>
              <a:pPr>
                <a:defRPr/>
              </a:pPr>
              <a:t>9/3/2021</a:t>
            </a:fld>
            <a:endParaRPr/>
          </a:p>
        </p:txBody>
      </p:sp>
      <p:sp>
        <p:nvSpPr>
          <p:cNvPr id="3" name="Footer Placeholder 2"/>
          <p:cNvSpPr txBox="1">
            <a:spLocks noGrp="1"/>
          </p:cNvSpPr>
          <p:nvPr>
            <p:ph type="ftr" sz="quarter" idx="11"/>
          </p:nvPr>
        </p:nvSpPr>
        <p:spPr/>
        <p:txBody>
          <a:bodyPr/>
          <a:lstStyle>
            <a:lvl1pPr>
              <a:defRPr smtClean="0"/>
            </a:lvl1pPr>
          </a:lstStyle>
          <a:p>
            <a:pPr>
              <a:defRPr/>
            </a:pPr>
            <a:endParaRPr/>
          </a:p>
        </p:txBody>
      </p:sp>
      <p:sp>
        <p:nvSpPr>
          <p:cNvPr id="4" name="Slide Number Placeholder 3"/>
          <p:cNvSpPr txBox="1">
            <a:spLocks noGrp="1"/>
          </p:cNvSpPr>
          <p:nvPr>
            <p:ph type="sldNum" sz="quarter" idx="12"/>
          </p:nvPr>
        </p:nvSpPr>
        <p:spPr>
          <a:xfrm>
            <a:off x="0" y="6248400"/>
            <a:ext cx="533400" cy="381000"/>
          </a:xfrm>
        </p:spPr>
        <p:txBody>
          <a:bodyPr/>
          <a:lstStyle>
            <a:lvl1pPr>
              <a:defRPr smtClean="0">
                <a:solidFill>
                  <a:srgbClr val="775F55"/>
                </a:solidFill>
              </a:defRPr>
            </a:lvl1pPr>
          </a:lstStyle>
          <a:p>
            <a:pPr>
              <a:defRPr/>
            </a:pPr>
            <a:fld id="{F49C07B8-4272-4CB1-8F84-F6CF92BEA8F2}" type="slidenum">
              <a:rPr/>
              <a:pPr>
                <a:defRPr/>
              </a:pPr>
              <a:t>‹#›</a:t>
            </a:fld>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09603" y="273048"/>
            <a:ext cx="8077196" cy="869951"/>
          </a:xfrm>
        </p:spPr>
        <p:txBody>
          <a:bodyPr/>
          <a:lstStyle>
            <a:lvl1pPr>
              <a:defRPr/>
            </a:lvl1pPr>
          </a:lstStyle>
          <a:p>
            <a:pPr lvl="0"/>
            <a:r>
              <a:rPr lang="en-US"/>
              <a:t>Click to edit Master title style</a:t>
            </a:r>
          </a:p>
        </p:txBody>
      </p:sp>
      <p:sp>
        <p:nvSpPr>
          <p:cNvPr id="6" name="Text Placeholder 2"/>
          <p:cNvSpPr txBox="1">
            <a:spLocks noGrp="1"/>
          </p:cNvSpPr>
          <p:nvPr>
            <p:ph type="body" idx="2"/>
          </p:nvPr>
        </p:nvSpPr>
        <p:spPr>
          <a:xfrm>
            <a:off x="609603" y="1752603"/>
            <a:ext cx="1600200" cy="4343400"/>
          </a:xfrm>
          <a:solidFill>
            <a:srgbClr val="DD8047"/>
          </a:solidFill>
          <a:ln w="50804">
            <a:solidFill>
              <a:srgbClr val="DD8047"/>
            </a:solidFill>
            <a:prstDash val="solid"/>
            <a:miter/>
          </a:ln>
        </p:spPr>
        <p:txBody>
          <a:bodyPr lIns="137160" tIns="182880" rIns="137160" bIns="91440"/>
          <a:lstStyle>
            <a:lvl1pPr marL="0" indent="0">
              <a:spcAft>
                <a:spcPts val="1000"/>
              </a:spcAft>
              <a:buNone/>
              <a:defRPr sz="1800">
                <a:solidFill>
                  <a:srgbClr val="FFFFFF"/>
                </a:solidFill>
              </a:defRPr>
            </a:lvl1pPr>
          </a:lstStyle>
          <a:p>
            <a:pPr lvl="0"/>
            <a:r>
              <a:rPr lang="en-US"/>
              <a:t>Click to edit Master text styles</a:t>
            </a:r>
          </a:p>
        </p:txBody>
      </p:sp>
      <p:sp>
        <p:nvSpPr>
          <p:cNvPr id="7" name="Content Placeholder 8"/>
          <p:cNvSpPr txBox="1">
            <a:spLocks noGrp="1"/>
          </p:cNvSpPr>
          <p:nvPr>
            <p:ph idx="1"/>
          </p:nvPr>
        </p:nvSpPr>
        <p:spPr>
          <a:xfrm>
            <a:off x="2362196" y="1752603"/>
            <a:ext cx="6400800" cy="441959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txBox="1">
            <a:spLocks noGrp="1"/>
          </p:cNvSpPr>
          <p:nvPr>
            <p:ph type="dt" sz="half" idx="10"/>
          </p:nvPr>
        </p:nvSpPr>
        <p:spPr>
          <a:ln/>
        </p:spPr>
        <p:txBody>
          <a:bodyPr/>
          <a:lstStyle>
            <a:lvl1pPr>
              <a:defRPr/>
            </a:lvl1pPr>
          </a:lstStyle>
          <a:p>
            <a:pPr>
              <a:defRPr/>
            </a:pPr>
            <a:fld id="{02775400-229B-4313-90D7-BA307DAF4004}" type="datetime1">
              <a:rPr lang="en-US"/>
              <a:pPr>
                <a:defRPr/>
              </a:pPr>
              <a:t>9/3/2021</a:t>
            </a:fld>
            <a:endParaRPr/>
          </a:p>
        </p:txBody>
      </p:sp>
      <p:sp>
        <p:nvSpPr>
          <p:cNvPr id="8" name="Footer Placeholder 2"/>
          <p:cNvSpPr txBox="1">
            <a:spLocks noGrp="1"/>
          </p:cNvSpPr>
          <p:nvPr>
            <p:ph type="ftr" sz="quarter" idx="11"/>
          </p:nvPr>
        </p:nvSpPr>
        <p:spPr>
          <a:ln/>
        </p:spPr>
        <p:txBody>
          <a:bodyPr/>
          <a:lstStyle>
            <a:lvl1pPr>
              <a:defRPr/>
            </a:lvl1pPr>
          </a:lstStyle>
          <a:p>
            <a:pPr>
              <a:defRPr/>
            </a:pPr>
            <a:endParaRPr/>
          </a:p>
        </p:txBody>
      </p:sp>
      <p:sp>
        <p:nvSpPr>
          <p:cNvPr id="9" name="Slide Number Placeholder 22"/>
          <p:cNvSpPr txBox="1">
            <a:spLocks noGrp="1"/>
          </p:cNvSpPr>
          <p:nvPr>
            <p:ph type="sldNum" sz="quarter" idx="12"/>
          </p:nvPr>
        </p:nvSpPr>
        <p:spPr>
          <a:ln/>
        </p:spPr>
        <p:txBody>
          <a:bodyPr/>
          <a:lstStyle>
            <a:lvl1pPr>
              <a:defRPr/>
            </a:lvl1pPr>
          </a:lstStyle>
          <a:p>
            <a:pPr>
              <a:defRPr/>
            </a:pPr>
            <a:fld id="{7B980A8E-FD97-480A-8069-97C432D23F50}"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a:blip r:embed="rId2" r:link="rId3" cstate="print"/>
          <a:tile sx="99984" sy="99975" algn="tl"/>
        </a:blipFill>
        <a:effectLst/>
      </p:bgPr>
    </p:bg>
    <p:spTree>
      <p:nvGrpSpPr>
        <p:cNvPr id="1" name=""/>
        <p:cNvGrpSpPr/>
        <p:nvPr/>
      </p:nvGrpSpPr>
      <p:grpSpPr>
        <a:xfrm>
          <a:off x="0" y="0"/>
          <a:ext cx="0" cy="0"/>
          <a:chOff x="0" y="0"/>
          <a:chExt cx="0" cy="0"/>
        </a:xfrm>
      </p:grpSpPr>
      <p:sp>
        <p:nvSpPr>
          <p:cNvPr id="5" name="Rectangle 7"/>
          <p:cNvSpPr/>
          <p:nvPr/>
        </p:nvSpPr>
        <p:spPr>
          <a:xfrm>
            <a:off x="-9525" y="4572000"/>
            <a:ext cx="9144000" cy="887413"/>
          </a:xfrm>
          <a:prstGeom prst="rect">
            <a:avLst/>
          </a:prstGeom>
          <a:solidFill>
            <a:srgbClr val="FFFFFF"/>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7" name="Rectangle 8"/>
          <p:cNvSpPr/>
          <p:nvPr/>
        </p:nvSpPr>
        <p:spPr>
          <a:xfrm>
            <a:off x="-9525" y="4664075"/>
            <a:ext cx="1463675" cy="712788"/>
          </a:xfrm>
          <a:prstGeom prst="rect">
            <a:avLst/>
          </a:prstGeom>
          <a:solidFill>
            <a:srgbClr val="DD8047"/>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8" name="Rectangle 9"/>
          <p:cNvSpPr/>
          <p:nvPr/>
        </p:nvSpPr>
        <p:spPr>
          <a:xfrm>
            <a:off x="1544638" y="4654550"/>
            <a:ext cx="7599362" cy="712788"/>
          </a:xfrm>
          <a:prstGeom prst="rect">
            <a:avLst/>
          </a:prstGeom>
          <a:solidFill>
            <a:srgbClr val="94B6D2"/>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9" name="Rectangle 10"/>
          <p:cNvSpPr/>
          <p:nvPr/>
        </p:nvSpPr>
        <p:spPr>
          <a:xfrm>
            <a:off x="1447800" y="0"/>
            <a:ext cx="100013" cy="6867525"/>
          </a:xfrm>
          <a:prstGeom prst="rect">
            <a:avLst/>
          </a:prstGeom>
          <a:solidFill>
            <a:srgbClr val="FFFFFF"/>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2" name="Text Placeholder 3"/>
          <p:cNvSpPr txBox="1">
            <a:spLocks noGrp="1"/>
          </p:cNvSpPr>
          <p:nvPr>
            <p:ph type="body" idx="2"/>
          </p:nvPr>
        </p:nvSpPr>
        <p:spPr>
          <a:xfrm>
            <a:off x="1600200" y="5486400"/>
            <a:ext cx="7315200" cy="685800"/>
          </a:xfrm>
        </p:spPr>
        <p:txBody>
          <a:bodyPr/>
          <a:lstStyle>
            <a:lvl1pPr marL="0" indent="0">
              <a:buNone/>
              <a:defRPr sz="1700"/>
            </a:lvl1pPr>
          </a:lstStyle>
          <a:p>
            <a:pPr lvl="0"/>
            <a:r>
              <a:rPr lang="en-US"/>
              <a:t>Click to edit Master text styles</a:t>
            </a:r>
          </a:p>
        </p:txBody>
      </p:sp>
      <p:sp>
        <p:nvSpPr>
          <p:cNvPr id="6" name="Title 1"/>
          <p:cNvSpPr txBox="1">
            <a:spLocks noGrp="1"/>
          </p:cNvSpPr>
          <p:nvPr>
            <p:ph type="title"/>
          </p:nvPr>
        </p:nvSpPr>
        <p:spPr>
          <a:xfrm>
            <a:off x="1600200" y="4648196"/>
            <a:ext cx="7315200" cy="685800"/>
          </a:xfrm>
        </p:spPr>
        <p:txBody>
          <a:bodyPr/>
          <a:lstStyle>
            <a:lvl1pPr>
              <a:defRPr sz="2800">
                <a:solidFill>
                  <a:srgbClr val="FFFFFF"/>
                </a:solidFill>
              </a:defRPr>
            </a:lvl1pPr>
          </a:lstStyle>
          <a:p>
            <a:pPr lvl="0"/>
            <a:r>
              <a:rPr lang="en-US"/>
              <a:t>Click to edit Master title style</a:t>
            </a:r>
          </a:p>
        </p:txBody>
      </p:sp>
      <p:sp>
        <p:nvSpPr>
          <p:cNvPr id="11" name="Picture Placeholder 2"/>
          <p:cNvSpPr txBox="1">
            <a:spLocks noGrp="1"/>
          </p:cNvSpPr>
          <p:nvPr>
            <p:ph type="pic" idx="1"/>
          </p:nvPr>
        </p:nvSpPr>
        <p:spPr>
          <a:xfrm>
            <a:off x="1560579" y="0"/>
            <a:ext cx="7583420" cy="4568955"/>
          </a:xfrm>
          <a:solidFill>
            <a:srgbClr val="DCE5EE"/>
          </a:solidFill>
        </p:spPr>
        <p:txBody>
          <a:bodyPr/>
          <a:lstStyle>
            <a:lvl1pPr marL="0" indent="0">
              <a:buNone/>
              <a:defRPr sz="3200"/>
            </a:lvl1pPr>
          </a:lstStyle>
          <a:p>
            <a:pPr lvl="0"/>
            <a:r>
              <a:rPr lang="en-US" noProof="0"/>
              <a:t>Click icon to add picture</a:t>
            </a:r>
          </a:p>
        </p:txBody>
      </p:sp>
      <p:sp>
        <p:nvSpPr>
          <p:cNvPr id="10" name="Date Placeholder 11"/>
          <p:cNvSpPr txBox="1">
            <a:spLocks noGrp="1"/>
          </p:cNvSpPr>
          <p:nvPr>
            <p:ph type="dt" sz="half" idx="10"/>
          </p:nvPr>
        </p:nvSpPr>
        <p:spPr>
          <a:xfrm>
            <a:off x="6248400" y="6248400"/>
            <a:ext cx="2667000" cy="365125"/>
          </a:xfrm>
        </p:spPr>
        <p:txBody>
          <a:bodyPr/>
          <a:lstStyle>
            <a:lvl1pPr>
              <a:defRPr smtClean="0"/>
            </a:lvl1pPr>
          </a:lstStyle>
          <a:p>
            <a:pPr>
              <a:defRPr/>
            </a:pPr>
            <a:fld id="{B7335106-4C48-4ACA-9CF9-72EDF0003C7B}" type="datetime1">
              <a:rPr lang="en-US"/>
              <a:pPr>
                <a:defRPr/>
              </a:pPr>
              <a:t>9/3/2021</a:t>
            </a:fld>
            <a:endParaRPr/>
          </a:p>
        </p:txBody>
      </p:sp>
      <p:sp>
        <p:nvSpPr>
          <p:cNvPr id="12" name="Slide Number Placeholder 12"/>
          <p:cNvSpPr txBox="1">
            <a:spLocks noGrp="1"/>
          </p:cNvSpPr>
          <p:nvPr>
            <p:ph type="sldNum" sz="quarter" idx="11"/>
          </p:nvPr>
        </p:nvSpPr>
        <p:spPr>
          <a:xfrm>
            <a:off x="0" y="4667250"/>
            <a:ext cx="1447800" cy="663575"/>
          </a:xfrm>
        </p:spPr>
        <p:txBody>
          <a:bodyPr/>
          <a:lstStyle>
            <a:lvl1pPr>
              <a:defRPr sz="2800" smtClean="0"/>
            </a:lvl1pPr>
          </a:lstStyle>
          <a:p>
            <a:pPr>
              <a:defRPr/>
            </a:pPr>
            <a:fld id="{0DF20D1C-D278-455C-84B4-0065D1585C4E}" type="slidenum">
              <a:rPr/>
              <a:pPr>
                <a:defRPr/>
              </a:pPr>
              <a:t>‹#›</a:t>
            </a:fld>
            <a:endParaRPr/>
          </a:p>
        </p:txBody>
      </p:sp>
      <p:sp>
        <p:nvSpPr>
          <p:cNvPr id="13" name="Footer Placeholder 13"/>
          <p:cNvSpPr txBox="1">
            <a:spLocks noGrp="1"/>
          </p:cNvSpPr>
          <p:nvPr>
            <p:ph type="ftr" sz="quarter" idx="12"/>
          </p:nvPr>
        </p:nvSpPr>
        <p:spPr>
          <a:xfrm>
            <a:off x="1600200" y="6248400"/>
            <a:ext cx="4572000" cy="365125"/>
          </a:xfrm>
        </p:spPr>
        <p:txBody>
          <a:bodyPr/>
          <a:lstStyle>
            <a:lvl1pPr>
              <a:defRPr smtClean="0"/>
            </a:lvl1pPr>
          </a:lstStyle>
          <a:p>
            <a:pPr>
              <a:defRPr/>
            </a:pPr>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21"/>
          <p:cNvSpPr txBox="1">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txBox="1">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txBox="1">
            <a:spLocks noGrp="1"/>
          </p:cNvSpPr>
          <p:nvPr>
            <p:ph type="dt" sz="half" idx="2"/>
          </p:nvPr>
        </p:nvSpPr>
        <p:spPr>
          <a:xfrm>
            <a:off x="6096000" y="6248400"/>
            <a:ext cx="26670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400" b="0" i="0" u="none" strike="noStrike" kern="1200" cap="none" spc="0" baseline="0" smtClean="0">
                <a:solidFill>
                  <a:srgbClr val="775F55"/>
                </a:solidFill>
                <a:uFillTx/>
                <a:latin typeface="Tw Cen MT"/>
              </a:defRPr>
            </a:lvl1pPr>
          </a:lstStyle>
          <a:p>
            <a:pPr>
              <a:defRPr/>
            </a:pPr>
            <a:fld id="{B97EFCCD-61CF-4B33-926F-8D096CE05845}" type="datetime1">
              <a:rPr lang="en-US"/>
              <a:pPr>
                <a:defRPr/>
              </a:pPr>
              <a:t>9/3/2021</a:t>
            </a:fld>
            <a:endParaRPr/>
          </a:p>
        </p:txBody>
      </p:sp>
      <p:sp>
        <p:nvSpPr>
          <p:cNvPr id="5" name="Footer Placeholder 2"/>
          <p:cNvSpPr txBox="1">
            <a:spLocks noGrp="1"/>
          </p:cNvSpPr>
          <p:nvPr>
            <p:ph type="ftr" sz="quarter" idx="3"/>
          </p:nvPr>
        </p:nvSpPr>
        <p:spPr>
          <a:xfrm>
            <a:off x="609600" y="6248400"/>
            <a:ext cx="5421313"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400" b="0" i="0" u="none" strike="noStrike" kern="1200" cap="none" spc="0" baseline="0" smtClean="0">
                <a:solidFill>
                  <a:srgbClr val="775F55"/>
                </a:solidFill>
                <a:uFillTx/>
                <a:latin typeface="Tw Cen MT"/>
              </a:defRPr>
            </a:lvl1pPr>
          </a:lstStyle>
          <a:p>
            <a:pPr>
              <a:defRPr/>
            </a:pPr>
            <a:endParaRPr/>
          </a:p>
        </p:txBody>
      </p:sp>
      <p:sp>
        <p:nvSpPr>
          <p:cNvPr id="6" name="Rectangle 6"/>
          <p:cNvSpPr/>
          <p:nvPr/>
        </p:nvSpPr>
        <p:spPr>
          <a:xfrm>
            <a:off x="0" y="1235075"/>
            <a:ext cx="9144000" cy="319088"/>
          </a:xfrm>
          <a:prstGeom prst="rect">
            <a:avLst/>
          </a:prstGeom>
          <a:solidFill>
            <a:srgbClr val="FFFFFF"/>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7" name="Rectangle 7"/>
          <p:cNvSpPr/>
          <p:nvPr/>
        </p:nvSpPr>
        <p:spPr>
          <a:xfrm>
            <a:off x="0" y="1279525"/>
            <a:ext cx="533400" cy="228600"/>
          </a:xfrm>
          <a:prstGeom prst="rect">
            <a:avLst/>
          </a:prstGeom>
          <a:solidFill>
            <a:srgbClr val="DD8047"/>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8" name="Rectangle 8"/>
          <p:cNvSpPr/>
          <p:nvPr/>
        </p:nvSpPr>
        <p:spPr>
          <a:xfrm>
            <a:off x="590550" y="1279525"/>
            <a:ext cx="8553450" cy="228600"/>
          </a:xfrm>
          <a:prstGeom prst="rect">
            <a:avLst/>
          </a:prstGeom>
          <a:solidFill>
            <a:srgbClr val="94B6D2"/>
          </a:soli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a:solidFill>
                <a:srgbClr val="FFFFFF"/>
              </a:solidFill>
              <a:latin typeface="Tw Cen MT"/>
            </a:endParaRPr>
          </a:p>
        </p:txBody>
      </p:sp>
      <p:sp>
        <p:nvSpPr>
          <p:cNvPr id="9" name="Slide Number Placeholder 22"/>
          <p:cNvSpPr txBox="1">
            <a:spLocks noGrp="1"/>
          </p:cNvSpPr>
          <p:nvPr>
            <p:ph type="sldNum" sz="quarter" idx="4"/>
          </p:nvPr>
        </p:nvSpPr>
        <p:spPr>
          <a:xfrm>
            <a:off x="0" y="1271588"/>
            <a:ext cx="533400" cy="24447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400" b="1" i="0" u="none" strike="noStrike" kern="1200" cap="none" spc="0" baseline="0" smtClean="0">
                <a:solidFill>
                  <a:srgbClr val="FFFFFF"/>
                </a:solidFill>
                <a:uFillTx/>
                <a:latin typeface="Tw Cen MT"/>
              </a:defRPr>
            </a:lvl1pPr>
          </a:lstStyle>
          <a:p>
            <a:pPr>
              <a:defRPr/>
            </a:pPr>
            <a:fld id="{1C440CD0-165E-480B-85C9-F0178A56E16E}"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71" r:id="rId1"/>
    <p:sldLayoutId id="2147483665" r:id="rId2"/>
    <p:sldLayoutId id="2147483672" r:id="rId3"/>
    <p:sldLayoutId id="2147483666" r:id="rId4"/>
    <p:sldLayoutId id="2147483667" r:id="rId5"/>
    <p:sldLayoutId id="2147483668" r:id="rId6"/>
    <p:sldLayoutId id="2147483673" r:id="rId7"/>
    <p:sldLayoutId id="2147483669" r:id="rId8"/>
    <p:sldLayoutId id="2147483674" r:id="rId9"/>
    <p:sldLayoutId id="2147483670" r:id="rId10"/>
    <p:sldLayoutId id="2147483675" r:id="rId11"/>
    <p:sldLayoutId id="2147483676" r:id="rId12"/>
    <p:sldLayoutId id="2147483677" r:id="rId13"/>
    <p:sldLayoutId id="2147483678" r:id="rId14"/>
    <p:sldLayoutId id="2147483679" r:id="rId15"/>
    <p:sldLayoutId id="2147483680" r:id="rId16"/>
    <p:sldLayoutId id="2147483681" r:id="rId17"/>
  </p:sldLayoutIdLst>
  <p:transition/>
  <p:txStyles>
    <p:titleStyle>
      <a:lvl1pPr algn="l" rtl="0" eaLnBrk="0" fontAlgn="base">
        <a:spcBef>
          <a:spcPct val="0"/>
        </a:spcBef>
        <a:spcAft>
          <a:spcPct val="0"/>
        </a:spcAft>
        <a:defRPr lang="en-US" sz="4400" kern="1200">
          <a:solidFill>
            <a:srgbClr val="775F55"/>
          </a:solidFill>
          <a:latin typeface="Tw Cen MT"/>
        </a:defRPr>
      </a:lvl1pPr>
      <a:lvl2pPr algn="l" rtl="0" eaLnBrk="0" fontAlgn="base">
        <a:spcBef>
          <a:spcPct val="0"/>
        </a:spcBef>
        <a:spcAft>
          <a:spcPct val="0"/>
        </a:spcAft>
        <a:defRPr sz="4400">
          <a:solidFill>
            <a:srgbClr val="775F55"/>
          </a:solidFill>
          <a:latin typeface="Tw Cen MT" pitchFamily="34" charset="0"/>
        </a:defRPr>
      </a:lvl2pPr>
      <a:lvl3pPr algn="l" rtl="0" eaLnBrk="0" fontAlgn="base">
        <a:spcBef>
          <a:spcPct val="0"/>
        </a:spcBef>
        <a:spcAft>
          <a:spcPct val="0"/>
        </a:spcAft>
        <a:defRPr sz="4400">
          <a:solidFill>
            <a:srgbClr val="775F55"/>
          </a:solidFill>
          <a:latin typeface="Tw Cen MT" pitchFamily="34" charset="0"/>
        </a:defRPr>
      </a:lvl3pPr>
      <a:lvl4pPr algn="l" rtl="0" eaLnBrk="0" fontAlgn="base">
        <a:spcBef>
          <a:spcPct val="0"/>
        </a:spcBef>
        <a:spcAft>
          <a:spcPct val="0"/>
        </a:spcAft>
        <a:defRPr sz="4400">
          <a:solidFill>
            <a:srgbClr val="775F55"/>
          </a:solidFill>
          <a:latin typeface="Tw Cen MT" pitchFamily="34" charset="0"/>
        </a:defRPr>
      </a:lvl4pPr>
      <a:lvl5pPr algn="l" rtl="0" eaLnBrk="0" fontAlgn="base">
        <a:spcBef>
          <a:spcPct val="0"/>
        </a:spcBef>
        <a:spcAft>
          <a:spcPct val="0"/>
        </a:spcAft>
        <a:defRPr sz="4400">
          <a:solidFill>
            <a:srgbClr val="775F55"/>
          </a:solidFill>
          <a:latin typeface="Tw Cen MT" pitchFamily="34" charset="0"/>
        </a:defRPr>
      </a:lvl5pPr>
      <a:lvl6pPr marL="457200" algn="l" rtl="0" eaLnBrk="0" fontAlgn="base">
        <a:spcBef>
          <a:spcPct val="0"/>
        </a:spcBef>
        <a:spcAft>
          <a:spcPct val="0"/>
        </a:spcAft>
        <a:defRPr sz="4400">
          <a:solidFill>
            <a:srgbClr val="775F55"/>
          </a:solidFill>
          <a:latin typeface="Tw Cen MT" pitchFamily="34" charset="0"/>
        </a:defRPr>
      </a:lvl6pPr>
      <a:lvl7pPr marL="914400" algn="l" rtl="0" eaLnBrk="0" fontAlgn="base">
        <a:spcBef>
          <a:spcPct val="0"/>
        </a:spcBef>
        <a:spcAft>
          <a:spcPct val="0"/>
        </a:spcAft>
        <a:defRPr sz="4400">
          <a:solidFill>
            <a:srgbClr val="775F55"/>
          </a:solidFill>
          <a:latin typeface="Tw Cen MT" pitchFamily="34" charset="0"/>
        </a:defRPr>
      </a:lvl7pPr>
      <a:lvl8pPr marL="1371600" algn="l" rtl="0" eaLnBrk="0" fontAlgn="base">
        <a:spcBef>
          <a:spcPct val="0"/>
        </a:spcBef>
        <a:spcAft>
          <a:spcPct val="0"/>
        </a:spcAft>
        <a:defRPr sz="4400">
          <a:solidFill>
            <a:srgbClr val="775F55"/>
          </a:solidFill>
          <a:latin typeface="Tw Cen MT" pitchFamily="34" charset="0"/>
        </a:defRPr>
      </a:lvl8pPr>
      <a:lvl9pPr marL="1828800" algn="l" rtl="0" eaLnBrk="0" fontAlgn="base">
        <a:spcBef>
          <a:spcPct val="0"/>
        </a:spcBef>
        <a:spcAft>
          <a:spcPct val="0"/>
        </a:spcAft>
        <a:defRPr sz="4400">
          <a:solidFill>
            <a:srgbClr val="775F55"/>
          </a:solidFill>
          <a:latin typeface="Tw Cen MT" pitchFamily="34" charset="0"/>
        </a:defRPr>
      </a:lvl9pPr>
    </p:titleStyle>
    <p:bodyStyle>
      <a:lvl1pPr marL="319088" indent="-319088" algn="l" rtl="0" eaLnBrk="0" fontAlgn="base">
        <a:spcBef>
          <a:spcPts val="700"/>
        </a:spcBef>
        <a:spcAft>
          <a:spcPct val="0"/>
        </a:spcAft>
        <a:buClr>
          <a:srgbClr val="DD8047"/>
        </a:buClr>
        <a:buSzPct val="60000"/>
        <a:buFont typeface="Wingdings" pitchFamily="2" charset="2"/>
        <a:buChar char=""/>
        <a:defRPr lang="en-US" sz="2900" kern="1200">
          <a:solidFill>
            <a:srgbClr val="000000"/>
          </a:solidFill>
          <a:latin typeface="Tw Cen MT"/>
        </a:defRPr>
      </a:lvl1pPr>
      <a:lvl2pPr marL="639763" lvl="1" indent="-273050" algn="l" rtl="0" eaLnBrk="0" fontAlgn="base">
        <a:spcBef>
          <a:spcPts val="550"/>
        </a:spcBef>
        <a:spcAft>
          <a:spcPct val="0"/>
        </a:spcAft>
        <a:buClr>
          <a:srgbClr val="94B6D2"/>
        </a:buClr>
        <a:buSzPct val="70000"/>
        <a:buFont typeface="Wingdings 2" pitchFamily="18" charset="2"/>
        <a:buChar char=""/>
        <a:defRPr lang="en-US" sz="2600" kern="1200">
          <a:solidFill>
            <a:srgbClr val="000000"/>
          </a:solidFill>
          <a:latin typeface="Tw Cen MT"/>
        </a:defRPr>
      </a:lvl2pPr>
      <a:lvl3pPr marL="914400" lvl="2" indent="-228600" algn="l" rtl="0" eaLnBrk="0" fontAlgn="base">
        <a:spcBef>
          <a:spcPts val="500"/>
        </a:spcBef>
        <a:spcAft>
          <a:spcPct val="0"/>
        </a:spcAft>
        <a:buClr>
          <a:srgbClr val="DD8047"/>
        </a:buClr>
        <a:buSzPct val="75000"/>
        <a:buFont typeface="Wingdings" pitchFamily="2" charset="2"/>
        <a:buChar char=""/>
        <a:defRPr lang="en-US" sz="2300" kern="1200">
          <a:solidFill>
            <a:srgbClr val="000000"/>
          </a:solidFill>
          <a:latin typeface="Tw Cen MT"/>
        </a:defRPr>
      </a:lvl3pPr>
      <a:lvl4pPr marL="1371600" lvl="3" indent="-228600" algn="l" rtl="0" eaLnBrk="0" fontAlgn="base">
        <a:spcBef>
          <a:spcPts val="400"/>
        </a:spcBef>
        <a:spcAft>
          <a:spcPct val="0"/>
        </a:spcAft>
        <a:buClr>
          <a:srgbClr val="A5AB81"/>
        </a:buClr>
        <a:buSzPct val="75000"/>
        <a:buFont typeface="Wingdings" pitchFamily="2" charset="2"/>
        <a:buChar char=""/>
        <a:defRPr lang="en-US" sz="2000" kern="1200">
          <a:solidFill>
            <a:srgbClr val="000000"/>
          </a:solidFill>
          <a:latin typeface="Tw Cen MT"/>
        </a:defRPr>
      </a:lvl4pPr>
      <a:lvl5pPr marL="1828800" lvl="4" indent="-228600" algn="l" rtl="0" eaLnBrk="0" fontAlgn="base">
        <a:spcBef>
          <a:spcPts val="400"/>
        </a:spcBef>
        <a:spcAft>
          <a:spcPct val="0"/>
        </a:spcAft>
        <a:buClr>
          <a:srgbClr val="D8B25C"/>
        </a:buClr>
        <a:buSzPct val="65000"/>
        <a:buFont typeface="Wingdings" pitchFamily="2" charset="2"/>
        <a:buChar char=""/>
        <a:defRPr lang="en-US" sz="2000" kern="1200">
          <a:solidFill>
            <a:srgbClr val="000000"/>
          </a:solidFill>
          <a:latin typeface="Tw Cen MT"/>
        </a:defRPr>
      </a:lvl5pPr>
      <a:lvl6pPr marL="2286000" indent="-228600" algn="l" rtl="0" eaLnBrk="0" fontAlgn="base">
        <a:spcBef>
          <a:spcPts val="400"/>
        </a:spcBef>
        <a:spcAft>
          <a:spcPct val="0"/>
        </a:spcAft>
        <a:buClr>
          <a:srgbClr val="D8B25C"/>
        </a:buClr>
        <a:buSzPct val="65000"/>
        <a:buFont typeface="Wingdings" pitchFamily="2" charset="2"/>
        <a:buChar char=""/>
        <a:defRPr lang="en-US" sz="2000" kern="1200">
          <a:solidFill>
            <a:srgbClr val="000000"/>
          </a:solidFill>
          <a:latin typeface="Tw Cen MT"/>
        </a:defRPr>
      </a:lvl6pPr>
      <a:lvl7pPr marL="2743200" indent="-228600" algn="l" rtl="0" eaLnBrk="0" fontAlgn="base">
        <a:spcBef>
          <a:spcPts val="400"/>
        </a:spcBef>
        <a:spcAft>
          <a:spcPct val="0"/>
        </a:spcAft>
        <a:buClr>
          <a:srgbClr val="D8B25C"/>
        </a:buClr>
        <a:buSzPct val="65000"/>
        <a:buFont typeface="Wingdings" pitchFamily="2" charset="2"/>
        <a:buChar char=""/>
        <a:defRPr lang="en-US" sz="2000" kern="1200">
          <a:solidFill>
            <a:srgbClr val="000000"/>
          </a:solidFill>
          <a:latin typeface="Tw Cen MT"/>
        </a:defRPr>
      </a:lvl7pPr>
      <a:lvl8pPr marL="3200400" indent="-228600" algn="l" rtl="0" eaLnBrk="0" fontAlgn="base">
        <a:spcBef>
          <a:spcPts val="400"/>
        </a:spcBef>
        <a:spcAft>
          <a:spcPct val="0"/>
        </a:spcAft>
        <a:buClr>
          <a:srgbClr val="D8B25C"/>
        </a:buClr>
        <a:buSzPct val="65000"/>
        <a:buFont typeface="Wingdings" pitchFamily="2" charset="2"/>
        <a:buChar char=""/>
        <a:defRPr lang="en-US" sz="2000" kern="1200">
          <a:solidFill>
            <a:srgbClr val="000000"/>
          </a:solidFill>
          <a:latin typeface="Tw Cen MT"/>
        </a:defRPr>
      </a:lvl8pPr>
      <a:lvl9pPr marL="3657600" indent="-228600" algn="l" rtl="0" eaLnBrk="0" fontAlgn="base">
        <a:spcBef>
          <a:spcPts val="400"/>
        </a:spcBef>
        <a:spcAft>
          <a:spcPct val="0"/>
        </a:spcAft>
        <a:buClr>
          <a:srgbClr val="D8B25C"/>
        </a:buClr>
        <a:buSzPct val="65000"/>
        <a:buFont typeface="Wingdings" pitchFamily="2" charset="2"/>
        <a:buChar char=""/>
        <a:defRPr lang="en-US" sz="2000" kern="1200">
          <a:solidFill>
            <a:srgbClr val="000000"/>
          </a:solidFill>
          <a:latin typeface="Tw Cen MT"/>
        </a:defRPr>
      </a:lvl9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govt.westlaw.com/calregs/Document/I83E8E9A0B6CB11DFB199EEE3FF08959C?viewType=FullText&amp;originationContext=documenttoc&amp;transitionType=CategoryPageItem&amp;contextData=(sc.Defaul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https://govt.westlaw.com/calregs/Document/I1E35BBE3B57046F0ABD056DC4E8F0E73?viewType=FullText&amp;originationContext=documenttoc&amp;transitionType=CategoryPageItem&amp;contextData=(sc.Default)"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hyperlink" Target="https://govt.westlaw.com/calregs/Document/I1E35BBE3B57046F0ABD056DC4E8F0E73?viewType=FullText&amp;originationContext=documenttoc&amp;transitionType=CategoryPageItem&amp;contextData=(sc.Default)"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leginfo.legislature.ca.gov/faces/codes_displaySection.xhtml?lawCode=EDC&amp;sectionNum=70902."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govt.westlaw.com/calregs/Document/I6EED7180D48411DEBC02831C6D6C108E?viewType=FullText&amp;originationContext=documenttoc&amp;transitionType=CategoryPageItem&amp;contextData=(sc.Default)"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CourseNumberi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cael.org/pla/publication/fueling-the-race-to-postsecondary-succes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ctrTitle"/>
          </p:nvPr>
        </p:nvSpPr>
        <p:spPr>
          <a:xfrm>
            <a:off x="990600" y="1600200"/>
            <a:ext cx="7848600" cy="1828800"/>
          </a:xfrm>
          <a:noFill/>
        </p:spPr>
        <p:txBody>
          <a:bodyPr/>
          <a:lstStyle/>
          <a:p>
            <a:pPr eaLnBrk="1" fontAlgn="auto">
              <a:spcBef>
                <a:spcPts val="0"/>
              </a:spcBef>
              <a:spcAft>
                <a:spcPts val="0"/>
              </a:spcAft>
              <a:defRPr/>
            </a:pPr>
            <a:r>
              <a:rPr sz="4000" dirty="0"/>
              <a:t>WHAT IT MEANS TO BE ON THE LANEY COLLEGE</a:t>
            </a:r>
            <a:br>
              <a:rPr sz="4000" dirty="0"/>
            </a:br>
            <a:r>
              <a:rPr sz="4000" dirty="0"/>
              <a:t>CURRICULUM COMMITTEE</a:t>
            </a:r>
          </a:p>
        </p:txBody>
      </p:sp>
      <p:sp>
        <p:nvSpPr>
          <p:cNvPr id="7171" name="Subtitle 2"/>
          <p:cNvSpPr txBox="1">
            <a:spLocks noGrp="1"/>
          </p:cNvSpPr>
          <p:nvPr>
            <p:ph type="subTitle" idx="1"/>
          </p:nvPr>
        </p:nvSpPr>
        <p:spPr>
          <a:xfrm>
            <a:off x="2362200" y="6049963"/>
            <a:ext cx="6705600" cy="685800"/>
          </a:xfrm>
        </p:spPr>
        <p:txBody>
          <a:bodyPr/>
          <a:lstStyle/>
          <a:p>
            <a:pPr eaLnBrk="1"/>
            <a:r>
              <a:rPr lang="en-US" dirty="0">
                <a:latin typeface="Tw Cen MT" pitchFamily="34" charset="0"/>
              </a:rPr>
              <a:t>LANEY COLLEGE 	</a:t>
            </a:r>
            <a:r>
              <a:rPr lang="en-US" dirty="0" smtClean="0">
                <a:latin typeface="Tw Cen MT" pitchFamily="34" charset="0"/>
              </a:rPr>
              <a:t>9.3.2021</a:t>
            </a:r>
          </a:p>
          <a:p>
            <a:pPr eaLnBrk="1"/>
            <a:endParaRPr dirty="0">
              <a:latin typeface="Tw Cen MT"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596"/>
          </a:xfrm>
        </p:spPr>
        <p:txBody>
          <a:bodyPr/>
          <a:lstStyle/>
          <a:p>
            <a:r>
              <a:rPr lang="en-US" sz="3200" dirty="0"/>
              <a:t>California Community College Chancellor’s Office</a:t>
            </a:r>
          </a:p>
        </p:txBody>
      </p:sp>
      <p:sp>
        <p:nvSpPr>
          <p:cNvPr id="3" name="Content Placeholder 2"/>
          <p:cNvSpPr>
            <a:spLocks noGrp="1"/>
          </p:cNvSpPr>
          <p:nvPr>
            <p:ph idx="1"/>
          </p:nvPr>
        </p:nvSpPr>
        <p:spPr/>
        <p:txBody>
          <a:bodyPr/>
          <a:lstStyle/>
          <a:p>
            <a:r>
              <a:rPr lang="en-US" dirty="0"/>
              <a:t>The mission of the California Community Colleges Board of Governors and the Chancellor's Office is to empower the community colleges through leadership, advocacy and support.</a:t>
            </a:r>
          </a:p>
          <a:p>
            <a:endParaRPr lang="en-US" dirty="0"/>
          </a:p>
        </p:txBody>
      </p:sp>
    </p:spTree>
    <p:extLst>
      <p:ext uri="{BB962C8B-B14F-4D97-AF65-F5344CB8AC3E}">
        <p14:creationId xmlns:p14="http://schemas.microsoft.com/office/powerpoint/2010/main" val="141271780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Chancellor’s Office Curriculum Inventory (COCI)</a:t>
            </a:r>
            <a:endParaRPr lang="en-US" sz="3200" dirty="0"/>
          </a:p>
        </p:txBody>
      </p:sp>
      <p:sp>
        <p:nvSpPr>
          <p:cNvPr id="4" name="TextBox 3"/>
          <p:cNvSpPr txBox="1"/>
          <p:nvPr/>
        </p:nvSpPr>
        <p:spPr>
          <a:xfrm>
            <a:off x="1600200" y="5943600"/>
            <a:ext cx="6096000" cy="369332"/>
          </a:xfrm>
          <a:prstGeom prst="rect">
            <a:avLst/>
          </a:prstGeom>
          <a:noFill/>
        </p:spPr>
        <p:txBody>
          <a:bodyPr wrap="square" rtlCol="0">
            <a:spAutoFit/>
          </a:bodyPr>
          <a:lstStyle/>
          <a:p>
            <a:r>
              <a:rPr lang="en-US" dirty="0"/>
              <a:t>https://coci2.ccctechcenter.org/</a:t>
            </a:r>
          </a:p>
        </p:txBody>
      </p:sp>
      <p:pic>
        <p:nvPicPr>
          <p:cNvPr id="3" name="Picture 2"/>
          <p:cNvPicPr>
            <a:picLocks noChangeAspect="1"/>
          </p:cNvPicPr>
          <p:nvPr/>
        </p:nvPicPr>
        <p:blipFill>
          <a:blip r:embed="rId2"/>
          <a:stretch>
            <a:fillRect/>
          </a:stretch>
        </p:blipFill>
        <p:spPr>
          <a:xfrm>
            <a:off x="70447" y="1524000"/>
            <a:ext cx="9062236" cy="3996480"/>
          </a:xfrm>
          <a:prstGeom prst="rect">
            <a:avLst/>
          </a:prstGeom>
        </p:spPr>
      </p:pic>
    </p:spTree>
    <p:extLst>
      <p:ext uri="{BB962C8B-B14F-4D97-AF65-F5344CB8AC3E}">
        <p14:creationId xmlns:p14="http://schemas.microsoft.com/office/powerpoint/2010/main" val="108412442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BE12A-1837-489C-B715-E56A866B633A}"/>
              </a:ext>
            </a:extLst>
          </p:cNvPr>
          <p:cNvSpPr>
            <a:spLocks noGrp="1"/>
          </p:cNvSpPr>
          <p:nvPr>
            <p:ph type="title"/>
          </p:nvPr>
        </p:nvSpPr>
        <p:spPr>
          <a:xfrm>
            <a:off x="806279" y="365127"/>
            <a:ext cx="7543799" cy="777874"/>
          </a:xfrm>
        </p:spPr>
        <p:txBody>
          <a:bodyPr>
            <a:normAutofit fontScale="90000"/>
          </a:bodyPr>
          <a:lstStyle/>
          <a:p>
            <a:pPr algn="ctr"/>
            <a:r>
              <a:rPr lang="en-US" dirty="0">
                <a:solidFill>
                  <a:schemeClr val="tx1"/>
                </a:solidFill>
                <a:latin typeface="Arial" panose="020B0604020202020204" pitchFamily="34" charset="0"/>
                <a:cs typeface="Arial" panose="020B0604020202020204" pitchFamily="34" charset="0"/>
              </a:rPr>
              <a:t>Streamlining Local</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Curriculum Processes</a:t>
            </a:r>
          </a:p>
        </p:txBody>
      </p:sp>
      <p:sp>
        <p:nvSpPr>
          <p:cNvPr id="3" name="Content Placeholder 2">
            <a:extLst>
              <a:ext uri="{FF2B5EF4-FFF2-40B4-BE49-F238E27FC236}">
                <a16:creationId xmlns:a16="http://schemas.microsoft.com/office/drawing/2014/main" id="{2D127977-061A-4B92-B42F-FB6BF6AE67A2}"/>
              </a:ext>
            </a:extLst>
          </p:cNvPr>
          <p:cNvSpPr>
            <a:spLocks noGrp="1"/>
          </p:cNvSpPr>
          <p:nvPr>
            <p:ph sz="half" idx="1"/>
          </p:nvPr>
        </p:nvSpPr>
        <p:spPr>
          <a:xfrm>
            <a:off x="806279" y="1524000"/>
            <a:ext cx="7543800" cy="4351338"/>
          </a:xfrm>
        </p:spPr>
        <p:txBody>
          <a:bodyPr/>
          <a:lstStyle/>
          <a:p>
            <a:r>
              <a:rPr lang="en-US" sz="2400" dirty="0">
                <a:solidFill>
                  <a:schemeClr val="bg2">
                    <a:lumMod val="10000"/>
                  </a:schemeClr>
                </a:solidFill>
                <a:latin typeface="Arial" panose="020B0604020202020204" pitchFamily="34" charset="0"/>
                <a:cs typeface="Arial" panose="020B0604020202020204" pitchFamily="34" charset="0"/>
              </a:rPr>
              <a:t>As the Chancellor’s Office continues to streamline curriculum processes, it is highly recommended that colleges review their local processes for streamlining benefits as well. </a:t>
            </a:r>
          </a:p>
          <a:p>
            <a:pPr lvl="1"/>
            <a:r>
              <a:rPr lang="en-US" sz="2400" dirty="0">
                <a:solidFill>
                  <a:schemeClr val="bg2">
                    <a:lumMod val="10000"/>
                  </a:schemeClr>
                </a:solidFill>
                <a:latin typeface="Arial" panose="020B0604020202020204" pitchFamily="34" charset="0"/>
                <a:cs typeface="Arial" panose="020B0604020202020204" pitchFamily="34" charset="0"/>
              </a:rPr>
              <a:t>How many steps are in your local approval process (i.e., the workflow from origination to Governing Board approval)? (Chat Box)</a:t>
            </a:r>
          </a:p>
          <a:p>
            <a:r>
              <a:rPr lang="en-US" sz="2400" dirty="0">
                <a:solidFill>
                  <a:schemeClr val="bg2">
                    <a:lumMod val="10000"/>
                  </a:schemeClr>
                </a:solidFill>
                <a:latin typeface="Arial" panose="020B0604020202020204" pitchFamily="34" charset="0"/>
                <a:cs typeface="Arial" panose="020B0604020202020204" pitchFamily="34" charset="0"/>
              </a:rPr>
              <a:t>Streamlining = reduction, rearrangement, and/or addition of steps to local processes.</a:t>
            </a:r>
          </a:p>
          <a:p>
            <a:r>
              <a:rPr lang="en-US" sz="2400" dirty="0">
                <a:solidFill>
                  <a:schemeClr val="bg2">
                    <a:lumMod val="10000"/>
                  </a:schemeClr>
                </a:solidFill>
                <a:latin typeface="Arial" panose="020B0604020202020204" pitchFamily="34" charset="0"/>
                <a:cs typeface="Arial" panose="020B0604020202020204" pitchFamily="34" charset="0"/>
              </a:rPr>
              <a:t>Annual Curriculum Training to ensure compliance with the annual certification.</a:t>
            </a:r>
          </a:p>
          <a:p>
            <a:endParaRPr lang="en-US" dirty="0"/>
          </a:p>
        </p:txBody>
      </p:sp>
    </p:spTree>
    <p:extLst>
      <p:ext uri="{BB962C8B-B14F-4D97-AF65-F5344CB8AC3E}">
        <p14:creationId xmlns:p14="http://schemas.microsoft.com/office/powerpoint/2010/main" val="3388650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52453" y="25400"/>
            <a:ext cx="7886700" cy="819362"/>
          </a:xfrm>
        </p:spPr>
        <p:txBody>
          <a:bodyPr>
            <a:normAutofit/>
          </a:bodyPr>
          <a:lstStyle/>
          <a:p>
            <a:r>
              <a:rPr lang="en-US" sz="2700" dirty="0">
                <a:solidFill>
                  <a:srgbClr val="533A27"/>
                </a:solidFill>
              </a:rPr>
              <a:t>Noncredit Course and Program Approvals in </a:t>
            </a:r>
            <a:r>
              <a:rPr lang="en-US" sz="2700" dirty="0" smtClean="0">
                <a:solidFill>
                  <a:srgbClr val="533A27"/>
                </a:solidFill>
              </a:rPr>
              <a:t>2021</a:t>
            </a:r>
            <a:endParaRPr lang="en-US" sz="2700" dirty="0">
              <a:solidFill>
                <a:srgbClr val="533A27"/>
              </a:solidFill>
            </a:endParaRPr>
          </a:p>
        </p:txBody>
      </p:sp>
      <p:sp>
        <p:nvSpPr>
          <p:cNvPr id="6" name="Content Placeholder 5"/>
          <p:cNvSpPr>
            <a:spLocks noGrp="1"/>
          </p:cNvSpPr>
          <p:nvPr>
            <p:ph sz="half" idx="1"/>
          </p:nvPr>
        </p:nvSpPr>
        <p:spPr>
          <a:xfrm>
            <a:off x="609603" y="1589564"/>
            <a:ext cx="3886200" cy="5039835"/>
          </a:xfrm>
          <a:ln w="76200">
            <a:solidFill>
              <a:srgbClr val="FF0000"/>
            </a:solidFill>
          </a:ln>
        </p:spPr>
        <p:txBody>
          <a:bodyPr/>
          <a:lstStyle/>
          <a:p>
            <a:r>
              <a:rPr lang="en-US" b="1" dirty="0">
                <a:solidFill>
                  <a:srgbClr val="FF0000"/>
                </a:solidFill>
              </a:rPr>
              <a:t>STOP</a:t>
            </a:r>
            <a:r>
              <a:rPr lang="en-US" dirty="0"/>
              <a:t>: Needs CO Approval before chaptering</a:t>
            </a:r>
            <a:r>
              <a:rPr lang="en-US" dirty="0" smtClean="0"/>
              <a:t>:</a:t>
            </a:r>
            <a:endParaRPr lang="en-US" dirty="0"/>
          </a:p>
          <a:p>
            <a:pPr lvl="1"/>
            <a:r>
              <a:rPr lang="en-US" dirty="0"/>
              <a:t>All CDCP certificate programs in the domain of short-term vocational (includes new and modified and includes new and modified apprenticeship)</a:t>
            </a:r>
          </a:p>
          <a:p>
            <a:pPr marL="342900" lvl="1" indent="0">
              <a:buNone/>
            </a:pPr>
            <a:r>
              <a:rPr lang="en-US" dirty="0"/>
              <a:t>	</a:t>
            </a:r>
          </a:p>
        </p:txBody>
      </p:sp>
      <p:sp>
        <p:nvSpPr>
          <p:cNvPr id="7" name="Content Placeholder 6"/>
          <p:cNvSpPr>
            <a:spLocks noGrp="1"/>
          </p:cNvSpPr>
          <p:nvPr>
            <p:ph sz="half" idx="10"/>
          </p:nvPr>
        </p:nvSpPr>
        <p:spPr>
          <a:xfrm>
            <a:off x="4800600" y="1589564"/>
            <a:ext cx="4038600" cy="4582635"/>
          </a:xfrm>
          <a:ln w="76200">
            <a:solidFill>
              <a:srgbClr val="00B050"/>
            </a:solidFill>
          </a:ln>
        </p:spPr>
        <p:txBody>
          <a:bodyPr>
            <a:normAutofit/>
          </a:bodyPr>
          <a:lstStyle/>
          <a:p>
            <a:r>
              <a:rPr lang="en-US" sz="2800" b="1" dirty="0">
                <a:solidFill>
                  <a:srgbClr val="007A37"/>
                </a:solidFill>
              </a:rPr>
              <a:t>GO</a:t>
            </a:r>
            <a:r>
              <a:rPr lang="en-US" sz="2800" dirty="0"/>
              <a:t>: Does </a:t>
            </a:r>
            <a:r>
              <a:rPr lang="en-US" sz="2800" b="1" dirty="0">
                <a:solidFill>
                  <a:srgbClr val="00B050"/>
                </a:solidFill>
              </a:rPr>
              <a:t>NOT</a:t>
            </a:r>
            <a:r>
              <a:rPr lang="en-US" sz="2800" dirty="0"/>
              <a:t> need CO approval before chaptering</a:t>
            </a:r>
            <a:r>
              <a:rPr lang="en-US" dirty="0"/>
              <a:t>:</a:t>
            </a:r>
          </a:p>
          <a:p>
            <a:pPr marL="742950" lvl="1" indent="-285750">
              <a:buFont typeface="Wingdings" panose="05000000000000000000" pitchFamily="2" charset="2"/>
              <a:buChar char="q"/>
            </a:pPr>
            <a:r>
              <a:rPr lang="en-US" dirty="0" smtClean="0"/>
              <a:t>CDCP </a:t>
            </a:r>
            <a:r>
              <a:rPr lang="en-US" dirty="0"/>
              <a:t>certificates in the domains of ESL, Workforce Preparation, and Elementary &amp; Secondary Basic Skills (new and modified)</a:t>
            </a:r>
          </a:p>
          <a:p>
            <a:pPr marL="742950" lvl="1" indent="-285750">
              <a:buFont typeface="Wingdings" panose="05000000000000000000" pitchFamily="2" charset="2"/>
              <a:buChar char="q"/>
            </a:pPr>
            <a:r>
              <a:rPr lang="en-US" dirty="0"/>
              <a:t>AHSD - Adult High School Diploma Programs (new and modified)</a:t>
            </a:r>
          </a:p>
          <a:p>
            <a:pPr marL="742950" lvl="1" indent="-285750">
              <a:buFont typeface="Wingdings" panose="05000000000000000000" pitchFamily="2" charset="2"/>
              <a:buChar char="q"/>
            </a:pPr>
            <a:r>
              <a:rPr lang="en-US" dirty="0"/>
              <a:t>All noncredit courses (new and modified</a:t>
            </a:r>
            <a:r>
              <a:rPr lang="en-US" dirty="0" smtClean="0"/>
              <a:t>)</a:t>
            </a:r>
            <a:endParaRPr lang="en-US" dirty="0"/>
          </a:p>
          <a:p>
            <a:pPr marL="342900" lvl="1"/>
            <a:endParaRPr lang="en-US" dirty="0"/>
          </a:p>
        </p:txBody>
      </p:sp>
      <p:sp>
        <p:nvSpPr>
          <p:cNvPr id="4" name="Slide Number Placeholder 3"/>
          <p:cNvSpPr>
            <a:spLocks noGrp="1"/>
          </p:cNvSpPr>
          <p:nvPr>
            <p:ph type="sldNum" sz="quarter" idx="4294967295"/>
          </p:nvPr>
        </p:nvSpPr>
        <p:spPr>
          <a:xfrm>
            <a:off x="7086600" y="5444729"/>
            <a:ext cx="2057400" cy="273844"/>
          </a:xfrm>
        </p:spPr>
        <p:txBody>
          <a:bodyPr/>
          <a:lstStyle/>
          <a:p>
            <a:pPr>
              <a:defRPr/>
            </a:pPr>
            <a:fld id="{7934E7AA-586C-4B13-A389-1429762DA247}" type="slidenum">
              <a:rPr lang="en-US" smtClean="0">
                <a:solidFill>
                  <a:srgbClr val="53575A"/>
                </a:solidFill>
                <a:latin typeface="Source Sans Pro"/>
              </a:rPr>
              <a:pPr>
                <a:defRPr/>
              </a:pPr>
              <a:t>13</a:t>
            </a:fld>
            <a:endParaRPr lang="en-US" dirty="0">
              <a:solidFill>
                <a:srgbClr val="53575A"/>
              </a:solidFill>
              <a:latin typeface="Source Sans Pro"/>
            </a:endParaRPr>
          </a:p>
        </p:txBody>
      </p:sp>
    </p:spTree>
    <p:extLst>
      <p:ext uri="{BB962C8B-B14F-4D97-AF65-F5344CB8AC3E}">
        <p14:creationId xmlns:p14="http://schemas.microsoft.com/office/powerpoint/2010/main" val="207448022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Vision for Success report cover"/>
          <p:cNvPicPr>
            <a:picLocks noChangeAspect="1"/>
          </p:cNvPicPr>
          <p:nvPr/>
        </p:nvPicPr>
        <p:blipFill>
          <a:blip r:embed="rId2"/>
          <a:stretch>
            <a:fillRect/>
          </a:stretch>
        </p:blipFill>
        <p:spPr>
          <a:xfrm>
            <a:off x="-21337" y="877760"/>
            <a:ext cx="1421819" cy="1911032"/>
          </a:xfrm>
          <a:prstGeom prst="rect">
            <a:avLst/>
          </a:prstGeom>
        </p:spPr>
      </p:pic>
      <p:sp>
        <p:nvSpPr>
          <p:cNvPr id="2" name="Title 1">
            <a:extLst>
              <a:ext uri="{FF2B5EF4-FFF2-40B4-BE49-F238E27FC236}">
                <a16:creationId xmlns:a16="http://schemas.microsoft.com/office/drawing/2014/main" id="{5A329120-03AE-4F54-9CE2-7CCC7C024034}"/>
              </a:ext>
            </a:extLst>
          </p:cNvPr>
          <p:cNvSpPr>
            <a:spLocks noGrp="1"/>
          </p:cNvSpPr>
          <p:nvPr>
            <p:ph type="title"/>
          </p:nvPr>
        </p:nvSpPr>
        <p:spPr>
          <a:xfrm>
            <a:off x="1400482" y="1153579"/>
            <a:ext cx="7886700" cy="994172"/>
          </a:xfrm>
        </p:spPr>
        <p:txBody>
          <a:bodyPr>
            <a:normAutofit/>
          </a:bodyPr>
          <a:lstStyle/>
          <a:p>
            <a:r>
              <a:rPr lang="en-US" sz="3000" dirty="0">
                <a:latin typeface="+mj-lt"/>
              </a:rPr>
              <a:t>Vision for Success and Core Commitments</a:t>
            </a:r>
            <a:r>
              <a:rPr lang="en-US" sz="750" dirty="0">
                <a:solidFill>
                  <a:srgbClr val="7030A0"/>
                </a:solidFill>
                <a:latin typeface="+mj-lt"/>
              </a:rPr>
              <a:t> – opening general session</a:t>
            </a:r>
            <a:endParaRPr lang="en-US" sz="3000" dirty="0">
              <a:latin typeface="+mj-lt"/>
            </a:endParaRPr>
          </a:p>
        </p:txBody>
      </p:sp>
      <p:sp>
        <p:nvSpPr>
          <p:cNvPr id="3" name="Content Placeholder 2">
            <a:extLst>
              <a:ext uri="{FF2B5EF4-FFF2-40B4-BE49-F238E27FC236}">
                <a16:creationId xmlns:a16="http://schemas.microsoft.com/office/drawing/2014/main" id="{C5B62BB1-207A-4241-9D59-807A036271CB}"/>
              </a:ext>
            </a:extLst>
          </p:cNvPr>
          <p:cNvSpPr>
            <a:spLocks noGrp="1"/>
          </p:cNvSpPr>
          <p:nvPr>
            <p:ph sz="half" idx="1"/>
          </p:nvPr>
        </p:nvSpPr>
        <p:spPr>
          <a:xfrm>
            <a:off x="228600" y="2481264"/>
            <a:ext cx="4114800" cy="2629952"/>
          </a:xfrm>
        </p:spPr>
        <p:txBody>
          <a:bodyPr>
            <a:noAutofit/>
          </a:bodyPr>
          <a:lstStyle/>
          <a:p>
            <a:pPr marL="0" indent="0" algn="ctr">
              <a:buNone/>
            </a:pPr>
            <a:r>
              <a:rPr lang="en-US" sz="2000" b="1" dirty="0"/>
              <a:t>Vision for Success</a:t>
            </a:r>
          </a:p>
          <a:p>
            <a:pPr marL="385763" indent="-385763">
              <a:buFont typeface="+mj-lt"/>
              <a:buAutoNum type="arabicPeriod"/>
            </a:pPr>
            <a:r>
              <a:rPr lang="en-US" sz="2000" dirty="0"/>
              <a:t>Increase credential obtainment by 20%</a:t>
            </a:r>
          </a:p>
          <a:p>
            <a:pPr marL="385763" indent="-385763">
              <a:buFont typeface="+mj-lt"/>
              <a:buAutoNum type="arabicPeriod"/>
            </a:pPr>
            <a:r>
              <a:rPr lang="en-US" sz="2000" dirty="0"/>
              <a:t>Increase transfer by 35% to UC and CSU</a:t>
            </a:r>
          </a:p>
          <a:p>
            <a:pPr marL="385763" indent="-385763">
              <a:buFont typeface="+mj-lt"/>
              <a:buAutoNum type="arabicPeriod"/>
            </a:pPr>
            <a:r>
              <a:rPr lang="en-US" sz="2000" dirty="0"/>
              <a:t>Decrease unit obtainment for a degree</a:t>
            </a:r>
          </a:p>
          <a:p>
            <a:pPr marL="385763" indent="-385763">
              <a:buFont typeface="+mj-lt"/>
              <a:buAutoNum type="arabicPeriod"/>
            </a:pPr>
            <a:r>
              <a:rPr lang="en-US" sz="2000" dirty="0"/>
              <a:t>Increase employment for CTE students</a:t>
            </a:r>
          </a:p>
          <a:p>
            <a:pPr marL="385763" indent="-385763">
              <a:buFont typeface="+mj-lt"/>
              <a:buAutoNum type="arabicPeriod"/>
            </a:pPr>
            <a:r>
              <a:rPr lang="en-US" sz="2000" dirty="0"/>
              <a:t>Reduce and erase equity gaps</a:t>
            </a:r>
          </a:p>
          <a:p>
            <a:pPr marL="385763" indent="-385763">
              <a:buFont typeface="+mj-lt"/>
              <a:buAutoNum type="arabicPeriod"/>
            </a:pPr>
            <a:r>
              <a:rPr lang="en-US" sz="2000" dirty="0"/>
              <a:t>Reduce regional gaps</a:t>
            </a:r>
          </a:p>
        </p:txBody>
      </p:sp>
      <p:sp>
        <p:nvSpPr>
          <p:cNvPr id="5" name="Content Placeholder 4"/>
          <p:cNvSpPr>
            <a:spLocks noGrp="1"/>
          </p:cNvSpPr>
          <p:nvPr>
            <p:ph sz="half" idx="10"/>
          </p:nvPr>
        </p:nvSpPr>
        <p:spPr>
          <a:xfrm>
            <a:off x="4953000" y="2704048"/>
            <a:ext cx="3778947" cy="2629952"/>
          </a:xfrm>
        </p:spPr>
        <p:txBody>
          <a:bodyPr>
            <a:noAutofit/>
          </a:bodyPr>
          <a:lstStyle/>
          <a:p>
            <a:pPr algn="ctr"/>
            <a:r>
              <a:rPr lang="en-US" sz="2000" b="1" dirty="0"/>
              <a:t>Core Commitments</a:t>
            </a:r>
          </a:p>
          <a:p>
            <a:pPr marL="385763" indent="-385763">
              <a:buFont typeface="+mj-lt"/>
              <a:buAutoNum type="arabicPeriod"/>
            </a:pPr>
            <a:r>
              <a:rPr lang="en-US" sz="2000" dirty="0"/>
              <a:t>Focus on students’ goals</a:t>
            </a:r>
          </a:p>
          <a:p>
            <a:pPr marL="385763" indent="-385763">
              <a:buFont typeface="+mj-lt"/>
              <a:buAutoNum type="arabicPeriod"/>
            </a:pPr>
            <a:r>
              <a:rPr lang="en-US" sz="2000" dirty="0"/>
              <a:t>Design and decide with the student in mind</a:t>
            </a:r>
          </a:p>
          <a:p>
            <a:pPr marL="385763" indent="-385763">
              <a:buFont typeface="+mj-lt"/>
              <a:buAutoNum type="arabicPeriod"/>
            </a:pPr>
            <a:r>
              <a:rPr lang="en-US" sz="2000" dirty="0"/>
              <a:t>Pair high expectations and high support</a:t>
            </a:r>
          </a:p>
          <a:p>
            <a:pPr marL="385763" indent="-385763">
              <a:buFont typeface="+mj-lt"/>
              <a:buAutoNum type="arabicPeriod"/>
            </a:pPr>
            <a:r>
              <a:rPr lang="en-US" sz="2000" dirty="0"/>
              <a:t>Evidence-based decisions</a:t>
            </a:r>
          </a:p>
          <a:p>
            <a:pPr marL="385763" indent="-385763">
              <a:buFont typeface="+mj-lt"/>
              <a:buAutoNum type="arabicPeriod"/>
            </a:pPr>
            <a:r>
              <a:rPr lang="en-US" sz="2000" dirty="0"/>
              <a:t>Own student performance</a:t>
            </a:r>
          </a:p>
          <a:p>
            <a:pPr marL="385763" indent="-385763">
              <a:buFont typeface="+mj-lt"/>
              <a:buAutoNum type="arabicPeriod"/>
            </a:pPr>
            <a:r>
              <a:rPr lang="en-US" sz="2000" dirty="0"/>
              <a:t>Enable innovation and action</a:t>
            </a:r>
          </a:p>
          <a:p>
            <a:pPr marL="385763" indent="-385763">
              <a:buFont typeface="+mj-lt"/>
              <a:buAutoNum type="arabicPeriod"/>
            </a:pPr>
            <a:r>
              <a:rPr lang="en-US" sz="2000" dirty="0"/>
              <a:t>Cross-system partnership</a:t>
            </a:r>
          </a:p>
        </p:txBody>
      </p:sp>
    </p:spTree>
    <p:extLst>
      <p:ext uri="{BB962C8B-B14F-4D97-AF65-F5344CB8AC3E}">
        <p14:creationId xmlns:p14="http://schemas.microsoft.com/office/powerpoint/2010/main" val="396360996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txBox="1">
            <a:spLocks noGrp="1"/>
          </p:cNvSpPr>
          <p:nvPr>
            <p:ph type="title"/>
          </p:nvPr>
        </p:nvSpPr>
        <p:spPr>
          <a:xfrm>
            <a:off x="612775" y="228600"/>
            <a:ext cx="8153400" cy="990600"/>
          </a:xfrm>
        </p:spPr>
        <p:txBody>
          <a:bodyPr/>
          <a:lstStyle/>
          <a:p>
            <a:pPr eaLnBrk="1"/>
            <a:r>
              <a:rPr>
                <a:latin typeface="Tw Cen MT" pitchFamily="34" charset="0"/>
              </a:rPr>
              <a:t>Our Function</a:t>
            </a:r>
          </a:p>
        </p:txBody>
      </p:sp>
      <p:sp>
        <p:nvSpPr>
          <p:cNvPr id="9219" name="Content Placeholder 2"/>
          <p:cNvSpPr txBox="1">
            <a:spLocks noGrp="1"/>
          </p:cNvSpPr>
          <p:nvPr>
            <p:ph idx="1"/>
          </p:nvPr>
        </p:nvSpPr>
        <p:spPr>
          <a:xfrm>
            <a:off x="612775" y="1600200"/>
            <a:ext cx="8153400" cy="4495800"/>
          </a:xfrm>
        </p:spPr>
        <p:txBody>
          <a:bodyPr/>
          <a:lstStyle/>
          <a:p>
            <a:pPr eaLnBrk="1"/>
            <a:r>
              <a:rPr dirty="0">
                <a:latin typeface="Tw Cen MT" pitchFamily="34" charset="0"/>
              </a:rPr>
              <a:t>As a standing committee of the Laney College Faculty Senate, the </a:t>
            </a:r>
            <a:r>
              <a:rPr dirty="0" smtClean="0">
                <a:latin typeface="Tw Cen MT" pitchFamily="34" charset="0"/>
              </a:rPr>
              <a:t>Curriculum </a:t>
            </a:r>
            <a:r>
              <a:rPr dirty="0">
                <a:latin typeface="Tw Cen MT" pitchFamily="34" charset="0"/>
              </a:rPr>
              <a:t>C</a:t>
            </a:r>
            <a:r>
              <a:rPr dirty="0" smtClean="0">
                <a:latin typeface="Tw Cen MT" pitchFamily="34" charset="0"/>
              </a:rPr>
              <a:t>ommittee </a:t>
            </a:r>
            <a:r>
              <a:rPr dirty="0">
                <a:latin typeface="Tw Cen MT" pitchFamily="34" charset="0"/>
              </a:rPr>
              <a:t>is responsible for the review and approval of curriculum. </a:t>
            </a:r>
          </a:p>
          <a:p>
            <a:pPr lvl="1" eaLnBrk="1"/>
            <a:r>
              <a:rPr dirty="0">
                <a:latin typeface="Tw Cen MT" pitchFamily="34" charset="0"/>
              </a:rPr>
              <a:t>After </a:t>
            </a:r>
            <a:r>
              <a:rPr dirty="0" smtClean="0">
                <a:latin typeface="Tw Cen MT" pitchFamily="34" charset="0"/>
              </a:rPr>
              <a:t>Curriculum </a:t>
            </a:r>
            <a:r>
              <a:rPr dirty="0">
                <a:latin typeface="Tw Cen MT" pitchFamily="34" charset="0"/>
              </a:rPr>
              <a:t>C</a:t>
            </a:r>
            <a:r>
              <a:rPr dirty="0" smtClean="0">
                <a:latin typeface="Tw Cen MT" pitchFamily="34" charset="0"/>
              </a:rPr>
              <a:t>ommittee approval, curriculum requests move through the Vice President of Instruction, </a:t>
            </a:r>
            <a:r>
              <a:rPr dirty="0">
                <a:latin typeface="Tw Cen MT" pitchFamily="34" charset="0"/>
              </a:rPr>
              <a:t>the Council of Instructional Planning and Development (CIPD) and the Board of Trustees.</a:t>
            </a:r>
          </a:p>
          <a:p>
            <a:pPr eaLnBrk="1"/>
            <a:endParaRPr dirty="0">
              <a:latin typeface="Tw Cen MT"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txBox="1">
            <a:spLocks noGrp="1"/>
          </p:cNvSpPr>
          <p:nvPr>
            <p:ph type="title"/>
          </p:nvPr>
        </p:nvSpPr>
        <p:spPr>
          <a:xfrm>
            <a:off x="612775" y="228600"/>
            <a:ext cx="8153400" cy="990600"/>
          </a:xfrm>
        </p:spPr>
        <p:txBody>
          <a:bodyPr/>
          <a:lstStyle/>
          <a:p>
            <a:pPr eaLnBrk="1"/>
            <a:r>
              <a:rPr>
                <a:latin typeface="Tw Cen MT" pitchFamily="34" charset="0"/>
              </a:rPr>
              <a:t>Our Responsibilities</a:t>
            </a:r>
          </a:p>
        </p:txBody>
      </p:sp>
      <p:sp>
        <p:nvSpPr>
          <p:cNvPr id="10243" name="Content Placeholder 2"/>
          <p:cNvSpPr txBox="1">
            <a:spLocks noGrp="1"/>
          </p:cNvSpPr>
          <p:nvPr>
            <p:ph idx="1"/>
          </p:nvPr>
        </p:nvSpPr>
        <p:spPr>
          <a:xfrm>
            <a:off x="612775" y="1600200"/>
            <a:ext cx="8153400" cy="4495800"/>
          </a:xfrm>
        </p:spPr>
        <p:txBody>
          <a:bodyPr/>
          <a:lstStyle/>
          <a:p>
            <a:pPr eaLnBrk="1">
              <a:lnSpc>
                <a:spcPct val="80000"/>
              </a:lnSpc>
            </a:pPr>
            <a:r>
              <a:rPr sz="2200">
                <a:latin typeface="Tw Cen MT" pitchFamily="34" charset="0"/>
              </a:rPr>
              <a:t>Review proposals for new courses and programs, course and program revisions and deactivations.</a:t>
            </a:r>
          </a:p>
          <a:p>
            <a:pPr eaLnBrk="1">
              <a:lnSpc>
                <a:spcPct val="80000"/>
              </a:lnSpc>
            </a:pPr>
            <a:endParaRPr sz="1100">
              <a:latin typeface="Tw Cen MT" pitchFamily="34" charset="0"/>
            </a:endParaRPr>
          </a:p>
          <a:p>
            <a:pPr eaLnBrk="1">
              <a:lnSpc>
                <a:spcPct val="80000"/>
              </a:lnSpc>
            </a:pPr>
            <a:r>
              <a:rPr sz="2200">
                <a:latin typeface="Tw Cen MT" pitchFamily="34" charset="0"/>
              </a:rPr>
              <a:t>Participate in the program review and accreditation review processes.</a:t>
            </a:r>
          </a:p>
          <a:p>
            <a:pPr eaLnBrk="1">
              <a:lnSpc>
                <a:spcPct val="80000"/>
              </a:lnSpc>
            </a:pPr>
            <a:endParaRPr sz="1100">
              <a:latin typeface="Tw Cen MT" pitchFamily="34" charset="0"/>
            </a:endParaRPr>
          </a:p>
          <a:p>
            <a:pPr eaLnBrk="1">
              <a:lnSpc>
                <a:spcPct val="80000"/>
              </a:lnSpc>
            </a:pPr>
            <a:r>
              <a:rPr sz="2200">
                <a:latin typeface="Tw Cen MT" pitchFamily="34" charset="0"/>
              </a:rPr>
              <a:t>Review and recommend changes in the general education and graduation requirements.</a:t>
            </a:r>
          </a:p>
          <a:p>
            <a:pPr eaLnBrk="1">
              <a:lnSpc>
                <a:spcPct val="80000"/>
              </a:lnSpc>
            </a:pPr>
            <a:endParaRPr sz="1000">
              <a:latin typeface="Tw Cen MT" pitchFamily="34" charset="0"/>
            </a:endParaRPr>
          </a:p>
          <a:p>
            <a:pPr eaLnBrk="1">
              <a:lnSpc>
                <a:spcPct val="80000"/>
              </a:lnSpc>
            </a:pPr>
            <a:r>
              <a:rPr sz="2200">
                <a:latin typeface="Tw Cen MT" pitchFamily="34" charset="0"/>
              </a:rPr>
              <a:t>Review course proposals for alignment with articulation requirements.</a:t>
            </a:r>
          </a:p>
          <a:p>
            <a:pPr eaLnBrk="1">
              <a:lnSpc>
                <a:spcPct val="80000"/>
              </a:lnSpc>
            </a:pPr>
            <a:endParaRPr sz="1000">
              <a:latin typeface="Tw Cen MT" pitchFamily="34" charset="0"/>
            </a:endParaRPr>
          </a:p>
          <a:p>
            <a:pPr eaLnBrk="1">
              <a:lnSpc>
                <a:spcPct val="80000"/>
              </a:lnSpc>
            </a:pPr>
            <a:r>
              <a:rPr sz="2200">
                <a:latin typeface="Tw Cen MT" pitchFamily="34" charset="0"/>
              </a:rPr>
              <a:t>Recommend procedures and policies affecting curriculum.</a:t>
            </a:r>
          </a:p>
          <a:p>
            <a:pPr eaLnBrk="1">
              <a:lnSpc>
                <a:spcPct val="80000"/>
              </a:lnSpc>
            </a:pPr>
            <a:endParaRPr sz="900">
              <a:latin typeface="Tw Cen MT" pitchFamily="34" charset="0"/>
            </a:endParaRPr>
          </a:p>
          <a:p>
            <a:pPr eaLnBrk="1">
              <a:lnSpc>
                <a:spcPct val="80000"/>
              </a:lnSpc>
            </a:pPr>
            <a:r>
              <a:rPr sz="2200">
                <a:latin typeface="Tw Cen MT" pitchFamily="34" charset="0"/>
              </a:rPr>
              <a:t>Review and recommend changes to the college catalog.</a:t>
            </a:r>
          </a:p>
          <a:p>
            <a:pPr eaLnBrk="1">
              <a:lnSpc>
                <a:spcPct val="80000"/>
              </a:lnSpc>
            </a:pPr>
            <a:endParaRPr sz="2200">
              <a:latin typeface="Tw Cen MT"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for Approval </a:t>
            </a:r>
          </a:p>
        </p:txBody>
      </p:sp>
      <p:sp>
        <p:nvSpPr>
          <p:cNvPr id="3" name="Content Placeholder 2"/>
          <p:cNvSpPr>
            <a:spLocks noGrp="1"/>
          </p:cNvSpPr>
          <p:nvPr>
            <p:ph sz="quarter" idx="1"/>
          </p:nvPr>
        </p:nvSpPr>
        <p:spPr/>
        <p:txBody>
          <a:bodyPr>
            <a:normAutofit fontScale="92500" lnSpcReduction="20000"/>
          </a:bodyPr>
          <a:lstStyle/>
          <a:p>
            <a:r>
              <a:rPr lang="en-US" dirty="0"/>
              <a:t>Local College Approval</a:t>
            </a:r>
          </a:p>
          <a:p>
            <a:pPr lvl="1"/>
            <a:r>
              <a:rPr lang="en-US" dirty="0"/>
              <a:t>Varies by campus</a:t>
            </a:r>
          </a:p>
          <a:p>
            <a:r>
              <a:rPr lang="en-US" dirty="0"/>
              <a:t>Council on Instruction, Planning and Development</a:t>
            </a:r>
          </a:p>
          <a:p>
            <a:pPr lvl="1"/>
            <a:r>
              <a:rPr lang="en-US" dirty="0"/>
              <a:t>New courses and programs</a:t>
            </a:r>
          </a:p>
          <a:p>
            <a:pPr lvl="1"/>
            <a:r>
              <a:rPr lang="en-US" dirty="0"/>
              <a:t>Changes to existing courses and programs  </a:t>
            </a:r>
          </a:p>
          <a:p>
            <a:r>
              <a:rPr lang="en-US" dirty="0"/>
              <a:t>Board of Trustees</a:t>
            </a:r>
          </a:p>
          <a:p>
            <a:pPr lvl="1"/>
            <a:r>
              <a:rPr lang="en-US" dirty="0"/>
              <a:t>All courses &amp; programs </a:t>
            </a:r>
            <a:r>
              <a:rPr lang="en-US" dirty="0" smtClean="0"/>
              <a:t>that </a:t>
            </a:r>
            <a:r>
              <a:rPr lang="en-US" dirty="0"/>
              <a:t>to </a:t>
            </a:r>
            <a:r>
              <a:rPr lang="en-US" dirty="0" smtClean="0"/>
              <a:t>CIPD</a:t>
            </a:r>
          </a:p>
          <a:p>
            <a:pPr lvl="1"/>
            <a:r>
              <a:rPr lang="en-US" dirty="0" smtClean="0"/>
              <a:t>DE added to a course</a:t>
            </a:r>
            <a:endParaRPr lang="en-US" dirty="0"/>
          </a:p>
          <a:p>
            <a:r>
              <a:rPr lang="en-US" dirty="0"/>
              <a:t>State Chancellors Office</a:t>
            </a:r>
          </a:p>
          <a:p>
            <a:pPr lvl="1"/>
            <a:r>
              <a:rPr lang="en-US" dirty="0"/>
              <a:t>Course – gets a code</a:t>
            </a:r>
          </a:p>
          <a:p>
            <a:pPr lvl="1"/>
            <a:r>
              <a:rPr lang="en-US" dirty="0"/>
              <a:t>Programs – gets final approval</a:t>
            </a:r>
          </a:p>
        </p:txBody>
      </p:sp>
    </p:spTree>
    <p:extLst>
      <p:ext uri="{BB962C8B-B14F-4D97-AF65-F5344CB8AC3E}">
        <p14:creationId xmlns:p14="http://schemas.microsoft.com/office/powerpoint/2010/main" val="341601351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Laney College Process</a:t>
            </a:r>
          </a:p>
        </p:txBody>
      </p:sp>
      <p:sp>
        <p:nvSpPr>
          <p:cNvPr id="3" name="Content Placeholder 2"/>
          <p:cNvSpPr>
            <a:spLocks noGrp="1"/>
          </p:cNvSpPr>
          <p:nvPr>
            <p:ph sz="quarter" idx="1"/>
          </p:nvPr>
        </p:nvSpPr>
        <p:spPr>
          <a:xfrm>
            <a:off x="612648" y="1600200"/>
            <a:ext cx="8153400" cy="4953000"/>
          </a:xfrm>
        </p:spPr>
        <p:txBody>
          <a:bodyPr>
            <a:noAutofit/>
          </a:bodyPr>
          <a:lstStyle/>
          <a:p>
            <a:r>
              <a:rPr lang="en-US" sz="1800" i="1" dirty="0"/>
              <a:t>Originator</a:t>
            </a:r>
          </a:p>
          <a:p>
            <a:r>
              <a:rPr lang="en-US" sz="1800" i="1" dirty="0"/>
              <a:t>Department </a:t>
            </a:r>
            <a:r>
              <a:rPr lang="en-US" sz="1800" i="1" dirty="0" smtClean="0"/>
              <a:t>Chair</a:t>
            </a:r>
            <a:endParaRPr lang="en-US" sz="1800" i="1" dirty="0"/>
          </a:p>
          <a:p>
            <a:r>
              <a:rPr lang="en-US" sz="1800" i="1" dirty="0" smtClean="0"/>
              <a:t>Technical </a:t>
            </a:r>
            <a:r>
              <a:rPr lang="en-US" sz="1800" i="1" dirty="0"/>
              <a:t>Review</a:t>
            </a:r>
            <a:r>
              <a:rPr lang="en-US" sz="1800" dirty="0"/>
              <a:t> </a:t>
            </a:r>
            <a:endParaRPr lang="en-US" sz="1500" i="1" dirty="0"/>
          </a:p>
          <a:p>
            <a:r>
              <a:rPr lang="en-US" sz="1800" i="1" dirty="0"/>
              <a:t>Step Three – all at the same time</a:t>
            </a:r>
          </a:p>
          <a:p>
            <a:pPr lvl="1"/>
            <a:r>
              <a:rPr lang="en-US" sz="1500" i="1" dirty="0"/>
              <a:t>Articulation </a:t>
            </a:r>
            <a:r>
              <a:rPr lang="en-US" sz="1500" i="1" dirty="0" smtClean="0"/>
              <a:t>Officer</a:t>
            </a:r>
            <a:endParaRPr lang="en-US" sz="1500" i="1" dirty="0"/>
          </a:p>
          <a:p>
            <a:pPr lvl="1"/>
            <a:r>
              <a:rPr lang="en-US" sz="1500" i="1" dirty="0" smtClean="0"/>
              <a:t>Librarian</a:t>
            </a:r>
            <a:endParaRPr lang="en-US" sz="1500" i="1" dirty="0"/>
          </a:p>
          <a:p>
            <a:pPr lvl="1"/>
            <a:r>
              <a:rPr lang="en-US" sz="1500" i="1" dirty="0"/>
              <a:t>SLO </a:t>
            </a:r>
            <a:r>
              <a:rPr lang="en-US" sz="1500" i="1" dirty="0" smtClean="0"/>
              <a:t>Coordinator</a:t>
            </a:r>
            <a:endParaRPr lang="en-US" sz="1500" i="1" dirty="0"/>
          </a:p>
          <a:p>
            <a:r>
              <a:rPr lang="en-US" sz="1800" i="1" dirty="0"/>
              <a:t>Back to Originator</a:t>
            </a:r>
            <a:r>
              <a:rPr lang="en-US" sz="1800" dirty="0"/>
              <a:t> </a:t>
            </a:r>
            <a:r>
              <a:rPr lang="en-US" sz="1800" dirty="0" smtClean="0"/>
              <a:t>at any point if there are requested changes to be made</a:t>
            </a:r>
            <a:endParaRPr lang="en-US" sz="1800" dirty="0"/>
          </a:p>
          <a:p>
            <a:pPr lvl="1"/>
            <a:r>
              <a:rPr lang="en-US" sz="1500" dirty="0"/>
              <a:t>Course/program will go back to you to review the comments, make changes, etc. </a:t>
            </a:r>
            <a:endParaRPr lang="en-US" sz="1500" i="1" dirty="0"/>
          </a:p>
          <a:p>
            <a:r>
              <a:rPr lang="en-US" sz="1800" i="1" dirty="0"/>
              <a:t>Curriculum Committee</a:t>
            </a:r>
            <a:r>
              <a:rPr lang="en-US" sz="1800" dirty="0"/>
              <a:t> </a:t>
            </a:r>
          </a:p>
          <a:p>
            <a:pPr lvl="1"/>
            <a:r>
              <a:rPr lang="en-US" sz="1500" dirty="0"/>
              <a:t>Might ask you questions or ask you to make additional changes. </a:t>
            </a:r>
          </a:p>
        </p:txBody>
      </p:sp>
    </p:spTree>
    <p:extLst>
      <p:ext uri="{BB962C8B-B14F-4D97-AF65-F5344CB8AC3E}">
        <p14:creationId xmlns:p14="http://schemas.microsoft.com/office/powerpoint/2010/main" val="206858084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CIPD?</a:t>
            </a:r>
          </a:p>
        </p:txBody>
      </p:sp>
      <p:sp>
        <p:nvSpPr>
          <p:cNvPr id="4" name="Content Placeholder 3"/>
          <p:cNvSpPr>
            <a:spLocks noGrp="1"/>
          </p:cNvSpPr>
          <p:nvPr>
            <p:ph sz="quarter" idx="2"/>
          </p:nvPr>
        </p:nvSpPr>
        <p:spPr>
          <a:xfrm>
            <a:off x="609600" y="2438400"/>
            <a:ext cx="3886200" cy="4114800"/>
          </a:xfrm>
        </p:spPr>
        <p:txBody>
          <a:bodyPr>
            <a:normAutofit fontScale="92500" lnSpcReduction="20000"/>
          </a:bodyPr>
          <a:lstStyle/>
          <a:p>
            <a:r>
              <a:rPr lang="en-US" sz="2400" dirty="0"/>
              <a:t>To advise the district in academic areas and related planning</a:t>
            </a:r>
          </a:p>
          <a:p>
            <a:pPr>
              <a:buNone/>
            </a:pPr>
            <a:endParaRPr lang="en-US" sz="2400" dirty="0"/>
          </a:p>
          <a:p>
            <a:r>
              <a:rPr lang="en-US" sz="2400" dirty="0"/>
              <a:t>To provide a leadership role in program development</a:t>
            </a:r>
          </a:p>
          <a:p>
            <a:endParaRPr lang="en-US" sz="2400" dirty="0"/>
          </a:p>
          <a:p>
            <a:r>
              <a:rPr lang="en-US" sz="2400" dirty="0"/>
              <a:t>To review college curriculum additions, deletions, or modifications</a:t>
            </a:r>
          </a:p>
          <a:p>
            <a:pPr lvl="1"/>
            <a:r>
              <a:rPr lang="en-US" sz="2100" dirty="0"/>
              <a:t>submit them to the Chancellor and subsequently to the Board of Trustees for approval.</a:t>
            </a:r>
          </a:p>
          <a:p>
            <a:endParaRPr lang="en-US" dirty="0"/>
          </a:p>
        </p:txBody>
      </p:sp>
      <p:sp>
        <p:nvSpPr>
          <p:cNvPr id="8" name="Content Placeholder 7"/>
          <p:cNvSpPr>
            <a:spLocks noGrp="1"/>
          </p:cNvSpPr>
          <p:nvPr>
            <p:ph sz="quarter" idx="4"/>
          </p:nvPr>
        </p:nvSpPr>
        <p:spPr>
          <a:xfrm>
            <a:off x="4800600" y="2438400"/>
            <a:ext cx="3886200" cy="3886200"/>
          </a:xfrm>
        </p:spPr>
        <p:txBody>
          <a:bodyPr>
            <a:normAutofit fontScale="62500" lnSpcReduction="20000"/>
          </a:bodyPr>
          <a:lstStyle/>
          <a:p>
            <a:r>
              <a:rPr lang="en-US" dirty="0"/>
              <a:t>College Curriculum Committee Chair</a:t>
            </a:r>
          </a:p>
          <a:p>
            <a:r>
              <a:rPr lang="en-US" dirty="0"/>
              <a:t>Articulation Officer</a:t>
            </a:r>
          </a:p>
          <a:p>
            <a:r>
              <a:rPr lang="en-US" dirty="0"/>
              <a:t>Faculty Senate appointee</a:t>
            </a:r>
          </a:p>
          <a:p>
            <a:r>
              <a:rPr lang="en-US" dirty="0"/>
              <a:t>Vice President of Instruction</a:t>
            </a:r>
          </a:p>
          <a:p>
            <a:r>
              <a:rPr lang="en-US" dirty="0"/>
              <a:t>One other college administrator </a:t>
            </a:r>
          </a:p>
          <a:p>
            <a:pPr lvl="1"/>
            <a:r>
              <a:rPr lang="en-US" dirty="0"/>
              <a:t>VP of Student Services or a Division Dean</a:t>
            </a:r>
          </a:p>
          <a:p>
            <a:r>
              <a:rPr lang="en-US" dirty="0"/>
              <a:t>Vice Chancellor of Educational Services chairs the committee</a:t>
            </a:r>
          </a:p>
          <a:p>
            <a:pPr lvl="1"/>
            <a:r>
              <a:rPr lang="en-US" dirty="0"/>
              <a:t>has one vote in case of a tie</a:t>
            </a:r>
          </a:p>
          <a:p>
            <a:r>
              <a:rPr lang="en-US" dirty="0"/>
              <a:t>Ex-officio Members are: </a:t>
            </a:r>
          </a:p>
          <a:p>
            <a:pPr lvl="1"/>
            <a:r>
              <a:rPr lang="en-US" dirty="0"/>
              <a:t>PFT President</a:t>
            </a:r>
          </a:p>
          <a:p>
            <a:pPr lvl="1"/>
            <a:r>
              <a:rPr lang="en-US" dirty="0"/>
              <a:t>District Academic Senate </a:t>
            </a:r>
            <a:r>
              <a:rPr lang="en-US" dirty="0" smtClean="0"/>
              <a:t>President</a:t>
            </a:r>
            <a:endParaRPr lang="en-US" dirty="0"/>
          </a:p>
          <a:p>
            <a:endParaRPr lang="en-US" dirty="0"/>
          </a:p>
        </p:txBody>
      </p:sp>
      <p:sp>
        <p:nvSpPr>
          <p:cNvPr id="6" name="Text Placeholder 5"/>
          <p:cNvSpPr>
            <a:spLocks noGrp="1"/>
          </p:cNvSpPr>
          <p:nvPr>
            <p:ph type="body" sz="quarter" idx="1"/>
          </p:nvPr>
        </p:nvSpPr>
        <p:spPr/>
        <p:txBody>
          <a:bodyPr/>
          <a:lstStyle/>
          <a:p>
            <a:r>
              <a:rPr lang="en-US" dirty="0"/>
              <a:t>Role of CIPD</a:t>
            </a:r>
          </a:p>
        </p:txBody>
      </p:sp>
      <p:sp>
        <p:nvSpPr>
          <p:cNvPr id="7" name="Text Placeholder 6"/>
          <p:cNvSpPr>
            <a:spLocks noGrp="1"/>
          </p:cNvSpPr>
          <p:nvPr>
            <p:ph type="body" sz="quarter" idx="3"/>
          </p:nvPr>
        </p:nvSpPr>
        <p:spPr/>
        <p:txBody>
          <a:bodyPr/>
          <a:lstStyle/>
          <a:p>
            <a:r>
              <a:rPr lang="en-US" dirty="0"/>
              <a:t>Voting Members (by college)</a:t>
            </a:r>
          </a:p>
        </p:txBody>
      </p:sp>
    </p:spTree>
    <p:extLst>
      <p:ext uri="{BB962C8B-B14F-4D97-AF65-F5344CB8AC3E}">
        <p14:creationId xmlns:p14="http://schemas.microsoft.com/office/powerpoint/2010/main" val="9779277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txBox="1">
            <a:spLocks noGrp="1"/>
          </p:cNvSpPr>
          <p:nvPr>
            <p:ph type="title"/>
          </p:nvPr>
        </p:nvSpPr>
        <p:spPr>
          <a:xfrm>
            <a:off x="612775" y="228600"/>
            <a:ext cx="8153400" cy="990600"/>
          </a:xfrm>
          <a:noFill/>
        </p:spPr>
        <p:txBody>
          <a:bodyPr/>
          <a:lstStyle/>
          <a:p>
            <a:pPr eaLnBrk="1"/>
            <a:r>
              <a:rPr dirty="0">
                <a:latin typeface="Tw Cen MT" pitchFamily="34" charset="0"/>
              </a:rPr>
              <a:t>Outline</a:t>
            </a:r>
          </a:p>
        </p:txBody>
      </p:sp>
      <p:sp>
        <p:nvSpPr>
          <p:cNvPr id="8195" name="Content Placeholder 2"/>
          <p:cNvSpPr txBox="1">
            <a:spLocks noGrp="1"/>
          </p:cNvSpPr>
          <p:nvPr>
            <p:ph idx="1"/>
          </p:nvPr>
        </p:nvSpPr>
        <p:spPr>
          <a:xfrm>
            <a:off x="607520" y="1676400"/>
            <a:ext cx="8158655" cy="4953000"/>
          </a:xfrm>
        </p:spPr>
        <p:txBody>
          <a:bodyPr/>
          <a:lstStyle/>
          <a:p>
            <a:pPr eaLnBrk="1">
              <a:lnSpc>
                <a:spcPct val="90000"/>
              </a:lnSpc>
            </a:pPr>
            <a:r>
              <a:rPr lang="en-US" sz="1600" dirty="0" smtClean="0">
                <a:latin typeface="Tw Cen MT" pitchFamily="34" charset="0"/>
              </a:rPr>
              <a:t>10+1</a:t>
            </a:r>
          </a:p>
          <a:p>
            <a:pPr eaLnBrk="1">
              <a:lnSpc>
                <a:spcPct val="90000"/>
              </a:lnSpc>
            </a:pPr>
            <a:r>
              <a:rPr lang="en-US" sz="1600" dirty="0" smtClean="0">
                <a:latin typeface="Tw Cen MT" pitchFamily="34" charset="0"/>
              </a:rPr>
              <a:t>Terminology/Acronyms</a:t>
            </a:r>
          </a:p>
          <a:p>
            <a:pPr eaLnBrk="1">
              <a:lnSpc>
                <a:spcPct val="90000"/>
              </a:lnSpc>
            </a:pPr>
            <a:r>
              <a:rPr lang="en-US" sz="1600" dirty="0" smtClean="0">
                <a:latin typeface="Tw Cen MT" pitchFamily="34" charset="0"/>
              </a:rPr>
              <a:t>State Chancellor’s Office</a:t>
            </a:r>
          </a:p>
          <a:p>
            <a:pPr eaLnBrk="1">
              <a:lnSpc>
                <a:spcPct val="90000"/>
              </a:lnSpc>
            </a:pPr>
            <a:r>
              <a:rPr lang="en-US" sz="1600" dirty="0" smtClean="0">
                <a:latin typeface="Tw Cen MT" pitchFamily="34" charset="0"/>
              </a:rPr>
              <a:t>Curriculum Committee Function/Roles</a:t>
            </a:r>
          </a:p>
          <a:p>
            <a:pPr eaLnBrk="1">
              <a:lnSpc>
                <a:spcPct val="90000"/>
              </a:lnSpc>
            </a:pPr>
            <a:r>
              <a:rPr lang="en-US" sz="1600" dirty="0" smtClean="0">
                <a:latin typeface="Tw Cen MT" pitchFamily="34" charset="0"/>
              </a:rPr>
              <a:t>Process of Approval</a:t>
            </a:r>
          </a:p>
          <a:p>
            <a:pPr eaLnBrk="1">
              <a:lnSpc>
                <a:spcPct val="90000"/>
              </a:lnSpc>
            </a:pPr>
            <a:r>
              <a:rPr lang="en-US" sz="1600" dirty="0" smtClean="0">
                <a:latin typeface="Tw Cen MT" pitchFamily="34" charset="0"/>
              </a:rPr>
              <a:t>CIPD</a:t>
            </a:r>
          </a:p>
          <a:p>
            <a:pPr eaLnBrk="1">
              <a:lnSpc>
                <a:spcPct val="90000"/>
              </a:lnSpc>
            </a:pPr>
            <a:r>
              <a:rPr lang="en-US" sz="1600" dirty="0" smtClean="0">
                <a:latin typeface="Tw Cen MT" pitchFamily="34" charset="0"/>
              </a:rPr>
              <a:t>Standards &amp; Criteria</a:t>
            </a:r>
          </a:p>
          <a:p>
            <a:pPr eaLnBrk="1">
              <a:lnSpc>
                <a:spcPct val="90000"/>
              </a:lnSpc>
            </a:pPr>
            <a:r>
              <a:rPr lang="en-US" sz="1600" dirty="0" smtClean="0">
                <a:latin typeface="Tw Cen MT" pitchFamily="34" charset="0"/>
              </a:rPr>
              <a:t>Course Outline of Record (COR)</a:t>
            </a:r>
          </a:p>
          <a:p>
            <a:pPr eaLnBrk="1">
              <a:lnSpc>
                <a:spcPct val="90000"/>
              </a:lnSpc>
            </a:pPr>
            <a:r>
              <a:rPr lang="en-US" sz="1600" dirty="0" smtClean="0">
                <a:latin typeface="Tw Cen MT" pitchFamily="34" charset="0"/>
              </a:rPr>
              <a:t>Updating, Repeatability, Uniform Course Numbering (UCN), Types of Course Appropriate to the Assoc. Degree</a:t>
            </a:r>
          </a:p>
          <a:p>
            <a:pPr eaLnBrk="1">
              <a:lnSpc>
                <a:spcPct val="90000"/>
              </a:lnSpc>
            </a:pPr>
            <a:r>
              <a:rPr lang="en-US" sz="1600" dirty="0" smtClean="0">
                <a:latin typeface="Tw Cen MT" pitchFamily="34" charset="0"/>
              </a:rPr>
              <a:t>Consultation</a:t>
            </a:r>
          </a:p>
          <a:p>
            <a:pPr eaLnBrk="1">
              <a:lnSpc>
                <a:spcPct val="90000"/>
              </a:lnSpc>
            </a:pPr>
            <a:r>
              <a:rPr lang="en-US" sz="1600" dirty="0" smtClean="0">
                <a:latin typeface="Tw Cen MT" pitchFamily="34" charset="0"/>
              </a:rPr>
              <a:t>Distance Education (DE)</a:t>
            </a:r>
          </a:p>
          <a:p>
            <a:pPr eaLnBrk="1">
              <a:lnSpc>
                <a:spcPct val="90000"/>
              </a:lnSpc>
            </a:pPr>
            <a:r>
              <a:rPr lang="en-US" sz="1600" dirty="0" smtClean="0">
                <a:latin typeface="Tw Cen MT" pitchFamily="34" charset="0"/>
              </a:rPr>
              <a:t>Non-Credit</a:t>
            </a:r>
          </a:p>
          <a:p>
            <a:pPr eaLnBrk="1">
              <a:lnSpc>
                <a:spcPct val="90000"/>
              </a:lnSpc>
            </a:pPr>
            <a:r>
              <a:rPr lang="en-US" sz="1600" dirty="0" smtClean="0">
                <a:latin typeface="Tw Cen MT" pitchFamily="34" charset="0"/>
              </a:rPr>
              <a:t>Planning Ahead</a:t>
            </a:r>
          </a:p>
          <a:p>
            <a:pPr eaLnBrk="1">
              <a:lnSpc>
                <a:spcPct val="90000"/>
              </a:lnSpc>
            </a:pPr>
            <a:r>
              <a:rPr lang="en-US" sz="1600" dirty="0" smtClean="0">
                <a:latin typeface="Tw Cen MT" pitchFamily="34" charset="0"/>
              </a:rPr>
              <a:t>Credit for Prior Learning (CPL)</a:t>
            </a:r>
          </a:p>
          <a:p>
            <a:pPr eaLnBrk="1">
              <a:lnSpc>
                <a:spcPct val="90000"/>
              </a:lnSpc>
            </a:pPr>
            <a:r>
              <a:rPr lang="en-US" sz="1600" dirty="0" smtClean="0">
                <a:latin typeface="Tw Cen MT" pitchFamily="34" charset="0"/>
              </a:rPr>
              <a:t>Call to Action for Equity</a:t>
            </a:r>
          </a:p>
          <a:p>
            <a:pPr eaLnBrk="1">
              <a:lnSpc>
                <a:spcPct val="90000"/>
              </a:lnSpc>
            </a:pPr>
            <a:endParaRPr lang="en-US" sz="1600" dirty="0" smtClean="0">
              <a:latin typeface="Tw Cen MT" pitchFamily="34" charset="0"/>
            </a:endParaRPr>
          </a:p>
          <a:p>
            <a:pPr eaLnBrk="1">
              <a:lnSpc>
                <a:spcPct val="90000"/>
              </a:lnSpc>
            </a:pPr>
            <a:endParaRPr lang="en-US" sz="1600" dirty="0" smtClean="0">
              <a:latin typeface="Tw Cen MT" pitchFamily="34" charset="0"/>
            </a:endParaRPr>
          </a:p>
          <a:p>
            <a:pPr eaLnBrk="1">
              <a:lnSpc>
                <a:spcPct val="90000"/>
              </a:lnSpc>
            </a:pPr>
            <a:endParaRPr lang="en-US" sz="2700" dirty="0" smtClean="0">
              <a:latin typeface="Tw Cen MT" pitchFamily="34" charset="0"/>
            </a:endParaRPr>
          </a:p>
          <a:p>
            <a:pPr eaLnBrk="1">
              <a:lnSpc>
                <a:spcPct val="90000"/>
              </a:lnSpc>
            </a:pPr>
            <a:endParaRPr lang="en-US" sz="2700" dirty="0">
              <a:latin typeface="Tw Cen MT"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Goes to CIPD?</a:t>
            </a:r>
          </a:p>
        </p:txBody>
      </p:sp>
      <p:sp>
        <p:nvSpPr>
          <p:cNvPr id="3" name="Content Placeholder 2"/>
          <p:cNvSpPr>
            <a:spLocks noGrp="1"/>
          </p:cNvSpPr>
          <p:nvPr>
            <p:ph sz="quarter" idx="2"/>
          </p:nvPr>
        </p:nvSpPr>
        <p:spPr>
          <a:xfrm>
            <a:off x="609600" y="2438400"/>
            <a:ext cx="4800600" cy="4114800"/>
          </a:xfrm>
        </p:spPr>
        <p:txBody>
          <a:bodyPr>
            <a:normAutofit fontScale="62500" lnSpcReduction="20000"/>
          </a:bodyPr>
          <a:lstStyle/>
          <a:p>
            <a:r>
              <a:rPr lang="en-US" b="1" dirty="0"/>
              <a:t>Anything that changes the catalog!</a:t>
            </a:r>
          </a:p>
          <a:p>
            <a:pPr lvl="1"/>
            <a:r>
              <a:rPr lang="en-US" dirty="0"/>
              <a:t>Department name and/or abbreviation</a:t>
            </a:r>
          </a:p>
          <a:p>
            <a:pPr lvl="1"/>
            <a:r>
              <a:rPr lang="en-US" dirty="0"/>
              <a:t>Course number</a:t>
            </a:r>
          </a:p>
          <a:p>
            <a:pPr lvl="1"/>
            <a:r>
              <a:rPr lang="en-US" dirty="0"/>
              <a:t>Course title</a:t>
            </a:r>
          </a:p>
          <a:p>
            <a:pPr lvl="1"/>
            <a:r>
              <a:rPr lang="en-US" dirty="0"/>
              <a:t>Course description</a:t>
            </a:r>
          </a:p>
          <a:p>
            <a:pPr lvl="1"/>
            <a:r>
              <a:rPr lang="en-US" dirty="0"/>
              <a:t>Pre/co-requisite, including recommended preparation</a:t>
            </a:r>
          </a:p>
          <a:p>
            <a:pPr lvl="1"/>
            <a:r>
              <a:rPr lang="en-US" dirty="0"/>
              <a:t>Hours for lecture and/or laboratory</a:t>
            </a:r>
          </a:p>
          <a:p>
            <a:pPr lvl="1"/>
            <a:r>
              <a:rPr lang="en-US" dirty="0"/>
              <a:t>Grading </a:t>
            </a:r>
            <a:r>
              <a:rPr lang="en-US" dirty="0" smtClean="0"/>
              <a:t>basis</a:t>
            </a:r>
            <a:endParaRPr lang="en-US" dirty="0"/>
          </a:p>
          <a:p>
            <a:endParaRPr lang="en-US" dirty="0"/>
          </a:p>
          <a:p>
            <a:r>
              <a:rPr lang="en-US" dirty="0"/>
              <a:t>DE Addendum</a:t>
            </a:r>
          </a:p>
          <a:p>
            <a:pPr lvl="1"/>
            <a:r>
              <a:rPr lang="en-US" dirty="0"/>
              <a:t>Info </a:t>
            </a:r>
            <a:r>
              <a:rPr lang="en-US" dirty="0" smtClean="0"/>
              <a:t>only</a:t>
            </a:r>
          </a:p>
          <a:p>
            <a:r>
              <a:rPr lang="en-US" dirty="0" smtClean="0"/>
              <a:t>Substantive Changes</a:t>
            </a:r>
          </a:p>
          <a:p>
            <a:pPr lvl="1"/>
            <a:r>
              <a:rPr lang="en-US" dirty="0" smtClean="0"/>
              <a:t>Changes that are not reflected in the catalog, but need to be sent to state (the Codes)</a:t>
            </a:r>
            <a:endParaRPr lang="en-US" dirty="0"/>
          </a:p>
        </p:txBody>
      </p:sp>
      <p:sp>
        <p:nvSpPr>
          <p:cNvPr id="7" name="Content Placeholder 6"/>
          <p:cNvSpPr>
            <a:spLocks noGrp="1"/>
          </p:cNvSpPr>
          <p:nvPr>
            <p:ph sz="quarter" idx="4"/>
          </p:nvPr>
        </p:nvSpPr>
        <p:spPr>
          <a:xfrm>
            <a:off x="5486400" y="2438400"/>
            <a:ext cx="3200400" cy="3810000"/>
          </a:xfrm>
        </p:spPr>
        <p:txBody>
          <a:bodyPr>
            <a:normAutofit fontScale="70000" lnSpcReduction="20000"/>
          </a:bodyPr>
          <a:lstStyle/>
          <a:p>
            <a:pPr>
              <a:buNone/>
            </a:pPr>
            <a:r>
              <a:rPr lang="en-US" dirty="0"/>
              <a:t>Only needs college curriculum committee approval if..</a:t>
            </a:r>
          </a:p>
          <a:p>
            <a:endParaRPr lang="en-US" dirty="0"/>
          </a:p>
          <a:p>
            <a:r>
              <a:rPr lang="en-US" dirty="0"/>
              <a:t>Fee Based Courses</a:t>
            </a:r>
          </a:p>
          <a:p>
            <a:endParaRPr lang="en-US" dirty="0"/>
          </a:p>
          <a:p>
            <a:r>
              <a:rPr lang="en-US" dirty="0"/>
              <a:t>Doesn’t change catalog</a:t>
            </a:r>
          </a:p>
          <a:p>
            <a:pPr lvl="1"/>
            <a:r>
              <a:rPr lang="en-US" dirty="0"/>
              <a:t>Textbook Updates</a:t>
            </a:r>
          </a:p>
          <a:p>
            <a:pPr lvl="1"/>
            <a:r>
              <a:rPr lang="en-US" dirty="0"/>
              <a:t>Modifying lecture/lab content</a:t>
            </a:r>
          </a:p>
          <a:p>
            <a:pPr lvl="1"/>
            <a:r>
              <a:rPr lang="en-US" dirty="0"/>
              <a:t>Updating objectives</a:t>
            </a:r>
          </a:p>
          <a:p>
            <a:pPr lvl="1"/>
            <a:r>
              <a:rPr lang="en-US" dirty="0" smtClean="0"/>
              <a:t>Updating </a:t>
            </a:r>
            <a:r>
              <a:rPr lang="en-US" dirty="0"/>
              <a:t>SLOs</a:t>
            </a:r>
          </a:p>
          <a:p>
            <a:pPr lvl="1"/>
            <a:endParaRPr lang="en-US" dirty="0"/>
          </a:p>
          <a:p>
            <a:pPr lvl="1"/>
            <a:endParaRPr lang="en-US" dirty="0"/>
          </a:p>
          <a:p>
            <a:pPr lvl="1">
              <a:buNone/>
            </a:pPr>
            <a:endParaRPr lang="en-US" dirty="0"/>
          </a:p>
          <a:p>
            <a:endParaRPr lang="en-US" dirty="0"/>
          </a:p>
        </p:txBody>
      </p:sp>
      <p:sp>
        <p:nvSpPr>
          <p:cNvPr id="5" name="Text Placeholder 4"/>
          <p:cNvSpPr>
            <a:spLocks noGrp="1"/>
          </p:cNvSpPr>
          <p:nvPr>
            <p:ph type="body" sz="quarter" idx="1"/>
          </p:nvPr>
        </p:nvSpPr>
        <p:spPr>
          <a:xfrm>
            <a:off x="609600" y="1752600"/>
            <a:ext cx="4800600" cy="640080"/>
          </a:xfrm>
          <a:solidFill>
            <a:srgbClr val="008000"/>
          </a:solidFill>
        </p:spPr>
        <p:txBody>
          <a:bodyPr/>
          <a:lstStyle/>
          <a:p>
            <a:r>
              <a:rPr lang="en-US" dirty="0"/>
              <a:t>CIPD - YES</a:t>
            </a:r>
          </a:p>
        </p:txBody>
      </p:sp>
      <p:sp>
        <p:nvSpPr>
          <p:cNvPr id="6" name="Text Placeholder 5"/>
          <p:cNvSpPr>
            <a:spLocks noGrp="1"/>
          </p:cNvSpPr>
          <p:nvPr>
            <p:ph type="body" sz="quarter" idx="3"/>
          </p:nvPr>
        </p:nvSpPr>
        <p:spPr>
          <a:xfrm>
            <a:off x="5486400" y="1752600"/>
            <a:ext cx="3200400" cy="640080"/>
          </a:xfrm>
          <a:solidFill>
            <a:srgbClr val="FF0000"/>
          </a:solidFill>
        </p:spPr>
        <p:txBody>
          <a:bodyPr/>
          <a:lstStyle/>
          <a:p>
            <a:r>
              <a:rPr lang="en-US" dirty="0"/>
              <a:t>CIPD - NO</a:t>
            </a:r>
          </a:p>
        </p:txBody>
      </p:sp>
    </p:spTree>
    <p:extLst>
      <p:ext uri="{BB962C8B-B14F-4D97-AF65-F5344CB8AC3E}">
        <p14:creationId xmlns:p14="http://schemas.microsoft.com/office/powerpoint/2010/main" val="4022377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55002 - Standards and Criteria</a:t>
            </a:r>
          </a:p>
        </p:txBody>
      </p:sp>
      <p:sp>
        <p:nvSpPr>
          <p:cNvPr id="3" name="Content Placeholder 2"/>
          <p:cNvSpPr>
            <a:spLocks noGrp="1"/>
          </p:cNvSpPr>
          <p:nvPr>
            <p:ph idx="1"/>
          </p:nvPr>
        </p:nvSpPr>
        <p:spPr/>
        <p:txBody>
          <a:bodyPr/>
          <a:lstStyle/>
          <a:p>
            <a:r>
              <a:rPr lang="en-US" sz="2400" dirty="0"/>
              <a:t>(a) Degree-Applicable Credit Course. </a:t>
            </a:r>
          </a:p>
          <a:p>
            <a:pPr lvl="1"/>
            <a:r>
              <a:rPr lang="en-US" sz="2100" dirty="0"/>
              <a:t>A degree-applicable credit course is a course which has been designated as appropriate to the associate degree in accordance with the requirements of section 55062, and which has been recommended by the college and/or district curriculum committee and approved by the district governing board as a collegiate course meeting the needs of the students.</a:t>
            </a:r>
            <a:endParaRPr lang="en-US" sz="1800" dirty="0"/>
          </a:p>
        </p:txBody>
      </p:sp>
    </p:spTree>
    <p:extLst>
      <p:ext uri="{BB962C8B-B14F-4D97-AF65-F5344CB8AC3E}">
        <p14:creationId xmlns:p14="http://schemas.microsoft.com/office/powerpoint/2010/main" val="10390380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55002 - Standards and Criteria</a:t>
            </a:r>
          </a:p>
        </p:txBody>
      </p:sp>
      <p:sp>
        <p:nvSpPr>
          <p:cNvPr id="3" name="Content Placeholder 2"/>
          <p:cNvSpPr>
            <a:spLocks noGrp="1"/>
          </p:cNvSpPr>
          <p:nvPr>
            <p:ph idx="1"/>
          </p:nvPr>
        </p:nvSpPr>
        <p:spPr/>
        <p:txBody>
          <a:bodyPr/>
          <a:lstStyle/>
          <a:p>
            <a:r>
              <a:rPr lang="en-US" sz="2400" dirty="0"/>
              <a:t>(1) Curriculum Committee</a:t>
            </a:r>
          </a:p>
          <a:p>
            <a:pPr lvl="1"/>
            <a:r>
              <a:rPr lang="en-US" sz="2100" dirty="0"/>
              <a:t>The college and/or district curriculum committee recommending the course shall be established by the mutual agreement of the college and/or district administration and the academic senate. </a:t>
            </a:r>
          </a:p>
          <a:p>
            <a:pPr lvl="1"/>
            <a:endParaRPr lang="en-US" sz="2100" dirty="0"/>
          </a:p>
          <a:p>
            <a:pPr lvl="1"/>
            <a:r>
              <a:rPr lang="en-US" sz="2100" dirty="0"/>
              <a:t>The committee shall be either a committee of the academic senate or a committee that includes faculty and is otherwise comprised in a way that is mutually agreeable to the college and/or district administration and the academic senate.</a:t>
            </a:r>
          </a:p>
        </p:txBody>
      </p:sp>
    </p:spTree>
    <p:extLst>
      <p:ext uri="{BB962C8B-B14F-4D97-AF65-F5344CB8AC3E}">
        <p14:creationId xmlns:p14="http://schemas.microsoft.com/office/powerpoint/2010/main" val="274954947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55002 - Standards and Criteria</a:t>
            </a:r>
          </a:p>
        </p:txBody>
      </p:sp>
      <p:sp>
        <p:nvSpPr>
          <p:cNvPr id="3" name="Content Placeholder 2"/>
          <p:cNvSpPr>
            <a:spLocks noGrp="1"/>
          </p:cNvSpPr>
          <p:nvPr>
            <p:ph idx="1"/>
          </p:nvPr>
        </p:nvSpPr>
        <p:spPr/>
        <p:txBody>
          <a:bodyPr/>
          <a:lstStyle/>
          <a:p>
            <a:r>
              <a:rPr lang="en-US" sz="2400" dirty="0"/>
              <a:t>(2) Standards for Approval. </a:t>
            </a:r>
          </a:p>
          <a:p>
            <a:pPr marL="593725" lvl="2" indent="-319088">
              <a:spcBef>
                <a:spcPts val="700"/>
              </a:spcBef>
              <a:buSzPct val="60000"/>
              <a:buFont typeface="Wingdings" pitchFamily="2" charset="2"/>
              <a:buChar char=""/>
            </a:pPr>
            <a:r>
              <a:rPr lang="en-US" sz="2400" dirty="0"/>
              <a:t>The college and/or district curriculum committee shall recommend approval of the course for associate degree credit if it meets the following standards:</a:t>
            </a:r>
          </a:p>
          <a:p>
            <a:endParaRPr lang="en-US" sz="2400" dirty="0"/>
          </a:p>
          <a:p>
            <a:r>
              <a:rPr lang="en-US" sz="2400" dirty="0"/>
              <a:t>This is where we get the information for our course outlines</a:t>
            </a:r>
          </a:p>
          <a:p>
            <a:pPr lvl="1"/>
            <a:r>
              <a:rPr lang="en-US" sz="2400" dirty="0">
                <a:hlinkClick r:id="rId3"/>
              </a:rPr>
              <a:t>https://govt.westlaw.com/calregs/Document/I83E8E9A0B6CB11DFB199EEE3FF08959C?viewType=FullText&amp;originationContext=documenttoc&amp;transitionType=CategoryPageItem&amp;contextData=(sc.Default)</a:t>
            </a:r>
            <a:endParaRPr lang="en-US" sz="2400" dirty="0"/>
          </a:p>
          <a:p>
            <a:pPr lvl="1"/>
            <a:endParaRPr lang="en-US" sz="2400" dirty="0"/>
          </a:p>
          <a:p>
            <a:pPr lvl="1"/>
            <a:endParaRPr lang="en-US" sz="1500" dirty="0"/>
          </a:p>
        </p:txBody>
      </p:sp>
    </p:spTree>
    <p:extLst>
      <p:ext uri="{BB962C8B-B14F-4D97-AF65-F5344CB8AC3E}">
        <p14:creationId xmlns:p14="http://schemas.microsoft.com/office/powerpoint/2010/main" val="278086011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solidFill>
                  <a:srgbClr val="93011D"/>
                </a:solidFill>
                <a:latin typeface="Book Antiqua" panose="02040602050305030304" pitchFamily="18" charset="0"/>
              </a:rPr>
              <a:t>What are the Development Criteria? </a:t>
            </a:r>
            <a:endParaRPr lang="en-US" dirty="0"/>
          </a:p>
        </p:txBody>
      </p:sp>
      <p:sp>
        <p:nvSpPr>
          <p:cNvPr id="3" name="Content Placeholder 2"/>
          <p:cNvSpPr>
            <a:spLocks noGrp="1"/>
          </p:cNvSpPr>
          <p:nvPr>
            <p:ph sz="half" idx="1"/>
          </p:nvPr>
        </p:nvSpPr>
        <p:spPr/>
        <p:txBody>
          <a:bodyPr>
            <a:normAutofit/>
          </a:bodyPr>
          <a:lstStyle/>
          <a:p>
            <a:pPr marL="0" indent="0">
              <a:lnSpc>
                <a:spcPct val="80000"/>
              </a:lnSpc>
              <a:spcBef>
                <a:spcPts val="0"/>
              </a:spcBef>
              <a:spcAft>
                <a:spcPts val="900"/>
              </a:spcAft>
              <a:buClr>
                <a:srgbClr val="E02826"/>
              </a:buClr>
              <a:buSzPts val="3300"/>
              <a:buNone/>
            </a:pPr>
            <a:r>
              <a:rPr lang="en-US" sz="1800" dirty="0"/>
              <a:t>Local curriculum approval assures that each proposal meets five criteria: </a:t>
            </a:r>
          </a:p>
          <a:p>
            <a:pPr marL="520687" lvl="1" indent="-209545">
              <a:lnSpc>
                <a:spcPct val="80000"/>
              </a:lnSpc>
              <a:spcBef>
                <a:spcPts val="400"/>
              </a:spcBef>
              <a:spcAft>
                <a:spcPts val="900"/>
              </a:spcAft>
              <a:buClr>
                <a:srgbClr val="E02826"/>
              </a:buClr>
              <a:buSzPts val="3300"/>
            </a:pPr>
            <a:r>
              <a:rPr lang="en-US" dirty="0"/>
              <a:t>Appropriateness to Mission</a:t>
            </a:r>
          </a:p>
          <a:p>
            <a:pPr marL="520687" lvl="1" indent="-209545">
              <a:lnSpc>
                <a:spcPct val="80000"/>
              </a:lnSpc>
              <a:spcBef>
                <a:spcPts val="400"/>
              </a:spcBef>
              <a:spcAft>
                <a:spcPts val="900"/>
              </a:spcAft>
              <a:buClr>
                <a:srgbClr val="E02826"/>
              </a:buClr>
              <a:buSzPts val="3300"/>
            </a:pPr>
            <a:r>
              <a:rPr lang="en-US" dirty="0"/>
              <a:t>Need</a:t>
            </a:r>
          </a:p>
          <a:p>
            <a:pPr marL="520687" lvl="1" indent="-209545">
              <a:lnSpc>
                <a:spcPct val="80000"/>
              </a:lnSpc>
              <a:spcBef>
                <a:spcPts val="400"/>
              </a:spcBef>
              <a:spcAft>
                <a:spcPts val="900"/>
              </a:spcAft>
              <a:buClr>
                <a:srgbClr val="E02826"/>
              </a:buClr>
              <a:buSzPts val="3300"/>
            </a:pPr>
            <a:r>
              <a:rPr lang="en-US" dirty="0"/>
              <a:t>Curriculum Standards</a:t>
            </a:r>
          </a:p>
          <a:p>
            <a:pPr marL="520687" lvl="1" indent="-209545">
              <a:lnSpc>
                <a:spcPct val="80000"/>
              </a:lnSpc>
              <a:spcBef>
                <a:spcPts val="400"/>
              </a:spcBef>
              <a:spcAft>
                <a:spcPts val="900"/>
              </a:spcAft>
              <a:buClr>
                <a:srgbClr val="E02826"/>
              </a:buClr>
              <a:buSzPts val="3300"/>
            </a:pPr>
            <a:r>
              <a:rPr lang="en-US" dirty="0"/>
              <a:t>Adequate Resources </a:t>
            </a:r>
          </a:p>
          <a:p>
            <a:pPr marL="520687" lvl="1" indent="-209545">
              <a:lnSpc>
                <a:spcPct val="80000"/>
              </a:lnSpc>
              <a:spcBef>
                <a:spcPts val="400"/>
              </a:spcBef>
              <a:spcAft>
                <a:spcPts val="900"/>
              </a:spcAft>
              <a:buClr>
                <a:srgbClr val="E02826"/>
              </a:buClr>
              <a:buSzPts val="3300"/>
            </a:pPr>
            <a:r>
              <a:rPr lang="en-US" dirty="0"/>
              <a:t>Compliance</a:t>
            </a:r>
          </a:p>
          <a:p>
            <a:pPr marL="311142" lvl="1" indent="0">
              <a:lnSpc>
                <a:spcPct val="80000"/>
              </a:lnSpc>
              <a:spcBef>
                <a:spcPts val="400"/>
              </a:spcBef>
              <a:spcAft>
                <a:spcPts val="900"/>
              </a:spcAft>
              <a:buClr>
                <a:srgbClr val="E02826"/>
              </a:buClr>
              <a:buSzPts val="3300"/>
              <a:buNone/>
            </a:pPr>
            <a:endParaRPr lang="en-US" dirty="0"/>
          </a:p>
        </p:txBody>
      </p:sp>
    </p:spTree>
    <p:extLst>
      <p:ext uri="{BB962C8B-B14F-4D97-AF65-F5344CB8AC3E}">
        <p14:creationId xmlns:p14="http://schemas.microsoft.com/office/powerpoint/2010/main" val="3992619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914400" y="457200"/>
            <a:ext cx="7534532" cy="761618"/>
          </a:xfrm>
          <a:prstGeom prst="rect">
            <a:avLst/>
          </a:prstGeom>
        </p:spPr>
        <p:txBody>
          <a:bodyPr spcFirstLastPara="1" vert="horz" wrap="square" lIns="91425" tIns="91425" rIns="91425" bIns="91425" numCol="1" rtlCol="0" anchor="t" anchorCtr="0" compatLnSpc="1">
            <a:prstTxWarp prst="textNoShape">
              <a:avLst/>
            </a:prstTxWarp>
            <a:noAutofit/>
          </a:bodyPr>
          <a:lstStyle/>
          <a:p>
            <a:pPr>
              <a:buClr>
                <a:schemeClr val="dk1"/>
              </a:buClr>
              <a:buSzPts val="1100"/>
            </a:pPr>
            <a:r>
              <a:rPr lang="en" dirty="0"/>
              <a:t>Credit COR Structure as Required by Title 5 </a:t>
            </a:r>
            <a:r>
              <a:rPr lang="en" dirty="0">
                <a:solidFill>
                  <a:srgbClr val="3F3F3F"/>
                </a:solidFill>
              </a:rPr>
              <a:t>§</a:t>
            </a:r>
            <a:r>
              <a:rPr lang="en" dirty="0" smtClean="0">
                <a:hlinkClick r:id="rId3"/>
              </a:rPr>
              <a:t>55002</a:t>
            </a:r>
            <a:r>
              <a:rPr lang="en" sz="750" dirty="0">
                <a:solidFill>
                  <a:srgbClr val="7030A0"/>
                </a:solidFill>
              </a:rPr>
              <a:t>- </a:t>
            </a:r>
            <a:endParaRPr dirty="0"/>
          </a:p>
          <a:p>
            <a:r>
              <a:rPr lang="en" dirty="0"/>
              <a:t> </a:t>
            </a:r>
            <a:br>
              <a:rPr lang="en" dirty="0"/>
            </a:br>
            <a:endParaRPr dirty="0"/>
          </a:p>
        </p:txBody>
      </p:sp>
      <p:sp>
        <p:nvSpPr>
          <p:cNvPr id="189" name="Shape 189"/>
          <p:cNvSpPr txBox="1">
            <a:spLocks noGrp="1"/>
          </p:cNvSpPr>
          <p:nvPr>
            <p:ph sz="half" idx="2"/>
          </p:nvPr>
        </p:nvSpPr>
        <p:spPr>
          <a:xfrm>
            <a:off x="958238" y="1997593"/>
            <a:ext cx="3691903" cy="3501905"/>
          </a:xfrm>
          <a:prstGeom prst="rect">
            <a:avLst/>
          </a:prstGeom>
        </p:spPr>
        <p:txBody>
          <a:bodyPr spcFirstLastPara="1" vert="horz" wrap="square" lIns="91425" tIns="91425" rIns="91425" bIns="91425" numCol="1" rtlCol="0" anchor="t" anchorCtr="0" compatLnSpc="1">
            <a:prstTxWarp prst="textNoShape">
              <a:avLst/>
            </a:prstTxWarp>
            <a:noAutofit/>
          </a:bodyPr>
          <a:lstStyle/>
          <a:p>
            <a:pPr indent="-342892">
              <a:buClr>
                <a:srgbClr val="3F3F3F"/>
              </a:buClr>
              <a:buSzPts val="1800"/>
            </a:pPr>
            <a:r>
              <a:rPr lang="en" sz="1800" dirty="0">
                <a:solidFill>
                  <a:srgbClr val="3F3F3F"/>
                </a:solidFill>
              </a:rPr>
              <a:t>Unit value (credit courses)</a:t>
            </a:r>
            <a:endParaRPr sz="1800" dirty="0">
              <a:solidFill>
                <a:srgbClr val="3F3F3F"/>
              </a:solidFill>
            </a:endParaRPr>
          </a:p>
          <a:p>
            <a:pPr indent="-342892">
              <a:buClr>
                <a:srgbClr val="3F3F3F"/>
              </a:buClr>
              <a:buSzPts val="1800"/>
            </a:pPr>
            <a:r>
              <a:rPr lang="en" sz="1800" dirty="0">
                <a:solidFill>
                  <a:srgbClr val="3F3F3F"/>
                </a:solidFill>
              </a:rPr>
              <a:t>Total contact hours for course (more on this later...)</a:t>
            </a:r>
            <a:endParaRPr sz="1800" dirty="0">
              <a:solidFill>
                <a:srgbClr val="3F3F3F"/>
              </a:solidFill>
            </a:endParaRPr>
          </a:p>
          <a:p>
            <a:pPr indent="-342892">
              <a:buClr>
                <a:srgbClr val="3F3F3F"/>
              </a:buClr>
              <a:buSzPts val="1800"/>
            </a:pPr>
            <a:r>
              <a:rPr lang="en" sz="1800" dirty="0">
                <a:solidFill>
                  <a:srgbClr val="3F3F3F"/>
                </a:solidFill>
              </a:rPr>
              <a:t>Outside of class hours</a:t>
            </a:r>
            <a:endParaRPr sz="1800" dirty="0">
              <a:solidFill>
                <a:srgbClr val="3F3F3F"/>
              </a:solidFill>
            </a:endParaRPr>
          </a:p>
          <a:p>
            <a:pPr indent="-342892">
              <a:buClr>
                <a:srgbClr val="3F3F3F"/>
              </a:buClr>
              <a:buSzPts val="1800"/>
            </a:pPr>
            <a:r>
              <a:rPr lang="en" sz="1800" dirty="0">
                <a:solidFill>
                  <a:srgbClr val="3F3F3F"/>
                </a:solidFill>
              </a:rPr>
              <a:t>Total student learning hours </a:t>
            </a:r>
            <a:endParaRPr sz="1800" dirty="0">
              <a:solidFill>
                <a:srgbClr val="3F3F3F"/>
              </a:solidFill>
            </a:endParaRPr>
          </a:p>
          <a:p>
            <a:pPr indent="-342892">
              <a:buClr>
                <a:srgbClr val="3F3F3F"/>
              </a:buClr>
              <a:buSzPts val="1800"/>
            </a:pPr>
            <a:r>
              <a:rPr lang="en" sz="1800" dirty="0">
                <a:solidFill>
                  <a:srgbClr val="3F3F3F"/>
                </a:solidFill>
              </a:rPr>
              <a:t>Conditions of enrollment: requisites, advisories, and    other conditions</a:t>
            </a:r>
            <a:endParaRPr sz="1800" dirty="0">
              <a:solidFill>
                <a:srgbClr val="3F3F3F"/>
              </a:solidFill>
            </a:endParaRPr>
          </a:p>
          <a:p>
            <a:pPr indent="-342892">
              <a:buClr>
                <a:srgbClr val="3F3F3F"/>
              </a:buClr>
              <a:buSzPts val="1800"/>
            </a:pPr>
            <a:r>
              <a:rPr lang="en" sz="1800" dirty="0">
                <a:solidFill>
                  <a:srgbClr val="3F3F3F"/>
                </a:solidFill>
              </a:rPr>
              <a:t>Catalog description</a:t>
            </a:r>
            <a:endParaRPr sz="1800" dirty="0">
              <a:solidFill>
                <a:srgbClr val="3F3F3F"/>
              </a:solidFill>
            </a:endParaRPr>
          </a:p>
          <a:p>
            <a:pPr indent="-342892">
              <a:buClr>
                <a:srgbClr val="3F3F3F"/>
              </a:buClr>
              <a:buSzPts val="1800"/>
            </a:pPr>
            <a:r>
              <a:rPr lang="en" sz="1800" dirty="0">
                <a:solidFill>
                  <a:srgbClr val="3F3F3F"/>
                </a:solidFill>
              </a:rPr>
              <a:t>Objectives</a:t>
            </a:r>
            <a:endParaRPr sz="1800" dirty="0">
              <a:solidFill>
                <a:srgbClr val="3F3F3F"/>
              </a:solidFill>
            </a:endParaRPr>
          </a:p>
          <a:p>
            <a:pPr marL="0" indent="457189">
              <a:buClr>
                <a:schemeClr val="dk1"/>
              </a:buClr>
              <a:buSzPts val="1100"/>
              <a:buNone/>
            </a:pPr>
            <a:r>
              <a:rPr lang="en" sz="1800" dirty="0">
                <a:solidFill>
                  <a:srgbClr val="3F3F3F"/>
                </a:solidFill>
              </a:rPr>
              <a:t>(more on SLOs later...)</a:t>
            </a:r>
            <a:endParaRPr dirty="0"/>
          </a:p>
        </p:txBody>
      </p:sp>
      <p:sp>
        <p:nvSpPr>
          <p:cNvPr id="191" name="Shape 191"/>
          <p:cNvSpPr txBox="1">
            <a:spLocks noGrp="1"/>
          </p:cNvSpPr>
          <p:nvPr>
            <p:ph sz="quarter" idx="4"/>
          </p:nvPr>
        </p:nvSpPr>
        <p:spPr>
          <a:xfrm>
            <a:off x="4791195" y="1892713"/>
            <a:ext cx="3711661" cy="3606785"/>
          </a:xfrm>
          <a:prstGeom prst="rect">
            <a:avLst/>
          </a:prstGeom>
        </p:spPr>
        <p:txBody>
          <a:bodyPr spcFirstLastPara="1" vert="horz" wrap="square" lIns="91425" tIns="91425" rIns="91425" bIns="91425" numCol="1" rtlCol="0" anchor="t" anchorCtr="0" compatLnSpc="1">
            <a:prstTxWarp prst="textNoShape">
              <a:avLst/>
            </a:prstTxWarp>
            <a:noAutofit/>
          </a:bodyPr>
          <a:lstStyle/>
          <a:p>
            <a:pPr indent="-342892">
              <a:buClr>
                <a:srgbClr val="3F3F3F"/>
              </a:buClr>
              <a:buSzPts val="1800"/>
            </a:pPr>
            <a:r>
              <a:rPr lang="en" sz="1800" dirty="0">
                <a:solidFill>
                  <a:srgbClr val="3F3F3F"/>
                </a:solidFill>
              </a:rPr>
              <a:t>Content (typically in outline form)</a:t>
            </a:r>
            <a:endParaRPr sz="1800" dirty="0">
              <a:solidFill>
                <a:srgbClr val="3F3F3F"/>
              </a:solidFill>
            </a:endParaRPr>
          </a:p>
          <a:p>
            <a:pPr indent="-342892">
              <a:buClr>
                <a:srgbClr val="3F3F3F"/>
              </a:buClr>
              <a:buSzPts val="1800"/>
            </a:pPr>
            <a:r>
              <a:rPr lang="en" sz="1800" dirty="0">
                <a:solidFill>
                  <a:srgbClr val="3F3F3F"/>
                </a:solidFill>
              </a:rPr>
              <a:t>Reading and Writing Assignments or others as appropriate</a:t>
            </a:r>
            <a:endParaRPr sz="1800" dirty="0">
              <a:solidFill>
                <a:srgbClr val="3F3F3F"/>
              </a:solidFill>
            </a:endParaRPr>
          </a:p>
          <a:p>
            <a:pPr indent="-342892">
              <a:buClr>
                <a:srgbClr val="3F3F3F"/>
              </a:buClr>
              <a:buSzPts val="1800"/>
            </a:pPr>
            <a:r>
              <a:rPr lang="en" sz="1800" dirty="0">
                <a:solidFill>
                  <a:srgbClr val="3F3F3F"/>
                </a:solidFill>
              </a:rPr>
              <a:t>Other outside-of-class assignments</a:t>
            </a:r>
            <a:endParaRPr sz="1800" dirty="0">
              <a:solidFill>
                <a:srgbClr val="3F3F3F"/>
              </a:solidFill>
            </a:endParaRPr>
          </a:p>
          <a:p>
            <a:pPr indent="-342892">
              <a:buClr>
                <a:srgbClr val="3F3F3F"/>
              </a:buClr>
              <a:buSzPts val="1800"/>
            </a:pPr>
            <a:r>
              <a:rPr lang="en" sz="1800" dirty="0">
                <a:solidFill>
                  <a:srgbClr val="3F3F3F"/>
                </a:solidFill>
              </a:rPr>
              <a:t>Methods of instruction</a:t>
            </a:r>
            <a:endParaRPr sz="1800" dirty="0">
              <a:solidFill>
                <a:srgbClr val="3F3F3F"/>
              </a:solidFill>
            </a:endParaRPr>
          </a:p>
          <a:p>
            <a:pPr marL="0" indent="457189">
              <a:buClr>
                <a:schemeClr val="dk1"/>
              </a:buClr>
              <a:buSzPts val="1100"/>
              <a:buNone/>
            </a:pPr>
            <a:r>
              <a:rPr lang="en" sz="1800" dirty="0">
                <a:solidFill>
                  <a:srgbClr val="3F3F3F"/>
                </a:solidFill>
              </a:rPr>
              <a:t>(more on DE later...)</a:t>
            </a:r>
            <a:endParaRPr sz="1800" dirty="0">
              <a:solidFill>
                <a:srgbClr val="3F3F3F"/>
              </a:solidFill>
            </a:endParaRPr>
          </a:p>
          <a:p>
            <a:pPr indent="-342892">
              <a:buClr>
                <a:srgbClr val="3F3F3F"/>
              </a:buClr>
              <a:buSzPts val="1800"/>
            </a:pPr>
            <a:r>
              <a:rPr lang="en" sz="1800" dirty="0">
                <a:solidFill>
                  <a:srgbClr val="3F3F3F"/>
                </a:solidFill>
              </a:rPr>
              <a:t>Methods of evaluation / grading policy</a:t>
            </a:r>
            <a:endParaRPr dirty="0"/>
          </a:p>
        </p:txBody>
      </p:sp>
      <p:sp>
        <p:nvSpPr>
          <p:cNvPr id="190" name="Shape 190"/>
          <p:cNvSpPr txBox="1"/>
          <p:nvPr/>
        </p:nvSpPr>
        <p:spPr>
          <a:xfrm>
            <a:off x="0" y="5369675"/>
            <a:ext cx="9144000" cy="443100"/>
          </a:xfrm>
          <a:prstGeom prst="rect">
            <a:avLst/>
          </a:prstGeom>
          <a:noFill/>
          <a:ln>
            <a:noFill/>
          </a:ln>
        </p:spPr>
        <p:txBody>
          <a:bodyPr spcFirstLastPara="1" wrap="square" lIns="91425" tIns="91425" rIns="91425" bIns="91425" anchor="t" anchorCtr="0">
            <a:noAutofit/>
          </a:bodyPr>
          <a:lstStyle/>
          <a:p>
            <a:pPr algn="ctr"/>
            <a:endParaRPr sz="1000" dirty="0">
              <a:solidFill>
                <a:srgbClr val="E0661C"/>
              </a:solidFill>
            </a:endParaRPr>
          </a:p>
        </p:txBody>
      </p:sp>
    </p:spTree>
    <p:extLst>
      <p:ext uri="{BB962C8B-B14F-4D97-AF65-F5344CB8AC3E}">
        <p14:creationId xmlns:p14="http://schemas.microsoft.com/office/powerpoint/2010/main" val="1306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prstGeom prst="rect">
            <a:avLst/>
          </a:prstGeom>
        </p:spPr>
        <p:txBody>
          <a:bodyPr spcFirstLastPara="1" vert="horz" wrap="square" lIns="91425" tIns="91425" rIns="91425" bIns="91425" numCol="1" rtlCol="0" anchor="t" anchorCtr="0" compatLnSpc="1">
            <a:prstTxWarp prst="textNoShape">
              <a:avLst/>
            </a:prstTxWarp>
            <a:noAutofit/>
          </a:bodyPr>
          <a:lstStyle/>
          <a:p>
            <a:pPr>
              <a:buClr>
                <a:schemeClr val="dk1"/>
              </a:buClr>
              <a:buSzPts val="1100"/>
            </a:pPr>
            <a:r>
              <a:rPr lang="en" dirty="0"/>
              <a:t>Noncredit COR Structure as Required by Title 5 </a:t>
            </a:r>
            <a:r>
              <a:rPr lang="en" dirty="0">
                <a:solidFill>
                  <a:srgbClr val="3F3F3F"/>
                </a:solidFill>
              </a:rPr>
              <a:t>§</a:t>
            </a:r>
            <a:r>
              <a:rPr lang="en" dirty="0">
                <a:hlinkClick r:id="rId3"/>
              </a:rPr>
              <a:t>55002</a:t>
            </a:r>
            <a:endParaRPr dirty="0"/>
          </a:p>
          <a:p>
            <a:r>
              <a:rPr lang="en" dirty="0"/>
              <a:t> </a:t>
            </a:r>
            <a:br>
              <a:rPr lang="en" dirty="0"/>
            </a:br>
            <a:endParaRPr dirty="0"/>
          </a:p>
        </p:txBody>
      </p:sp>
      <p:sp>
        <p:nvSpPr>
          <p:cNvPr id="197" name="Shape 197"/>
          <p:cNvSpPr txBox="1">
            <a:spLocks noGrp="1"/>
          </p:cNvSpPr>
          <p:nvPr>
            <p:ph idx="1"/>
          </p:nvPr>
        </p:nvSpPr>
        <p:spPr>
          <a:prstGeom prst="rect">
            <a:avLst/>
          </a:prstGeom>
        </p:spPr>
        <p:txBody>
          <a:bodyPr spcFirstLastPara="1" vert="horz" wrap="square" lIns="91425" tIns="91425" rIns="91425" bIns="91425" numCol="1" rtlCol="0" anchor="t" anchorCtr="0" compatLnSpc="1">
            <a:prstTxWarp prst="textNoShape">
              <a:avLst/>
            </a:prstTxWarp>
            <a:noAutofit/>
          </a:bodyPr>
          <a:lstStyle/>
          <a:p>
            <a:pPr>
              <a:buClr>
                <a:srgbClr val="3F3F3F"/>
              </a:buClr>
            </a:pPr>
            <a:r>
              <a:rPr lang="en" dirty="0">
                <a:solidFill>
                  <a:srgbClr val="3F3F3F"/>
                </a:solidFill>
              </a:rPr>
              <a:t>Total contact hours for course (</a:t>
            </a:r>
            <a:r>
              <a:rPr lang="en-US" dirty="0">
                <a:solidFill>
                  <a:srgbClr val="3F3F3F"/>
                </a:solidFill>
              </a:rPr>
              <a:t>can be a range) </a:t>
            </a:r>
            <a:endParaRPr dirty="0">
              <a:solidFill>
                <a:srgbClr val="3F3F3F"/>
              </a:solidFill>
            </a:endParaRPr>
          </a:p>
          <a:p>
            <a:pPr>
              <a:buClr>
                <a:srgbClr val="3F3F3F"/>
              </a:buClr>
            </a:pPr>
            <a:r>
              <a:rPr lang="en" dirty="0">
                <a:solidFill>
                  <a:srgbClr val="3F3F3F"/>
                </a:solidFill>
              </a:rPr>
              <a:t>Catalog description</a:t>
            </a:r>
            <a:endParaRPr dirty="0">
              <a:solidFill>
                <a:srgbClr val="3F3F3F"/>
              </a:solidFill>
            </a:endParaRPr>
          </a:p>
          <a:p>
            <a:pPr>
              <a:buClr>
                <a:srgbClr val="3F3F3F"/>
              </a:buClr>
            </a:pPr>
            <a:r>
              <a:rPr lang="en" dirty="0" smtClean="0">
                <a:solidFill>
                  <a:srgbClr val="3F3F3F"/>
                </a:solidFill>
              </a:rPr>
              <a:t>Objectives</a:t>
            </a:r>
            <a:endParaRPr dirty="0">
              <a:solidFill>
                <a:srgbClr val="3F3F3F"/>
              </a:solidFill>
            </a:endParaRPr>
          </a:p>
          <a:p>
            <a:pPr>
              <a:buClr>
                <a:srgbClr val="3F3F3F"/>
              </a:buClr>
            </a:pPr>
            <a:r>
              <a:rPr lang="en" dirty="0">
                <a:solidFill>
                  <a:srgbClr val="3F3F3F"/>
                </a:solidFill>
              </a:rPr>
              <a:t>Content (typically in outline form)</a:t>
            </a:r>
            <a:endParaRPr dirty="0">
              <a:solidFill>
                <a:srgbClr val="3F3F3F"/>
              </a:solidFill>
            </a:endParaRPr>
          </a:p>
          <a:p>
            <a:pPr>
              <a:buClr>
                <a:srgbClr val="3F3F3F"/>
              </a:buClr>
            </a:pPr>
            <a:r>
              <a:rPr lang="en" dirty="0">
                <a:solidFill>
                  <a:srgbClr val="3F3F3F"/>
                </a:solidFill>
              </a:rPr>
              <a:t>Assignments and activities</a:t>
            </a:r>
            <a:endParaRPr dirty="0">
              <a:solidFill>
                <a:srgbClr val="3F3F3F"/>
              </a:solidFill>
            </a:endParaRPr>
          </a:p>
          <a:p>
            <a:pPr>
              <a:buClr>
                <a:srgbClr val="3F3F3F"/>
              </a:buClr>
            </a:pPr>
            <a:r>
              <a:rPr lang="en" dirty="0">
                <a:solidFill>
                  <a:srgbClr val="3F3F3F"/>
                </a:solidFill>
              </a:rPr>
              <a:t>Methods of </a:t>
            </a:r>
            <a:r>
              <a:rPr lang="en" dirty="0" smtClean="0">
                <a:solidFill>
                  <a:srgbClr val="3F3F3F"/>
                </a:solidFill>
              </a:rPr>
              <a:t>instruction</a:t>
            </a:r>
            <a:endParaRPr dirty="0">
              <a:solidFill>
                <a:srgbClr val="3F3F3F"/>
              </a:solidFill>
            </a:endParaRPr>
          </a:p>
          <a:p>
            <a:pPr>
              <a:buClr>
                <a:srgbClr val="3F3F3F"/>
              </a:buClr>
            </a:pPr>
            <a:r>
              <a:rPr lang="en" dirty="0">
                <a:solidFill>
                  <a:srgbClr val="3F3F3F"/>
                </a:solidFill>
              </a:rPr>
              <a:t>Methods of evaluation / grading policy</a:t>
            </a:r>
            <a:r>
              <a:rPr lang="en" dirty="0"/>
              <a:t/>
            </a:r>
            <a:br>
              <a:rPr lang="en" dirty="0"/>
            </a:br>
            <a:endParaRPr dirty="0"/>
          </a:p>
        </p:txBody>
      </p:sp>
      <p:sp>
        <p:nvSpPr>
          <p:cNvPr id="198" name="Shape 198"/>
          <p:cNvSpPr txBox="1"/>
          <p:nvPr/>
        </p:nvSpPr>
        <p:spPr>
          <a:xfrm>
            <a:off x="0" y="5369675"/>
            <a:ext cx="9144000" cy="443100"/>
          </a:xfrm>
          <a:prstGeom prst="rect">
            <a:avLst/>
          </a:prstGeom>
          <a:noFill/>
          <a:ln>
            <a:noFill/>
          </a:ln>
        </p:spPr>
        <p:txBody>
          <a:bodyPr spcFirstLastPara="1" wrap="square" lIns="91425" tIns="91425" rIns="91425" bIns="91425" anchor="t" anchorCtr="0">
            <a:noAutofit/>
          </a:bodyPr>
          <a:lstStyle/>
          <a:p>
            <a:pPr algn="ctr"/>
            <a:endParaRPr sz="1000" dirty="0">
              <a:solidFill>
                <a:srgbClr val="E0661C"/>
              </a:solidFill>
            </a:endParaRPr>
          </a:p>
        </p:txBody>
      </p:sp>
    </p:spTree>
    <p:extLst>
      <p:ext uri="{BB962C8B-B14F-4D97-AF65-F5344CB8AC3E}">
        <p14:creationId xmlns:p14="http://schemas.microsoft.com/office/powerpoint/2010/main" val="3678795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Course Outline of Record (COR)</a:t>
            </a:r>
          </a:p>
        </p:txBody>
      </p:sp>
      <p:sp>
        <p:nvSpPr>
          <p:cNvPr id="3" name="Content Placeholder 2"/>
          <p:cNvSpPr>
            <a:spLocks noGrp="1"/>
          </p:cNvSpPr>
          <p:nvPr>
            <p:ph sz="quarter" idx="1"/>
          </p:nvPr>
        </p:nvSpPr>
        <p:spPr/>
        <p:txBody>
          <a:bodyPr/>
          <a:lstStyle/>
          <a:p>
            <a:r>
              <a:rPr lang="en-US" dirty="0"/>
              <a:t>Legal document of what we are teaching</a:t>
            </a:r>
          </a:p>
          <a:p>
            <a:endParaRPr lang="en-US" dirty="0"/>
          </a:p>
          <a:p>
            <a:r>
              <a:rPr lang="en-US" dirty="0"/>
              <a:t>Has to be available to public</a:t>
            </a:r>
          </a:p>
          <a:p>
            <a:pPr lvl="1"/>
            <a:r>
              <a:rPr lang="en-US" dirty="0"/>
              <a:t>Students can ask for a copy </a:t>
            </a:r>
          </a:p>
          <a:p>
            <a:pPr lvl="1"/>
            <a:endParaRPr lang="en-US" dirty="0"/>
          </a:p>
          <a:p>
            <a:r>
              <a:rPr lang="en-US" dirty="0"/>
              <a:t>Needs to be current for Articulation to CSU/UC</a:t>
            </a:r>
          </a:p>
          <a:p>
            <a:endParaRPr lang="en-US" dirty="0"/>
          </a:p>
          <a:p>
            <a:r>
              <a:rPr lang="en-US" dirty="0"/>
              <a:t>Available to Everyone via </a:t>
            </a:r>
            <a:r>
              <a:rPr lang="en-US" dirty="0" err="1" smtClean="0"/>
              <a:t>CurrIQunet</a:t>
            </a:r>
            <a:r>
              <a:rPr lang="en-US" dirty="0" smtClean="0"/>
              <a:t> META</a:t>
            </a:r>
          </a:p>
          <a:p>
            <a:pPr lvl="1"/>
            <a:r>
              <a:rPr lang="en-US" dirty="0" smtClean="0"/>
              <a:t>There is a public search option on our website</a:t>
            </a:r>
            <a:endParaRPr lang="en-US" dirty="0"/>
          </a:p>
        </p:txBody>
      </p:sp>
    </p:spTree>
    <p:extLst>
      <p:ext uri="{BB962C8B-B14F-4D97-AF65-F5344CB8AC3E}">
        <p14:creationId xmlns:p14="http://schemas.microsoft.com/office/powerpoint/2010/main" val="24710999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55003 – Frequency of Updating </a:t>
            </a:r>
          </a:p>
        </p:txBody>
      </p:sp>
      <p:sp>
        <p:nvSpPr>
          <p:cNvPr id="3" name="Content Placeholder 2"/>
          <p:cNvSpPr>
            <a:spLocks noGrp="1"/>
          </p:cNvSpPr>
          <p:nvPr>
            <p:ph idx="1"/>
          </p:nvPr>
        </p:nvSpPr>
        <p:spPr/>
        <p:txBody>
          <a:bodyPr/>
          <a:lstStyle/>
          <a:p>
            <a:r>
              <a:rPr lang="en-US" sz="2000" dirty="0"/>
              <a:t>(a) The governing board of a community college district may establish prerequisites, </a:t>
            </a:r>
            <a:r>
              <a:rPr lang="en-US" sz="2000" dirty="0" err="1"/>
              <a:t>corequisites</a:t>
            </a:r>
            <a:r>
              <a:rPr lang="en-US" sz="2000" dirty="0"/>
              <a:t>, and advisories on recommended preparation, but must do so in accordance with the provisions of this article. Nothing in this subchapter shall be construed to require a district to establish prerequisites, </a:t>
            </a:r>
            <a:r>
              <a:rPr lang="en-US" sz="2000" dirty="0" err="1"/>
              <a:t>corequisites</a:t>
            </a:r>
            <a:r>
              <a:rPr lang="en-US" sz="2000" dirty="0"/>
              <a:t>, or advisories on recommended preparation; provided however, that a prerequisite or </a:t>
            </a:r>
            <a:r>
              <a:rPr lang="en-US" sz="2000" dirty="0" err="1"/>
              <a:t>corequisite</a:t>
            </a:r>
            <a:r>
              <a:rPr lang="en-US" sz="2000" dirty="0"/>
              <a:t> shall be required if the course is to be offered for associate degree credit and the curriculum committee finds that the prerequisite or </a:t>
            </a:r>
            <a:r>
              <a:rPr lang="en-US" sz="2000" dirty="0" err="1"/>
              <a:t>corequisite</a:t>
            </a:r>
            <a:r>
              <a:rPr lang="en-US" sz="2000" dirty="0"/>
              <a:t> is necessary pursuant to sections 55002(a)(2)(D) or 55002(a)(2)(E). Unless otherwise specified in this section, the level of scrutiny required to establish prerequisites, </a:t>
            </a:r>
            <a:r>
              <a:rPr lang="en-US" sz="2000" dirty="0" err="1"/>
              <a:t>corequisites</a:t>
            </a:r>
            <a:r>
              <a:rPr lang="en-US" sz="2000" dirty="0"/>
              <a:t>, and advisories on recommended preparation shall be based on content review as defined in subdivision (c) of section 55000 or content review with statistical validation as defined in subdivision (f) of this section. Determinations about prerequisites and </a:t>
            </a:r>
            <a:r>
              <a:rPr lang="en-US" sz="2000" dirty="0" err="1"/>
              <a:t>corequisites</a:t>
            </a:r>
            <a:r>
              <a:rPr lang="en-US" sz="2000" dirty="0"/>
              <a:t> shall be made on a course-by-course or program-by-program basis.</a:t>
            </a:r>
          </a:p>
        </p:txBody>
      </p:sp>
    </p:spTree>
    <p:extLst>
      <p:ext uri="{BB962C8B-B14F-4D97-AF65-F5344CB8AC3E}">
        <p14:creationId xmlns:p14="http://schemas.microsoft.com/office/powerpoint/2010/main" val="6727459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55003 – Frequency of Updating</a:t>
            </a:r>
          </a:p>
        </p:txBody>
      </p:sp>
      <p:sp>
        <p:nvSpPr>
          <p:cNvPr id="3" name="Content Placeholder 2"/>
          <p:cNvSpPr>
            <a:spLocks noGrp="1"/>
          </p:cNvSpPr>
          <p:nvPr>
            <p:ph idx="1"/>
          </p:nvPr>
        </p:nvSpPr>
        <p:spPr/>
        <p:txBody>
          <a:bodyPr/>
          <a:lstStyle/>
          <a:p>
            <a:r>
              <a:rPr lang="en-US" sz="2000" dirty="0"/>
              <a:t>(b) A district governing board choosing to establish prerequisites, </a:t>
            </a:r>
            <a:r>
              <a:rPr lang="en-US" sz="2000" dirty="0" err="1"/>
              <a:t>corequisites</a:t>
            </a:r>
            <a:r>
              <a:rPr lang="en-US" sz="2000" dirty="0"/>
              <a:t>, or advisories on recommended preparation shall, in accordance with the provisions of sections 53200-53204, adopt policies for the following:</a:t>
            </a:r>
          </a:p>
          <a:p>
            <a:pPr lvl="1"/>
            <a:r>
              <a:rPr lang="en-US" sz="1700" dirty="0"/>
              <a:t>(4) the process, including levels of scrutiny, for reviewing prerequisites and </a:t>
            </a:r>
            <a:r>
              <a:rPr lang="en-US" sz="1700" dirty="0" err="1"/>
              <a:t>corequisites</a:t>
            </a:r>
            <a:r>
              <a:rPr lang="en-US" sz="1700" dirty="0"/>
              <a:t> to assure that they remain necessary and appropriate. </a:t>
            </a:r>
            <a:r>
              <a:rPr lang="en-US" sz="1700" b="1" dirty="0"/>
              <a:t>These processes shall provide that at least once each six years all prerequisites and </a:t>
            </a:r>
            <a:r>
              <a:rPr lang="en-US" sz="1700" b="1" dirty="0" err="1"/>
              <a:t>corequisites</a:t>
            </a:r>
            <a:r>
              <a:rPr lang="en-US" sz="1700" b="1" dirty="0"/>
              <a:t> established by the district shall be reviewed, except that prerequisites and </a:t>
            </a:r>
            <a:r>
              <a:rPr lang="en-US" sz="1700" b="1" dirty="0" err="1"/>
              <a:t>corequisites</a:t>
            </a:r>
            <a:r>
              <a:rPr lang="en-US" sz="1700" b="1" dirty="0"/>
              <a:t> for vocational courses or programs shall be reviewed every two years</a:t>
            </a:r>
            <a:r>
              <a:rPr lang="en-US" sz="1700" dirty="0"/>
              <a:t>. These processes shall also provide for the periodic review of advisories on recommended preparation.</a:t>
            </a:r>
          </a:p>
        </p:txBody>
      </p:sp>
    </p:spTree>
    <p:extLst>
      <p:ext uri="{BB962C8B-B14F-4D97-AF65-F5344CB8AC3E}">
        <p14:creationId xmlns:p14="http://schemas.microsoft.com/office/powerpoint/2010/main" val="162072663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Heading"/>
          <p:cNvSpPr txBox="1">
            <a:spLocks noGrp="1"/>
          </p:cNvSpPr>
          <p:nvPr>
            <p:ph type="title"/>
          </p:nvPr>
        </p:nvSpPr>
        <p:spPr>
          <a:prstGeom prst="rect">
            <a:avLst/>
          </a:prstGeom>
          <a:noFill/>
          <a:ln>
            <a:noFill/>
          </a:ln>
        </p:spPr>
        <p:txBody>
          <a:bodyPr spcFirstLastPara="1" vert="horz" wrap="square" lIns="91425" tIns="45700" rIns="91425" bIns="45700" numCol="1" rtlCol="0" anchor="ctr" anchorCtr="0" compatLnSpc="1">
            <a:prstTxWarp prst="textNoShape">
              <a:avLst/>
            </a:prstTxWarp>
            <a:noAutofit/>
          </a:bodyPr>
          <a:lstStyle/>
          <a:p>
            <a:pPr algn="ctr">
              <a:lnSpc>
                <a:spcPct val="100000"/>
              </a:lnSpc>
              <a:buClr>
                <a:srgbClr val="000000"/>
              </a:buClr>
              <a:buSzPts val="3600"/>
            </a:pPr>
            <a:r>
              <a:rPr lang="en" sz="3600" dirty="0">
                <a:solidFill>
                  <a:srgbClr val="000000"/>
                </a:solidFill>
                <a:ea typeface="Arial"/>
                <a:cs typeface="Arial"/>
                <a:sym typeface="Arial"/>
              </a:rPr>
              <a:t>Faculty Authority Over Curriculum</a:t>
            </a:r>
            <a:endParaRPr sz="3600" dirty="0"/>
          </a:p>
        </p:txBody>
      </p:sp>
      <p:sp>
        <p:nvSpPr>
          <p:cNvPr id="183" name="Body"/>
          <p:cNvSpPr txBox="1">
            <a:spLocks noGrp="1"/>
          </p:cNvSpPr>
          <p:nvPr>
            <p:ph sz="half" idx="1"/>
          </p:nvPr>
        </p:nvSpPr>
        <p:spPr>
          <a:prstGeom prst="rect">
            <a:avLst/>
          </a:prstGeom>
          <a:noFill/>
          <a:ln>
            <a:noFill/>
          </a:ln>
        </p:spPr>
        <p:txBody>
          <a:bodyPr spcFirstLastPara="1" vert="horz" wrap="square" lIns="91425" tIns="45700" rIns="91425" bIns="45700" numCol="1" rtlCol="0" anchor="t" anchorCtr="0" compatLnSpc="1">
            <a:prstTxWarp prst="textNoShape">
              <a:avLst/>
            </a:prstTxWarp>
            <a:noAutofit/>
          </a:bodyPr>
          <a:lstStyle/>
          <a:p>
            <a:pPr marL="0" indent="0">
              <a:spcBef>
                <a:spcPts val="0"/>
              </a:spcBef>
              <a:buNone/>
            </a:pPr>
            <a:r>
              <a:rPr lang="en" dirty="0">
                <a:solidFill>
                  <a:schemeClr val="bg2">
                    <a:lumMod val="10000"/>
                  </a:schemeClr>
                </a:solidFill>
                <a:ea typeface="Arial"/>
                <a:cs typeface="Arial" panose="020B0604020202020204" pitchFamily="34" charset="0"/>
                <a:sym typeface="Arial"/>
              </a:rPr>
              <a:t>Authority over the curriculum is codified in </a:t>
            </a:r>
            <a:r>
              <a:rPr lang="en" u="sng" dirty="0">
                <a:solidFill>
                  <a:schemeClr val="accent5"/>
                </a:solidFill>
                <a:ea typeface="Arial"/>
                <a:cs typeface="Arial" panose="020B0604020202020204" pitchFamily="34" charset="0"/>
                <a:sym typeface="Arial"/>
                <a:hlinkClick r:id="rId3" tooltip="California Education Code (§70902)">
                  <a:extLst>
                    <a:ext uri="{A12FA001-AC4F-418D-AE19-62706E023703}">
                      <ahyp:hlinkClr xmlns:ahyp="http://schemas.microsoft.com/office/drawing/2018/hyperlinkcolor" xmlns="" val="tx"/>
                    </a:ext>
                  </a:extLst>
                </a:hlinkClick>
              </a:rPr>
              <a:t>California Education Code (§70902)</a:t>
            </a:r>
            <a:r>
              <a:rPr lang="en" dirty="0">
                <a:solidFill>
                  <a:schemeClr val="accent5"/>
                </a:solidFill>
                <a:ea typeface="Arial"/>
                <a:cs typeface="Arial" panose="020B0604020202020204" pitchFamily="34" charset="0"/>
                <a:sym typeface="Arial"/>
              </a:rPr>
              <a:t> </a:t>
            </a:r>
            <a:r>
              <a:rPr lang="en" dirty="0">
                <a:solidFill>
                  <a:schemeClr val="bg2">
                    <a:lumMod val="10000"/>
                  </a:schemeClr>
                </a:solidFill>
                <a:ea typeface="Arial"/>
                <a:cs typeface="Arial" panose="020B0604020202020204" pitchFamily="34" charset="0"/>
                <a:sym typeface="Arial"/>
              </a:rPr>
              <a:t>and further refined in </a:t>
            </a:r>
            <a:r>
              <a:rPr lang="en" u="sng" dirty="0">
                <a:solidFill>
                  <a:schemeClr val="accent5"/>
                </a:solidFill>
                <a:ea typeface="Arial"/>
                <a:cs typeface="Arial" panose="020B0604020202020204" pitchFamily="34" charset="0"/>
              </a:rPr>
              <a:t>t</a:t>
            </a:r>
            <a:r>
              <a:rPr lang="en" u="sng" dirty="0">
                <a:solidFill>
                  <a:schemeClr val="accent5"/>
                </a:solidFill>
                <a:cs typeface="Arial" panose="020B0604020202020204" pitchFamily="34" charset="0"/>
                <a:sym typeface="Arial"/>
                <a:hlinkClick r:id="rId4" tooltip="Title 5 Regulations (§53200)">
                  <a:extLst>
                    <a:ext uri="{A12FA001-AC4F-418D-AE19-62706E023703}">
                      <ahyp:hlinkClr xmlns:ahyp="http://schemas.microsoft.com/office/drawing/2018/hyperlinkcolor" xmlns="" val="tx"/>
                    </a:ext>
                  </a:extLst>
                </a:hlinkClick>
              </a:rPr>
              <a:t>itle 5 Regulations</a:t>
            </a:r>
            <a:r>
              <a:rPr lang="en" u="sng" dirty="0">
                <a:solidFill>
                  <a:schemeClr val="accent5"/>
                </a:solidFill>
                <a:cs typeface="Arial" panose="020B0604020202020204" pitchFamily="34" charset="0"/>
                <a:hlinkClick r:id="rId4" tooltip="Title 5 Regulations (§53200)">
                  <a:extLst>
                    <a:ext uri="{A12FA001-AC4F-418D-AE19-62706E023703}">
                      <ahyp:hlinkClr xmlns:ahyp="http://schemas.microsoft.com/office/drawing/2018/hyperlinkcolor" xmlns="" val="tx"/>
                    </a:ext>
                  </a:extLst>
                </a:hlinkClick>
              </a:rPr>
              <a:t> (§53200)</a:t>
            </a:r>
            <a:r>
              <a:rPr lang="en" dirty="0">
                <a:solidFill>
                  <a:schemeClr val="accent5"/>
                </a:solidFill>
                <a:ea typeface="Arial"/>
                <a:cs typeface="Arial" panose="020B0604020202020204" pitchFamily="34" charset="0"/>
                <a:sym typeface="Arial"/>
              </a:rPr>
              <a:t>.</a:t>
            </a:r>
            <a:endParaRPr dirty="0">
              <a:solidFill>
                <a:schemeClr val="accent5"/>
              </a:solidFill>
              <a:ea typeface="Arial"/>
              <a:cs typeface="Arial" panose="020B0604020202020204" pitchFamily="34" charset="0"/>
              <a:sym typeface="Arial"/>
            </a:endParaRPr>
          </a:p>
          <a:p>
            <a:pPr marL="0" indent="0">
              <a:spcBef>
                <a:spcPts val="2000"/>
              </a:spcBef>
              <a:buNone/>
            </a:pPr>
            <a:r>
              <a:rPr lang="en" dirty="0">
                <a:solidFill>
                  <a:schemeClr val="bg2">
                    <a:lumMod val="10000"/>
                  </a:schemeClr>
                </a:solidFill>
                <a:ea typeface="Arial"/>
                <a:cs typeface="Arial" panose="020B0604020202020204" pitchFamily="34" charset="0"/>
                <a:sym typeface="Arial"/>
              </a:rPr>
              <a:t>Along with the authority, there is a responsibility: work with other faculty, administrators, and staff.</a:t>
            </a:r>
            <a:endParaRPr dirty="0">
              <a:solidFill>
                <a:schemeClr val="bg2">
                  <a:lumMod val="10000"/>
                </a:schemeClr>
              </a:solidFill>
              <a:ea typeface="Arial"/>
              <a:cs typeface="Arial" panose="020B0604020202020204" pitchFamily="34" charset="0"/>
              <a:sym typeface="Arial"/>
            </a:endParaRPr>
          </a:p>
          <a:p>
            <a:pPr marL="0" indent="0">
              <a:spcBef>
                <a:spcPts val="2000"/>
              </a:spcBef>
              <a:buNone/>
            </a:pPr>
            <a:r>
              <a:rPr lang="en" dirty="0">
                <a:solidFill>
                  <a:schemeClr val="bg2">
                    <a:lumMod val="10000"/>
                  </a:schemeClr>
                </a:solidFill>
                <a:ea typeface="Arial"/>
                <a:cs typeface="Arial" panose="020B0604020202020204" pitchFamily="34" charset="0"/>
                <a:sym typeface="Arial"/>
              </a:rPr>
              <a:t>Administration has “right of assignment” over courses and programs.</a:t>
            </a:r>
            <a:endParaRPr dirty="0">
              <a:solidFill>
                <a:schemeClr val="bg2">
                  <a:lumMod val="10000"/>
                </a:schemeClr>
              </a:solidFill>
              <a:cs typeface="Arial" panose="020B0604020202020204" pitchFamily="34" charset="0"/>
            </a:endParaRPr>
          </a:p>
        </p:txBody>
      </p:sp>
      <p:sp>
        <p:nvSpPr>
          <p:cNvPr id="184" name="Slide number"/>
          <p:cNvSpPr txBox="1"/>
          <p:nvPr/>
        </p:nvSpPr>
        <p:spPr>
          <a:xfrm>
            <a:off x="7620000" y="871538"/>
            <a:ext cx="1066800" cy="246459"/>
          </a:xfrm>
          <a:prstGeom prst="rect">
            <a:avLst/>
          </a:prstGeom>
          <a:noFill/>
          <a:ln>
            <a:noFill/>
          </a:ln>
        </p:spPr>
        <p:txBody>
          <a:bodyPr spcFirstLastPara="1" wrap="square" lIns="91425" tIns="45700" rIns="91425" bIns="45700" anchor="ctr" anchorCtr="0">
            <a:noAutofit/>
          </a:bodyPr>
          <a:lstStyle/>
          <a:p>
            <a:pPr>
              <a:buClr>
                <a:srgbClr val="FFFFFF"/>
              </a:buClr>
              <a:buSzPts val="1400"/>
            </a:pPr>
            <a:fld id="{00000000-1234-1234-1234-123412341234}" type="slidenum">
              <a:rPr lang="en" sz="1400" b="1">
                <a:solidFill>
                  <a:srgbClr val="FFFFFF"/>
                </a:solidFill>
                <a:latin typeface="Arial"/>
                <a:ea typeface="Arial"/>
                <a:cs typeface="Arial"/>
                <a:sym typeface="Arial"/>
              </a:rPr>
              <a:pPr>
                <a:buClr>
                  <a:srgbClr val="FFFFFF"/>
                </a:buClr>
                <a:buSzPts val="1400"/>
              </a:pPr>
              <a:t>3</a:t>
            </a:fld>
            <a:endParaRPr>
              <a:solidFill>
                <a:srgbClr val="E02826"/>
              </a:solidFill>
            </a:endParaRPr>
          </a:p>
        </p:txBody>
      </p:sp>
    </p:spTree>
    <p:extLst>
      <p:ext uri="{BB962C8B-B14F-4D97-AF65-F5344CB8AC3E}">
        <p14:creationId xmlns:p14="http://schemas.microsoft.com/office/powerpoint/2010/main" val="24079258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55003 mean?</a:t>
            </a:r>
          </a:p>
        </p:txBody>
      </p:sp>
      <p:sp>
        <p:nvSpPr>
          <p:cNvPr id="3" name="Content Placeholder 2"/>
          <p:cNvSpPr>
            <a:spLocks noGrp="1"/>
          </p:cNvSpPr>
          <p:nvPr>
            <p:ph idx="1"/>
          </p:nvPr>
        </p:nvSpPr>
        <p:spPr/>
        <p:txBody>
          <a:bodyPr/>
          <a:lstStyle/>
          <a:p>
            <a:r>
              <a:rPr lang="en-US" sz="2800" dirty="0"/>
              <a:t>Courses with pre-requisites and/or co-requisites for transfer need to be reviewed/updated every 6 </a:t>
            </a:r>
            <a:r>
              <a:rPr lang="en-US" sz="2800" dirty="0" smtClean="0"/>
              <a:t>years</a:t>
            </a:r>
            <a:endParaRPr lang="en-US" sz="2800" dirty="0"/>
          </a:p>
          <a:p>
            <a:r>
              <a:rPr lang="en-US" sz="2800" dirty="0"/>
              <a:t>Courses with pre-requisites and/or co-requisites that are CTE need to be reviewed/updated every 2 years</a:t>
            </a:r>
          </a:p>
          <a:p>
            <a:endParaRPr lang="en-US" sz="2800" dirty="0"/>
          </a:p>
          <a:p>
            <a:r>
              <a:rPr lang="en-US" sz="2800" dirty="0" smtClean="0"/>
              <a:t>DE Addendum is required to be reviewed every 6 years</a:t>
            </a:r>
          </a:p>
          <a:p>
            <a:r>
              <a:rPr lang="en-US" sz="2800" dirty="0" smtClean="0"/>
              <a:t>ADD LANEY POLICY:  </a:t>
            </a:r>
            <a:r>
              <a:rPr lang="en-US" sz="2800" dirty="0" smtClean="0">
                <a:solidFill>
                  <a:srgbClr val="FF0000"/>
                </a:solidFill>
              </a:rPr>
              <a:t>review</a:t>
            </a:r>
            <a:r>
              <a:rPr lang="en-US" sz="2800" dirty="0" smtClean="0"/>
              <a:t> all curriculum every 4 years (every 2 years for CTE), and must update curriculum every </a:t>
            </a:r>
            <a:r>
              <a:rPr lang="en-US" sz="2800" dirty="0" smtClean="0">
                <a:solidFill>
                  <a:srgbClr val="00B050"/>
                </a:solidFill>
              </a:rPr>
              <a:t>4 years.</a:t>
            </a:r>
            <a:endParaRPr lang="en-US" sz="2800" dirty="0">
              <a:solidFill>
                <a:srgbClr val="00B050"/>
              </a:solidFill>
            </a:endParaRPr>
          </a:p>
          <a:p>
            <a:endParaRPr lang="en-US" sz="3200" b="1" dirty="0"/>
          </a:p>
        </p:txBody>
      </p:sp>
    </p:spTree>
    <p:extLst>
      <p:ext uri="{BB962C8B-B14F-4D97-AF65-F5344CB8AC3E}">
        <p14:creationId xmlns:p14="http://schemas.microsoft.com/office/powerpoint/2010/main" val="51448089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600"/>
            <a:ext cx="9144000" cy="533400"/>
          </a:xfrm>
        </p:spPr>
        <p:txBody>
          <a:bodyPr/>
          <a:lstStyle/>
          <a:p>
            <a:pPr algn="ctr"/>
            <a:r>
              <a:rPr lang="en-US" dirty="0"/>
              <a:t>Use Outcomes to Update Outline</a:t>
            </a:r>
          </a:p>
        </p:txBody>
      </p:sp>
      <p:pic>
        <p:nvPicPr>
          <p:cNvPr id="2050" name="Picture 2" descr="http://laney.edu/assessment/wp-content/uploads/sites/165/2018/10/Continuous-Cycle-of-Assessment-and-Reporting-final-1024x791.jpg"/>
          <p:cNvPicPr>
            <a:picLocks noChangeAspect="1" noChangeArrowheads="1"/>
          </p:cNvPicPr>
          <p:nvPr/>
        </p:nvPicPr>
        <p:blipFill rotWithShape="1">
          <a:blip r:embed="rId2">
            <a:extLst>
              <a:ext uri="{28A0092B-C50C-407E-A947-70E740481C1C}">
                <a14:useLocalDpi xmlns:a14="http://schemas.microsoft.com/office/drawing/2010/main" val="0"/>
              </a:ext>
            </a:extLst>
          </a:blip>
          <a:srcRect t="4222"/>
          <a:stretch/>
        </p:blipFill>
        <p:spPr bwMode="auto">
          <a:xfrm>
            <a:off x="457200" y="847405"/>
            <a:ext cx="8229600" cy="6088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8289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123"/>
            <a:ext cx="9144000" cy="990600"/>
          </a:xfrm>
        </p:spPr>
        <p:txBody>
          <a:bodyPr>
            <a:normAutofit/>
          </a:bodyPr>
          <a:lstStyle/>
          <a:p>
            <a:pPr algn="ctr"/>
            <a:r>
              <a:rPr lang="en-US" dirty="0">
                <a:solidFill>
                  <a:schemeClr val="tx1"/>
                </a:solidFill>
              </a:rPr>
              <a:t>Uniform Course Numbering System</a:t>
            </a:r>
          </a:p>
        </p:txBody>
      </p:sp>
      <p:pic>
        <p:nvPicPr>
          <p:cNvPr id="4" name="Picture 3"/>
          <p:cNvPicPr/>
          <p:nvPr/>
        </p:nvPicPr>
        <p:blipFill>
          <a:blip r:embed="rId2"/>
          <a:stretch>
            <a:fillRect/>
          </a:stretch>
        </p:blipFill>
        <p:spPr>
          <a:xfrm>
            <a:off x="1752600" y="990600"/>
            <a:ext cx="5181600" cy="5867400"/>
          </a:xfrm>
          <a:prstGeom prst="rect">
            <a:avLst/>
          </a:prstGeom>
        </p:spPr>
      </p:pic>
    </p:spTree>
    <p:extLst>
      <p:ext uri="{BB962C8B-B14F-4D97-AF65-F5344CB8AC3E}">
        <p14:creationId xmlns:p14="http://schemas.microsoft.com/office/powerpoint/2010/main" val="191405667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55062 - Types of Courses Appropriate to the Associate Degree</a:t>
            </a:r>
            <a:endParaRPr lang="en-US" sz="3200" dirty="0"/>
          </a:p>
        </p:txBody>
      </p:sp>
      <p:sp>
        <p:nvSpPr>
          <p:cNvPr id="3" name="Content Placeholder 2"/>
          <p:cNvSpPr>
            <a:spLocks noGrp="1"/>
          </p:cNvSpPr>
          <p:nvPr>
            <p:ph idx="1"/>
          </p:nvPr>
        </p:nvSpPr>
        <p:spPr/>
        <p:txBody>
          <a:bodyPr/>
          <a:lstStyle/>
          <a:p>
            <a:r>
              <a:rPr lang="en-US" sz="1600" dirty="0"/>
              <a:t>The criteria established by the governing board of a community college district to implement its philosophy on the associate degree shall permit only courses that conform to the standards specified in section 55002(a) and that fall into the following categories to be offered as degree-applicable credit courses:</a:t>
            </a:r>
          </a:p>
          <a:p>
            <a:pPr lvl="1"/>
            <a:r>
              <a:rPr lang="en-US" sz="1600" dirty="0"/>
              <a:t>(a) All lower division courses accepted toward the baccalaureate degree by the California State University or University of California or designed to be offered for transfer.</a:t>
            </a:r>
          </a:p>
          <a:p>
            <a:pPr lvl="1"/>
            <a:r>
              <a:rPr lang="en-US" sz="1600" dirty="0"/>
              <a:t>(b) Courses that apply to the major or area of emphasis in non-baccalaureate career technical fields.</a:t>
            </a:r>
          </a:p>
          <a:p>
            <a:r>
              <a:rPr lang="en-US" sz="1600" dirty="0"/>
              <a:t>(c) English composition or reading courses not more than one level below the first transfer level course. Each student may count only one such course below transfer level for credit toward the associate degree, except that reading courses which also satisfy the requirements of subdivision (a) are not subject to this limit. English as a Second Language (ESL) courses which teach composition or reading skills are not considered to be English composition or reading courses for purposes of this subdivision.</a:t>
            </a:r>
          </a:p>
          <a:p>
            <a:r>
              <a:rPr lang="en-US" sz="1600" dirty="0"/>
              <a:t>(d) All mathematics courses above and including Elementary Algebra.</a:t>
            </a:r>
          </a:p>
          <a:p>
            <a:r>
              <a:rPr lang="en-US" sz="1600" dirty="0"/>
              <a:t>(e) Credit courses in English and mathematics taught in or on behalf of other departments and which, as determined by the local governing board require entrance skills at a level equivalent to those necessary for the courses specified in subdivisions (c) and (d) above.</a:t>
            </a:r>
          </a:p>
          <a:p>
            <a:pPr lvl="1"/>
            <a:endParaRPr lang="en-US" sz="2000" dirty="0"/>
          </a:p>
          <a:p>
            <a:pPr marL="0" indent="0">
              <a:buNone/>
            </a:pPr>
            <a:endParaRPr lang="en-US" dirty="0"/>
          </a:p>
        </p:txBody>
      </p:sp>
    </p:spTree>
    <p:extLst>
      <p:ext uri="{BB962C8B-B14F-4D97-AF65-F5344CB8AC3E}">
        <p14:creationId xmlns:p14="http://schemas.microsoft.com/office/powerpoint/2010/main" val="365510520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Consultation </a:t>
            </a:r>
            <a:r>
              <a:rPr lang="en-US" dirty="0" smtClean="0"/>
              <a:t>Guidelines/Requirements</a:t>
            </a:r>
            <a:endParaRPr lang="en-US" dirty="0"/>
          </a:p>
        </p:txBody>
      </p:sp>
      <p:sp>
        <p:nvSpPr>
          <p:cNvPr id="5" name="Rectangle 4"/>
          <p:cNvSpPr/>
          <p:nvPr/>
        </p:nvSpPr>
        <p:spPr>
          <a:xfrm>
            <a:off x="533399" y="1524000"/>
            <a:ext cx="8232651" cy="3760004"/>
          </a:xfrm>
          <a:prstGeom prst="rect">
            <a:avLst/>
          </a:prstGeom>
        </p:spPr>
        <p:txBody>
          <a:bodyPr wrap="square">
            <a:spAutoFit/>
          </a:bodyPr>
          <a:lstStyle/>
          <a:p>
            <a:pPr marL="0" marR="0">
              <a:lnSpc>
                <a:spcPct val="115000"/>
              </a:lnSpc>
              <a:spcBef>
                <a:spcPts val="200"/>
              </a:spcBef>
              <a:spcAft>
                <a:spcPts val="0"/>
              </a:spcAft>
            </a:pPr>
            <a:r>
              <a:rPr lang="en-US" sz="2000" b="1" dirty="0">
                <a:solidFill>
                  <a:srgbClr val="243F60"/>
                </a:solidFill>
                <a:latin typeface="Cambria" panose="02040503050406030204" pitchFamily="18" charset="0"/>
                <a:ea typeface="Times New Roman" panose="02020603050405020304" pitchFamily="18" charset="0"/>
                <a:cs typeface="Times New Roman" panose="02020603050405020304" pitchFamily="18" charset="0"/>
              </a:rPr>
              <a:t>Consultation of courses/programs among Colleges is necessary to </a:t>
            </a:r>
            <a:r>
              <a:rPr lang="en-US" sz="2000" b="1" dirty="0" smtClean="0">
                <a:solidFill>
                  <a:srgbClr val="243F60"/>
                </a:solidFill>
                <a:latin typeface="Cambria" panose="02040503050406030204" pitchFamily="18" charset="0"/>
                <a:ea typeface="Times New Roman" panose="02020603050405020304" pitchFamily="18" charset="0"/>
                <a:cs typeface="Times New Roman" panose="02020603050405020304" pitchFamily="18" charset="0"/>
              </a:rPr>
              <a:t>ensure:</a:t>
            </a:r>
          </a:p>
          <a:p>
            <a:pPr marL="457200" marR="0" indent="-457200">
              <a:lnSpc>
                <a:spcPct val="115000"/>
              </a:lnSpc>
              <a:spcBef>
                <a:spcPts val="200"/>
              </a:spcBef>
              <a:spcAft>
                <a:spcPts val="0"/>
              </a:spcAft>
              <a:buFont typeface="+mj-lt"/>
              <a:buAutoNum type="arabicPeriod"/>
            </a:pP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Program Integrity</a:t>
            </a:r>
          </a:p>
          <a:p>
            <a:pPr marL="457200" marR="0" indent="-457200">
              <a:lnSpc>
                <a:spcPct val="115000"/>
              </a:lnSpc>
              <a:spcBef>
                <a:spcPts val="200"/>
              </a:spcBef>
              <a:spcAft>
                <a:spcPts val="0"/>
              </a:spcAft>
              <a:buFont typeface="+mj-lt"/>
              <a:buAutoNum type="arabicPeriod"/>
            </a:pP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Appropriate </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use of district </a:t>
            </a: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resources</a:t>
            </a: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marL="457200" marR="0" indent="-457200">
              <a:lnSpc>
                <a:spcPct val="115000"/>
              </a:lnSpc>
              <a:spcBef>
                <a:spcPts val="200"/>
              </a:spcBef>
              <a:spcAft>
                <a:spcPts val="0"/>
              </a:spcAft>
              <a:buFont typeface="+mj-lt"/>
              <a:buAutoNum type="arabicPeriod"/>
            </a:pP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Program </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delivery to students in convenient </a:t>
            </a: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locations</a:t>
            </a: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marL="457200" marR="0" indent="-457200">
              <a:lnSpc>
                <a:spcPct val="115000"/>
              </a:lnSpc>
              <a:spcBef>
                <a:spcPts val="200"/>
              </a:spcBef>
              <a:spcAft>
                <a:spcPts val="0"/>
              </a:spcAft>
              <a:buFont typeface="+mj-lt"/>
              <a:buAutoNum type="arabicPeriod"/>
            </a:pP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Adequate </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enrollment in all programs at all </a:t>
            </a: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colleges</a:t>
            </a: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marL="457200" marR="0" indent="-457200">
              <a:lnSpc>
                <a:spcPct val="115000"/>
              </a:lnSpc>
              <a:spcBef>
                <a:spcPts val="200"/>
              </a:spcBef>
              <a:spcAft>
                <a:spcPts val="0"/>
              </a:spcAft>
              <a:buFont typeface="+mj-lt"/>
              <a:buAutoNum type="arabicPeriod"/>
            </a:pP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Curriculum </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taught at more than one college has identical information per </a:t>
            </a:r>
            <a:r>
              <a:rPr lang="en-US" sz="20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2" action="ppaction://hlinkfile"/>
              </a:rPr>
              <a:t>Uniform Course Numbering (UCN) policy requirements/state </a:t>
            </a:r>
            <a:r>
              <a:rPr lang="en-US" sz="2000" u="sng" dirty="0" smtClean="0">
                <a:solidFill>
                  <a:srgbClr val="0000FF"/>
                </a:solidFill>
                <a:latin typeface="Arial" panose="020B0604020202020204" pitchFamily="34" charset="0"/>
                <a:ea typeface="Calibri" panose="020F0502020204030204" pitchFamily="34" charset="0"/>
                <a:cs typeface="Arial" panose="020B0604020202020204" pitchFamily="34" charset="0"/>
                <a:hlinkClick r:id="rId2" action="ppaction://hlinkfile"/>
              </a:rPr>
              <a:t>mandates</a:t>
            </a:r>
            <a:endParaRPr lang="en-US" sz="2000" u="sng" dirty="0" smtClean="0">
              <a:solidFill>
                <a:srgbClr val="0000FF"/>
              </a:solidFill>
              <a:latin typeface="Arial" panose="020B0604020202020204" pitchFamily="34" charset="0"/>
              <a:ea typeface="Calibri" panose="020F0502020204030204" pitchFamily="34" charset="0"/>
              <a:cs typeface="Arial" panose="020B0604020202020204" pitchFamily="34" charset="0"/>
            </a:endParaRPr>
          </a:p>
          <a:p>
            <a:pPr marL="457200" marR="0" indent="-457200">
              <a:lnSpc>
                <a:spcPct val="115000"/>
              </a:lnSpc>
              <a:spcBef>
                <a:spcPts val="200"/>
              </a:spcBef>
              <a:spcAft>
                <a:spcPts val="0"/>
              </a:spcAft>
              <a:buFont typeface="+mj-lt"/>
              <a:buAutoNum type="arabicPeriod"/>
            </a:pPr>
            <a:r>
              <a:rPr lang="en-U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There is </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no unnecessary overlap of curriculum across the district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476397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Consultation is required if…</a:t>
            </a:r>
          </a:p>
        </p:txBody>
      </p:sp>
      <p:graphicFrame>
        <p:nvGraphicFramePr>
          <p:cNvPr id="4" name="Table 3"/>
          <p:cNvGraphicFramePr>
            <a:graphicFrameLocks noGrp="1"/>
          </p:cNvGraphicFramePr>
          <p:nvPr>
            <p:extLst>
              <p:ext uri="{D42A27DB-BD31-4B8C-83A1-F6EECF244321}">
                <p14:modId xmlns:p14="http://schemas.microsoft.com/office/powerpoint/2010/main" val="4152012449"/>
              </p:ext>
            </p:extLst>
          </p:nvPr>
        </p:nvGraphicFramePr>
        <p:xfrm>
          <a:off x="433324" y="3857898"/>
          <a:ext cx="8277351" cy="3000102"/>
        </p:xfrm>
        <a:graphic>
          <a:graphicData uri="http://schemas.openxmlformats.org/drawingml/2006/table">
            <a:tbl>
              <a:tblPr firstRow="1" firstCol="1" bandRow="1">
                <a:tableStyleId>{5C22544A-7EE6-4342-B048-85BDC9FD1C3A}</a:tableStyleId>
              </a:tblPr>
              <a:tblGrid>
                <a:gridCol w="2759117">
                  <a:extLst>
                    <a:ext uri="{9D8B030D-6E8A-4147-A177-3AD203B41FA5}">
                      <a16:colId xmlns:a16="http://schemas.microsoft.com/office/drawing/2014/main" val="3802731349"/>
                    </a:ext>
                  </a:extLst>
                </a:gridCol>
                <a:gridCol w="2759117">
                  <a:extLst>
                    <a:ext uri="{9D8B030D-6E8A-4147-A177-3AD203B41FA5}">
                      <a16:colId xmlns:a16="http://schemas.microsoft.com/office/drawing/2014/main" val="292343475"/>
                    </a:ext>
                  </a:extLst>
                </a:gridCol>
                <a:gridCol w="2759117">
                  <a:extLst>
                    <a:ext uri="{9D8B030D-6E8A-4147-A177-3AD203B41FA5}">
                      <a16:colId xmlns:a16="http://schemas.microsoft.com/office/drawing/2014/main" val="3385267040"/>
                    </a:ext>
                  </a:extLst>
                </a:gridCol>
              </a:tblGrid>
              <a:tr h="337457">
                <a:tc>
                  <a:txBody>
                    <a:bodyPr/>
                    <a:lstStyle/>
                    <a:p>
                      <a:pPr marL="0" marR="0">
                        <a:spcBef>
                          <a:spcPts val="0"/>
                        </a:spcBef>
                        <a:spcAft>
                          <a:spcPts val="0"/>
                        </a:spcAft>
                      </a:pPr>
                      <a:r>
                        <a:rPr lang="en-US" sz="1600" b="1" dirty="0">
                          <a:solidFill>
                            <a:schemeClr val="tx1"/>
                          </a:solidFill>
                          <a:effectLst/>
                        </a:rPr>
                        <a:t>Subject (Discipline)</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Units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rPr>
                        <a:t>CB21 Levels Below Transfer</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319771"/>
                  </a:ext>
                </a:extLst>
              </a:tr>
              <a:tr h="337457">
                <a:tc>
                  <a:txBody>
                    <a:bodyPr/>
                    <a:lstStyle/>
                    <a:p>
                      <a:pPr marL="0" marR="0">
                        <a:spcBef>
                          <a:spcPts val="0"/>
                        </a:spcBef>
                        <a:spcAft>
                          <a:spcPts val="0"/>
                        </a:spcAft>
                      </a:pPr>
                      <a:r>
                        <a:rPr lang="en-US" sz="1600" b="1">
                          <a:solidFill>
                            <a:schemeClr val="tx1"/>
                          </a:solidFill>
                          <a:effectLst/>
                        </a:rPr>
                        <a:t>Course Number</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Hours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rPr>
                        <a:t>CB24 Program Course Status</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425135"/>
                  </a:ext>
                </a:extLst>
              </a:tr>
              <a:tr h="337457">
                <a:tc>
                  <a:txBody>
                    <a:bodyPr/>
                    <a:lstStyle/>
                    <a:p>
                      <a:pPr marL="0" marR="0">
                        <a:spcBef>
                          <a:spcPts val="0"/>
                        </a:spcBef>
                        <a:spcAft>
                          <a:spcPts val="0"/>
                        </a:spcAft>
                      </a:pPr>
                      <a:r>
                        <a:rPr lang="en-US" sz="1600" b="1">
                          <a:solidFill>
                            <a:schemeClr val="tx1"/>
                          </a:solidFill>
                          <a:effectLst/>
                        </a:rPr>
                        <a:t>Title</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CB12 Repeatability</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rPr>
                        <a:t>Override Outside Class Hours</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4682511"/>
                  </a:ext>
                </a:extLst>
              </a:tr>
              <a:tr h="337457">
                <a:tc>
                  <a:txBody>
                    <a:bodyPr/>
                    <a:lstStyle/>
                    <a:p>
                      <a:pPr marL="0" marR="0">
                        <a:spcBef>
                          <a:spcPts val="0"/>
                        </a:spcBef>
                        <a:spcAft>
                          <a:spcPts val="0"/>
                        </a:spcAft>
                      </a:pPr>
                      <a:r>
                        <a:rPr lang="en-US" sz="1600" b="1">
                          <a:solidFill>
                            <a:schemeClr val="tx1"/>
                          </a:solidFill>
                          <a:effectLst/>
                        </a:rPr>
                        <a:t>Description</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rPr>
                        <a:t>CB03 TOP Code</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Outside Class Hours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3235472"/>
                  </a:ext>
                </a:extLst>
              </a:tr>
              <a:tr h="337457">
                <a:tc>
                  <a:txBody>
                    <a:bodyPr/>
                    <a:lstStyle/>
                    <a:p>
                      <a:pPr marL="0" marR="0">
                        <a:spcBef>
                          <a:spcPts val="0"/>
                        </a:spcBef>
                        <a:spcAft>
                          <a:spcPts val="0"/>
                        </a:spcAft>
                      </a:pPr>
                      <a:r>
                        <a:rPr lang="en-US" sz="1600" b="1">
                          <a:solidFill>
                            <a:schemeClr val="tx1"/>
                          </a:solidFill>
                          <a:effectLst/>
                        </a:rPr>
                        <a:t>Modular Course</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CB04 Course Credit Status Code</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Out of Class Assignments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57594"/>
                  </a:ext>
                </a:extLst>
              </a:tr>
              <a:tr h="337457">
                <a:tc>
                  <a:txBody>
                    <a:bodyPr/>
                    <a:lstStyle/>
                    <a:p>
                      <a:pPr marL="0" marR="0">
                        <a:spcBef>
                          <a:spcPts val="0"/>
                        </a:spcBef>
                        <a:spcAft>
                          <a:spcPts val="0"/>
                        </a:spcAft>
                      </a:pPr>
                      <a:r>
                        <a:rPr lang="en-US" sz="1600" b="1">
                          <a:solidFill>
                            <a:schemeClr val="tx1"/>
                          </a:solidFill>
                          <a:effectLst/>
                        </a:rPr>
                        <a:t>Open Entry</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CB08 Basic Skills Code</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Requisites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4072771"/>
                  </a:ext>
                </a:extLst>
              </a:tr>
              <a:tr h="337457">
                <a:tc>
                  <a:txBody>
                    <a:bodyPr/>
                    <a:lstStyle/>
                    <a:p>
                      <a:pPr marL="0" marR="0">
                        <a:spcBef>
                          <a:spcPts val="0"/>
                        </a:spcBef>
                        <a:spcAft>
                          <a:spcPts val="0"/>
                        </a:spcAft>
                      </a:pPr>
                      <a:r>
                        <a:rPr lang="en-US" sz="1600" b="1" dirty="0">
                          <a:solidFill>
                            <a:schemeClr val="tx1"/>
                          </a:solidFill>
                          <a:effectLst/>
                        </a:rPr>
                        <a:t>Cross-listed Courses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rPr>
                        <a:t>CB09 Sam Code</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rPr>
                        <a:t>CB22 Non-Credit Category</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959322"/>
                  </a:ext>
                </a:extLst>
              </a:tr>
              <a:tr h="337457">
                <a:tc>
                  <a:txBody>
                    <a:bodyPr/>
                    <a:lstStyle/>
                    <a:p>
                      <a:pPr marL="0" marR="0">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CB25 Course GE Status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CB26 Course Support Course Status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7861805"/>
                  </a:ext>
                </a:extLst>
              </a:tr>
            </a:tbl>
          </a:graphicData>
        </a:graphic>
      </p:graphicFrame>
      <p:sp>
        <p:nvSpPr>
          <p:cNvPr id="5" name="Rectangle 1"/>
          <p:cNvSpPr>
            <a:spLocks noChangeArrowheads="1"/>
          </p:cNvSpPr>
          <p:nvPr/>
        </p:nvSpPr>
        <p:spPr bwMode="auto">
          <a:xfrm>
            <a:off x="612648" y="1517609"/>
            <a:ext cx="7693152" cy="2180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5392"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rgbClr val="000000"/>
                </a:solidFill>
                <a:effectLst/>
                <a:ea typeface="Calibri" panose="020F0502020204030204" pitchFamily="34" charset="0"/>
                <a:cs typeface="Arial" panose="020B0604020202020204" pitchFamily="34" charset="0"/>
              </a:rPr>
              <a:t>Requesting to clone a course from another campus, (cloning course assumptions: cloner will not change any items that would affect catalog or be a substantial change)</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rgbClr val="000000"/>
                </a:solidFill>
                <a:effectLst/>
                <a:ea typeface="Calibri" panose="020F0502020204030204" pitchFamily="34" charset="0"/>
                <a:cs typeface="Arial" panose="020B0604020202020204" pitchFamily="34" charset="0"/>
              </a:rPr>
              <a:t>Developing a new course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rgbClr val="000000"/>
                </a:solidFill>
                <a:effectLst/>
                <a:ea typeface="Calibri" panose="020F0502020204030204" pitchFamily="34" charset="0"/>
                <a:cs typeface="Arial" panose="020B0604020202020204" pitchFamily="34" charset="0"/>
              </a:rPr>
              <a:t>Reactivating a course</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rgbClr val="000000"/>
                </a:solidFill>
                <a:effectLst/>
                <a:ea typeface="Calibri" panose="020F0502020204030204" pitchFamily="34" charset="0"/>
                <a:cs typeface="Arial" panose="020B0604020202020204" pitchFamily="34" charset="0"/>
              </a:rPr>
              <a:t>Updating any items in the list below to an existing course</a:t>
            </a:r>
            <a:r>
              <a:rPr kumimoji="0" lang="en-US" altLang="en-US" sz="2000" b="0" i="0" u="none" strike="noStrike" cap="none" normalizeH="0" dirty="0" smtClean="0">
                <a:ln>
                  <a:noFill/>
                </a:ln>
                <a:solidFill>
                  <a:srgbClr val="000000"/>
                </a:solidFill>
                <a:effectLst/>
                <a:ea typeface="Calibri" panose="020F0502020204030204" pitchFamily="34" charset="0"/>
                <a:cs typeface="Arial" panose="020B0604020202020204" pitchFamily="34" charset="0"/>
              </a:rPr>
              <a:t> (basically, anything catalog or substantive.</a:t>
            </a:r>
            <a:endParaRPr kumimoji="0" lang="en-US"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34107206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55200 – Distance Education</a:t>
            </a:r>
          </a:p>
        </p:txBody>
      </p:sp>
      <p:sp>
        <p:nvSpPr>
          <p:cNvPr id="3" name="Content Placeholder 2"/>
          <p:cNvSpPr>
            <a:spLocks noGrp="1"/>
          </p:cNvSpPr>
          <p:nvPr>
            <p:ph idx="1"/>
          </p:nvPr>
        </p:nvSpPr>
        <p:spPr/>
        <p:txBody>
          <a:bodyPr/>
          <a:lstStyle/>
          <a:p>
            <a:r>
              <a:rPr lang="en-US" sz="1800" dirty="0" smtClean="0"/>
              <a:t>Distance </a:t>
            </a:r>
            <a:r>
              <a:rPr lang="en-US" sz="1800" dirty="0"/>
              <a:t>education means instruction in which the instructor and student are separated by time and/or distance and interact through the assistance of technology. </a:t>
            </a:r>
            <a:endParaRPr lang="en-US" sz="1700" dirty="0" smtClean="0"/>
          </a:p>
          <a:p>
            <a:pPr lvl="1"/>
            <a:r>
              <a:rPr lang="en-US" sz="1700" dirty="0" smtClean="0"/>
              <a:t>In </a:t>
            </a:r>
            <a:r>
              <a:rPr lang="en-US" sz="1700" dirty="0"/>
              <a:t>addition , instruction provided as distance education is subject to the requirements that may be imposed by the Americans with Disability Act (42 U.S.C. 12100 et seq.) and section 508 of the Rehabilitation Act of 1973, as amended, (29 U.S.C. 794d)</a:t>
            </a:r>
          </a:p>
          <a:p>
            <a:pPr marL="0" indent="0">
              <a:buNone/>
            </a:pPr>
            <a:endParaRPr lang="en-US" sz="1800" dirty="0"/>
          </a:p>
          <a:p>
            <a:r>
              <a:rPr lang="en-US" sz="2400" dirty="0"/>
              <a:t>55206 – separate vote</a:t>
            </a:r>
          </a:p>
          <a:p>
            <a:pPr lvl="1"/>
            <a:r>
              <a:rPr lang="en-US" sz="2400" dirty="0"/>
              <a:t>On addendum</a:t>
            </a:r>
          </a:p>
          <a:p>
            <a:pPr lvl="1"/>
            <a:r>
              <a:rPr lang="en-US" sz="2400" dirty="0"/>
              <a:t>Update with accreditation – every 6 years</a:t>
            </a:r>
          </a:p>
        </p:txBody>
      </p:sp>
    </p:spTree>
    <p:extLst>
      <p:ext uri="{BB962C8B-B14F-4D97-AF65-F5344CB8AC3E}">
        <p14:creationId xmlns:p14="http://schemas.microsoft.com/office/powerpoint/2010/main" val="201877804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2039" y="-228600"/>
            <a:ext cx="7534532" cy="1325563"/>
          </a:xfrm>
        </p:spPr>
        <p:txBody>
          <a:bodyPr/>
          <a:lstStyle/>
          <a:p>
            <a:r>
              <a:rPr lang="en-US" dirty="0"/>
              <a:t>Noncredit: A Tool in Your </a:t>
            </a:r>
            <a:r>
              <a:rPr lang="en-US" dirty="0" err="1"/>
              <a:t>Toolbelt</a:t>
            </a:r>
            <a:endParaRPr lang="en-US" dirty="0"/>
          </a:p>
        </p:txBody>
      </p:sp>
      <p:sp>
        <p:nvSpPr>
          <p:cNvPr id="3" name="Content Placeholder 2"/>
          <p:cNvSpPr>
            <a:spLocks noGrp="1"/>
          </p:cNvSpPr>
          <p:nvPr>
            <p:ph sz="half" idx="1"/>
          </p:nvPr>
        </p:nvSpPr>
        <p:spPr/>
        <p:txBody>
          <a:bodyPr>
            <a:normAutofit fontScale="92500" lnSpcReduction="10000"/>
          </a:bodyPr>
          <a:lstStyle/>
          <a:p>
            <a:pPr lvl="0"/>
            <a:r>
              <a:rPr lang="en-US" b="1" dirty="0"/>
              <a:t>Goal: </a:t>
            </a:r>
            <a:r>
              <a:rPr lang="en-US" dirty="0"/>
              <a:t>Develop curriculum based on identifying the needs of students. </a:t>
            </a:r>
          </a:p>
          <a:p>
            <a:pPr lvl="1"/>
            <a:r>
              <a:rPr lang="en-US" dirty="0"/>
              <a:t>Not just a progression from noncredit to credit. Many credit students take noncredit classes</a:t>
            </a:r>
          </a:p>
          <a:p>
            <a:pPr lvl="0"/>
            <a:r>
              <a:rPr lang="en-US" dirty="0"/>
              <a:t> Students may need more than 16-18 weeks to learn new skill</a:t>
            </a:r>
          </a:p>
          <a:p>
            <a:pPr lvl="1"/>
            <a:r>
              <a:rPr lang="en-US" dirty="0"/>
              <a:t>Original Competency Based Learning program</a:t>
            </a:r>
          </a:p>
          <a:p>
            <a:pPr lvl="1"/>
            <a:r>
              <a:rPr lang="en-US" dirty="0"/>
              <a:t>Time is the variable until mastery is achieved</a:t>
            </a:r>
          </a:p>
          <a:p>
            <a:pPr lvl="1"/>
            <a:r>
              <a:rPr lang="en-US" dirty="0"/>
              <a:t>Students can have repeated enrollment in course. </a:t>
            </a:r>
          </a:p>
          <a:p>
            <a:pPr lvl="1"/>
            <a:r>
              <a:rPr lang="en-US" dirty="0"/>
              <a:t>Progress is measured, P, SP, NP</a:t>
            </a:r>
          </a:p>
          <a:p>
            <a:endParaRPr lang="en-US" dirty="0"/>
          </a:p>
        </p:txBody>
      </p:sp>
    </p:spTree>
    <p:extLst>
      <p:ext uri="{BB962C8B-B14F-4D97-AF65-F5344CB8AC3E}">
        <p14:creationId xmlns:p14="http://schemas.microsoft.com/office/powerpoint/2010/main" val="15616307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877" y="0"/>
            <a:ext cx="7534532" cy="1325563"/>
          </a:xfrm>
        </p:spPr>
        <p:txBody>
          <a:bodyPr/>
          <a:lstStyle/>
          <a:p>
            <a:r>
              <a:rPr lang="en-US" dirty="0"/>
              <a:t>You can’t just rename a credit course noncredit</a:t>
            </a:r>
            <a:br>
              <a:rPr lang="en-US" dirty="0"/>
            </a:br>
            <a:r>
              <a:rPr lang="en-US" dirty="0"/>
              <a:t>(and you’ve tried</a:t>
            </a:r>
            <a:r>
              <a:rPr lang="mr-IN" dirty="0"/>
              <a:t>…</a:t>
            </a:r>
            <a:r>
              <a:rPr lang="en-US" dirty="0"/>
              <a:t>)</a:t>
            </a:r>
          </a:p>
        </p:txBody>
      </p:sp>
      <p:sp>
        <p:nvSpPr>
          <p:cNvPr id="3" name="Content Placeholder 2"/>
          <p:cNvSpPr>
            <a:spLocks noGrp="1"/>
          </p:cNvSpPr>
          <p:nvPr>
            <p:ph sz="half" idx="1"/>
          </p:nvPr>
        </p:nvSpPr>
        <p:spPr>
          <a:xfrm>
            <a:off x="958237" y="2205990"/>
            <a:ext cx="7823813" cy="3566160"/>
          </a:xfrm>
        </p:spPr>
        <p:txBody>
          <a:bodyPr>
            <a:normAutofit fontScale="70000" lnSpcReduction="20000"/>
          </a:bodyPr>
          <a:lstStyle/>
          <a:p>
            <a:r>
              <a:rPr lang="en-US" b="1" dirty="0"/>
              <a:t>Categories: </a:t>
            </a:r>
            <a:r>
              <a:rPr lang="en-US" dirty="0">
                <a:solidFill>
                  <a:schemeClr val="accent6">
                    <a:lumMod val="75000"/>
                  </a:schemeClr>
                </a:solidFill>
              </a:rPr>
              <a:t>English as a Second Language</a:t>
            </a:r>
            <a:r>
              <a:rPr lang="en-US" dirty="0"/>
              <a:t>, Immigrant Education, </a:t>
            </a:r>
            <a:r>
              <a:rPr lang="en-US" dirty="0">
                <a:solidFill>
                  <a:schemeClr val="accent6">
                    <a:lumMod val="75000"/>
                  </a:schemeClr>
                </a:solidFill>
              </a:rPr>
              <a:t>Elementary and Secondary Basic Skills</a:t>
            </a:r>
            <a:r>
              <a:rPr lang="en-US" dirty="0"/>
              <a:t>, Health and Safety, Substantial Disabilities, Parenting, Home Economics, Courses for Older Adults, </a:t>
            </a:r>
            <a:r>
              <a:rPr lang="en-US" dirty="0">
                <a:solidFill>
                  <a:schemeClr val="accent6">
                    <a:lumMod val="75000"/>
                  </a:schemeClr>
                </a:solidFill>
              </a:rPr>
              <a:t>Short-Term Vocational</a:t>
            </a:r>
            <a:r>
              <a:rPr lang="en-US" dirty="0"/>
              <a:t>, and </a:t>
            </a:r>
            <a:r>
              <a:rPr lang="en-US" dirty="0">
                <a:solidFill>
                  <a:schemeClr val="accent6">
                    <a:lumMod val="75000"/>
                  </a:schemeClr>
                </a:solidFill>
              </a:rPr>
              <a:t>Workforce Preparation</a:t>
            </a:r>
            <a:r>
              <a:rPr lang="en-US" dirty="0"/>
              <a:t>.</a:t>
            </a:r>
          </a:p>
          <a:p>
            <a:r>
              <a:rPr lang="en-US" b="1" dirty="0"/>
              <a:t>Career Development and College Preparation (CDCP) </a:t>
            </a:r>
            <a:r>
              <a:rPr lang="en-US" dirty="0"/>
              <a:t>programs have enhanced funding in four disciplines (above). Programs must be comprised of at least two courses.</a:t>
            </a:r>
          </a:p>
          <a:p>
            <a:r>
              <a:rPr lang="en-US" b="1" dirty="0"/>
              <a:t>Certificate of Competency: </a:t>
            </a:r>
            <a:r>
              <a:rPr lang="en-US" dirty="0"/>
              <a:t>ESL, Elementary and Secondary Basic Skills</a:t>
            </a:r>
          </a:p>
          <a:p>
            <a:r>
              <a:rPr lang="en-US" b="1" dirty="0"/>
              <a:t>Certificate of Completion: </a:t>
            </a:r>
            <a:r>
              <a:rPr lang="en-US" dirty="0"/>
              <a:t>Short-Term Vocational, Workforce Prep</a:t>
            </a:r>
          </a:p>
          <a:p>
            <a:r>
              <a:rPr lang="en-US" dirty="0"/>
              <a:t>Dodging the repeatability issue</a:t>
            </a:r>
          </a:p>
          <a:p>
            <a:r>
              <a:rPr lang="en-US" dirty="0"/>
              <a:t>Positive Attendance Accounting needs to be captured </a:t>
            </a:r>
          </a:p>
        </p:txBody>
      </p:sp>
    </p:spTree>
    <p:extLst>
      <p:ext uri="{BB962C8B-B14F-4D97-AF65-F5344CB8AC3E}">
        <p14:creationId xmlns:p14="http://schemas.microsoft.com/office/powerpoint/2010/main" val="1855908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Ahead</a:t>
            </a:r>
          </a:p>
        </p:txBody>
      </p:sp>
      <p:sp>
        <p:nvSpPr>
          <p:cNvPr id="3" name="Content Placeholder 2"/>
          <p:cNvSpPr>
            <a:spLocks noGrp="1"/>
          </p:cNvSpPr>
          <p:nvPr>
            <p:ph sz="quarter" idx="1"/>
          </p:nvPr>
        </p:nvSpPr>
        <p:spPr/>
        <p:txBody>
          <a:bodyPr>
            <a:normAutofit fontScale="85000" lnSpcReduction="20000"/>
          </a:bodyPr>
          <a:lstStyle/>
          <a:p>
            <a:r>
              <a:rPr lang="en-US" dirty="0"/>
              <a:t>Plan a year in advance </a:t>
            </a:r>
          </a:p>
          <a:p>
            <a:pPr lvl="1"/>
            <a:r>
              <a:rPr lang="en-US" dirty="0" smtClean="0"/>
              <a:t>Comprehensive Program </a:t>
            </a:r>
            <a:r>
              <a:rPr lang="en-US" dirty="0"/>
              <a:t>Review Year is a good time to look ahead</a:t>
            </a:r>
          </a:p>
          <a:p>
            <a:endParaRPr lang="en-US" dirty="0"/>
          </a:p>
          <a:p>
            <a:r>
              <a:rPr lang="en-US" dirty="0"/>
              <a:t>Ensure you have enough time for your goal</a:t>
            </a:r>
          </a:p>
          <a:p>
            <a:pPr lvl="1"/>
            <a:r>
              <a:rPr lang="en-US" dirty="0"/>
              <a:t>If your goal is Fall </a:t>
            </a:r>
            <a:r>
              <a:rPr lang="en-US" dirty="0" smtClean="0"/>
              <a:t>2022, </a:t>
            </a:r>
            <a:r>
              <a:rPr lang="en-US" dirty="0"/>
              <a:t>it should be in submitted for approval now</a:t>
            </a:r>
          </a:p>
          <a:p>
            <a:endParaRPr lang="en-US" dirty="0"/>
          </a:p>
          <a:p>
            <a:r>
              <a:rPr lang="en-US" dirty="0"/>
              <a:t>Check CIPD website for dates</a:t>
            </a:r>
          </a:p>
          <a:p>
            <a:endParaRPr lang="en-US" dirty="0"/>
          </a:p>
          <a:p>
            <a:r>
              <a:rPr lang="en-US" dirty="0"/>
              <a:t>Make sure you are leaving enough time for approval process</a:t>
            </a:r>
          </a:p>
        </p:txBody>
      </p:sp>
    </p:spTree>
    <p:extLst>
      <p:ext uri="{BB962C8B-B14F-4D97-AF65-F5344CB8AC3E}">
        <p14:creationId xmlns:p14="http://schemas.microsoft.com/office/powerpoint/2010/main" val="15247059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Heading"/>
          <p:cNvSpPr txBox="1">
            <a:spLocks noGrp="1"/>
          </p:cNvSpPr>
          <p:nvPr>
            <p:ph type="title"/>
          </p:nvPr>
        </p:nvSpPr>
        <p:spPr>
          <a:xfrm>
            <a:off x="806280" y="152400"/>
            <a:ext cx="7543799" cy="1167408"/>
          </a:xfrm>
          <a:prstGeom prst="rect">
            <a:avLst/>
          </a:prstGeom>
          <a:noFill/>
          <a:ln>
            <a:noFill/>
          </a:ln>
        </p:spPr>
        <p:txBody>
          <a:bodyPr spcFirstLastPara="1" vert="horz" wrap="square" lIns="91425" tIns="45700" rIns="91425" bIns="45700" numCol="1" rtlCol="0" anchor="ctr" anchorCtr="0" compatLnSpc="1">
            <a:prstTxWarp prst="textNoShape">
              <a:avLst/>
            </a:prstTxWarp>
            <a:noAutofit/>
          </a:bodyPr>
          <a:lstStyle/>
          <a:p>
            <a:pPr>
              <a:lnSpc>
                <a:spcPct val="100000"/>
              </a:lnSpc>
              <a:buClr>
                <a:schemeClr val="dk1"/>
              </a:buClr>
              <a:buSzPts val="4000"/>
            </a:pPr>
            <a:r>
              <a:rPr lang="en" sz="3600" dirty="0">
                <a:solidFill>
                  <a:schemeClr val="bg2">
                    <a:lumMod val="10000"/>
                  </a:schemeClr>
                </a:solidFill>
                <a:cs typeface="Arial" panose="020B0604020202020204" pitchFamily="34" charset="0"/>
              </a:rPr>
              <a:t>Curriculum is a “10 + 1” Matter</a:t>
            </a:r>
            <a:endParaRPr sz="3600" dirty="0">
              <a:solidFill>
                <a:schemeClr val="bg2">
                  <a:lumMod val="10000"/>
                </a:schemeClr>
              </a:solidFill>
              <a:cs typeface="Arial" panose="020B0604020202020204" pitchFamily="34" charset="0"/>
            </a:endParaRPr>
          </a:p>
        </p:txBody>
      </p:sp>
      <p:sp>
        <p:nvSpPr>
          <p:cNvPr id="191" name="Body"/>
          <p:cNvSpPr txBox="1">
            <a:spLocks noGrp="1"/>
          </p:cNvSpPr>
          <p:nvPr>
            <p:ph sz="half" idx="1"/>
          </p:nvPr>
        </p:nvSpPr>
        <p:spPr>
          <a:prstGeom prst="rect">
            <a:avLst/>
          </a:prstGeom>
          <a:noFill/>
          <a:ln>
            <a:noFill/>
          </a:ln>
        </p:spPr>
        <p:txBody>
          <a:bodyPr spcFirstLastPara="1" vert="horz" wrap="square" lIns="91425" tIns="45700" rIns="91425" bIns="45700" numCol="1" rtlCol="0" anchor="t" anchorCtr="0" compatLnSpc="1">
            <a:prstTxWarp prst="textNoShape">
              <a:avLst/>
            </a:prstTxWarp>
            <a:noAutofit/>
          </a:bodyPr>
          <a:lstStyle/>
          <a:p>
            <a:pPr marL="385763" indent="-385763">
              <a:spcBef>
                <a:spcPts val="0"/>
              </a:spcBef>
              <a:buClr>
                <a:srgbClr val="000000"/>
              </a:buClr>
              <a:buSzPts val="2400"/>
              <a:buFont typeface="+mj-lt"/>
              <a:buAutoNum type="arabicPeriod"/>
            </a:pPr>
            <a:r>
              <a:rPr lang="en" b="0" i="0" u="none" dirty="0">
                <a:solidFill>
                  <a:schemeClr val="bg2">
                    <a:lumMod val="10000"/>
                  </a:schemeClr>
                </a:solidFill>
                <a:ea typeface="Arial"/>
                <a:cs typeface="Arial"/>
                <a:sym typeface="Arial"/>
              </a:rPr>
              <a:t>Curriculum, including establishing prerequisites and placing courses within disciplines.</a:t>
            </a:r>
            <a:endParaRPr dirty="0">
              <a:solidFill>
                <a:schemeClr val="bg2">
                  <a:lumMod val="10000"/>
                </a:schemeClr>
              </a:solidFill>
            </a:endParaRPr>
          </a:p>
          <a:p>
            <a:pPr marL="385763" indent="-385763">
              <a:spcBef>
                <a:spcPts val="1000"/>
              </a:spcBef>
              <a:buClr>
                <a:srgbClr val="000000"/>
              </a:buClr>
              <a:buSzPts val="2400"/>
              <a:buFont typeface="+mj-lt"/>
              <a:buAutoNum type="arabicPeriod"/>
            </a:pPr>
            <a:r>
              <a:rPr lang="en" b="0" i="0" u="none" dirty="0">
                <a:solidFill>
                  <a:schemeClr val="bg2">
                    <a:lumMod val="10000"/>
                  </a:schemeClr>
                </a:solidFill>
                <a:ea typeface="Arial"/>
                <a:cs typeface="Arial"/>
                <a:sym typeface="Arial"/>
              </a:rPr>
              <a:t>Degree and certificate requirements.</a:t>
            </a:r>
            <a:endParaRPr dirty="0">
              <a:solidFill>
                <a:schemeClr val="bg2">
                  <a:lumMod val="10000"/>
                </a:schemeClr>
              </a:solidFill>
            </a:endParaRPr>
          </a:p>
          <a:p>
            <a:pPr marL="385763" indent="-385763">
              <a:spcBef>
                <a:spcPts val="1000"/>
              </a:spcBef>
              <a:buClr>
                <a:srgbClr val="000000"/>
              </a:buClr>
              <a:buSzPts val="2400"/>
              <a:buFont typeface="+mj-lt"/>
              <a:buAutoNum type="arabicPeriod"/>
            </a:pPr>
            <a:r>
              <a:rPr lang="en" b="0" i="0" u="none" dirty="0">
                <a:solidFill>
                  <a:schemeClr val="bg2">
                    <a:lumMod val="10000"/>
                  </a:schemeClr>
                </a:solidFill>
                <a:ea typeface="Arial"/>
                <a:cs typeface="Arial"/>
                <a:sym typeface="Arial"/>
              </a:rPr>
              <a:t>Grading policies.</a:t>
            </a:r>
            <a:endParaRPr dirty="0">
              <a:solidFill>
                <a:schemeClr val="bg2">
                  <a:lumMod val="10000"/>
                </a:schemeClr>
              </a:solidFill>
            </a:endParaRPr>
          </a:p>
          <a:p>
            <a:pPr marL="385763" indent="-385763">
              <a:spcBef>
                <a:spcPts val="1000"/>
              </a:spcBef>
              <a:buClr>
                <a:srgbClr val="000000"/>
              </a:buClr>
              <a:buSzPts val="2400"/>
              <a:buFont typeface="+mj-lt"/>
              <a:buAutoNum type="arabicPeriod"/>
            </a:pPr>
            <a:r>
              <a:rPr lang="en" b="0" i="0" u="none" dirty="0">
                <a:solidFill>
                  <a:schemeClr val="bg2">
                    <a:lumMod val="10000"/>
                  </a:schemeClr>
                </a:solidFill>
                <a:ea typeface="Arial"/>
                <a:cs typeface="Arial"/>
                <a:sym typeface="Arial"/>
              </a:rPr>
              <a:t>Educational program development.</a:t>
            </a:r>
            <a:endParaRPr dirty="0">
              <a:solidFill>
                <a:schemeClr val="bg2">
                  <a:lumMod val="10000"/>
                </a:schemeClr>
              </a:solidFill>
            </a:endParaRPr>
          </a:p>
          <a:p>
            <a:pPr marL="385763" indent="-385763">
              <a:spcBef>
                <a:spcPts val="1000"/>
              </a:spcBef>
              <a:spcAft>
                <a:spcPts val="1000"/>
              </a:spcAft>
              <a:buClr>
                <a:srgbClr val="000000"/>
              </a:buClr>
              <a:buSzPts val="2400"/>
              <a:buFont typeface="+mj-lt"/>
              <a:buAutoNum type="arabicPeriod"/>
            </a:pPr>
            <a:r>
              <a:rPr lang="en" b="0" i="0" u="none" dirty="0">
                <a:solidFill>
                  <a:schemeClr val="bg2">
                    <a:lumMod val="10000"/>
                  </a:schemeClr>
                </a:solidFill>
                <a:ea typeface="Arial"/>
                <a:cs typeface="Arial"/>
                <a:sym typeface="Arial"/>
              </a:rPr>
              <a:t>Standards or policies regarding student preparation and </a:t>
            </a:r>
            <a:r>
              <a:rPr lang="en" b="0" i="0" u="none" dirty="0" smtClean="0">
                <a:solidFill>
                  <a:schemeClr val="bg2">
                    <a:lumMod val="10000"/>
                  </a:schemeClr>
                </a:solidFill>
                <a:ea typeface="Arial"/>
                <a:cs typeface="Arial"/>
                <a:sym typeface="Arial"/>
              </a:rPr>
              <a:t>success</a:t>
            </a:r>
            <a:endParaRPr lang="en" dirty="0">
              <a:solidFill>
                <a:schemeClr val="bg2">
                  <a:lumMod val="10000"/>
                </a:schemeClr>
              </a:solidFill>
              <a:ea typeface="Arial"/>
              <a:cs typeface="Arial"/>
              <a:sym typeface="Arial"/>
            </a:endParaRPr>
          </a:p>
          <a:p>
            <a:pPr marL="0" indent="0">
              <a:spcBef>
                <a:spcPts val="1000"/>
              </a:spcBef>
              <a:spcAft>
                <a:spcPts val="1000"/>
              </a:spcAft>
              <a:buClr>
                <a:srgbClr val="000000"/>
              </a:buClr>
              <a:buSzPts val="2400"/>
              <a:buNone/>
            </a:pPr>
            <a:r>
              <a:rPr lang="en-US" dirty="0" smtClean="0">
                <a:solidFill>
                  <a:schemeClr val="bg2">
                    <a:lumMod val="10000"/>
                  </a:schemeClr>
                </a:solidFill>
              </a:rPr>
              <a:t>The rest of them are less Curriculum oriented.</a:t>
            </a:r>
            <a:endParaRPr dirty="0">
              <a:solidFill>
                <a:schemeClr val="bg2">
                  <a:lumMod val="10000"/>
                </a:schemeClr>
              </a:solidFill>
            </a:endParaRPr>
          </a:p>
        </p:txBody>
      </p:sp>
      <p:sp>
        <p:nvSpPr>
          <p:cNvPr id="192" name="Slide number"/>
          <p:cNvSpPr txBox="1"/>
          <p:nvPr/>
        </p:nvSpPr>
        <p:spPr>
          <a:xfrm>
            <a:off x="7620000" y="871538"/>
            <a:ext cx="1066800" cy="246459"/>
          </a:xfrm>
          <a:prstGeom prst="rect">
            <a:avLst/>
          </a:prstGeom>
          <a:noFill/>
          <a:ln>
            <a:noFill/>
          </a:ln>
        </p:spPr>
        <p:txBody>
          <a:bodyPr spcFirstLastPara="1" wrap="square" lIns="91425" tIns="45700" rIns="91425" bIns="45700" anchor="ctr" anchorCtr="0">
            <a:noAutofit/>
          </a:bodyPr>
          <a:lstStyle/>
          <a:p>
            <a:pPr>
              <a:buClr>
                <a:srgbClr val="FFFFFF"/>
              </a:buClr>
              <a:buSzPts val="1400"/>
            </a:pPr>
            <a:fld id="{00000000-1234-1234-1234-123412341234}" type="slidenum">
              <a:rPr lang="en" sz="1400" b="1">
                <a:solidFill>
                  <a:srgbClr val="FFFFFF"/>
                </a:solidFill>
                <a:latin typeface="Arial"/>
                <a:ea typeface="Arial"/>
                <a:cs typeface="Arial"/>
                <a:sym typeface="Arial"/>
              </a:rPr>
              <a:pPr>
                <a:buClr>
                  <a:srgbClr val="FFFFFF"/>
                </a:buClr>
                <a:buSzPts val="1400"/>
              </a:pPr>
              <a:t>4</a:t>
            </a:fld>
            <a:endParaRPr dirty="0">
              <a:solidFill>
                <a:srgbClr val="E02826"/>
              </a:solidFill>
            </a:endParaRPr>
          </a:p>
        </p:txBody>
      </p:sp>
    </p:spTree>
    <p:extLst>
      <p:ext uri="{BB962C8B-B14F-4D97-AF65-F5344CB8AC3E}">
        <p14:creationId xmlns:p14="http://schemas.microsoft.com/office/powerpoint/2010/main" val="17352489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latin typeface="+mj-lt"/>
              </a:rPr>
              <a:t>Credit for Prior Learning (CPL)</a:t>
            </a:r>
          </a:p>
        </p:txBody>
      </p:sp>
      <p:sp>
        <p:nvSpPr>
          <p:cNvPr id="3" name="Content Placeholder 2"/>
          <p:cNvSpPr>
            <a:spLocks noGrp="1"/>
          </p:cNvSpPr>
          <p:nvPr>
            <p:ph idx="1"/>
          </p:nvPr>
        </p:nvSpPr>
        <p:spPr/>
        <p:txBody>
          <a:bodyPr>
            <a:normAutofit fontScale="70000" lnSpcReduction="20000"/>
          </a:bodyPr>
          <a:lstStyle/>
          <a:p>
            <a:pPr>
              <a:spcBef>
                <a:spcPts val="900"/>
              </a:spcBef>
            </a:pPr>
            <a:r>
              <a:rPr lang="en-US" dirty="0">
                <a:latin typeface="+mn-lt"/>
              </a:rPr>
              <a:t>Credit for prior learning is college credit awarded for validated college-level skills and knowledge gained outside of a college classroom.</a:t>
            </a:r>
          </a:p>
          <a:p>
            <a:pPr>
              <a:spcBef>
                <a:spcPts val="900"/>
              </a:spcBef>
            </a:pPr>
            <a:r>
              <a:rPr lang="en-US" dirty="0">
                <a:latin typeface="+mn-lt"/>
              </a:rPr>
              <a:t>Students’ knowledge and skills might be gained through experiences such as:</a:t>
            </a:r>
          </a:p>
          <a:p>
            <a:pPr lvl="1">
              <a:spcBef>
                <a:spcPts val="900"/>
              </a:spcBef>
            </a:pPr>
            <a:r>
              <a:rPr lang="en-US" dirty="0">
                <a:latin typeface="+mn-lt"/>
              </a:rPr>
              <a:t>Military training</a:t>
            </a:r>
          </a:p>
          <a:p>
            <a:pPr lvl="1">
              <a:spcBef>
                <a:spcPts val="900"/>
              </a:spcBef>
            </a:pPr>
            <a:r>
              <a:rPr lang="en-US" dirty="0">
                <a:latin typeface="+mn-lt"/>
              </a:rPr>
              <a:t>Industry training</a:t>
            </a:r>
          </a:p>
          <a:p>
            <a:pPr lvl="1">
              <a:spcBef>
                <a:spcPts val="900"/>
              </a:spcBef>
            </a:pPr>
            <a:r>
              <a:rPr lang="en-US" dirty="0">
                <a:latin typeface="+mn-lt"/>
              </a:rPr>
              <a:t>State/federal government training</a:t>
            </a:r>
          </a:p>
          <a:p>
            <a:pPr lvl="1">
              <a:spcBef>
                <a:spcPts val="900"/>
              </a:spcBef>
            </a:pPr>
            <a:r>
              <a:rPr lang="en-US" dirty="0">
                <a:latin typeface="+mn-lt"/>
              </a:rPr>
              <a:t>Volunteer and civic activities</a:t>
            </a:r>
          </a:p>
          <a:p>
            <a:pPr lvl="1">
              <a:spcBef>
                <a:spcPts val="900"/>
              </a:spcBef>
            </a:pPr>
            <a:r>
              <a:rPr lang="en-US" dirty="0">
                <a:latin typeface="+mn-lt"/>
              </a:rPr>
              <a:t>Apprenticeships, internships, work-based learning, or other industry-based experiential learning</a:t>
            </a:r>
          </a:p>
          <a:p>
            <a:pPr>
              <a:spcBef>
                <a:spcPts val="0"/>
              </a:spcBef>
            </a:pPr>
            <a:endParaRPr lang="en-US" dirty="0">
              <a:latin typeface="+mn-lt"/>
            </a:endParaRPr>
          </a:p>
          <a:p>
            <a:pPr>
              <a:spcBef>
                <a:spcPts val="0"/>
              </a:spcBef>
            </a:pPr>
            <a:r>
              <a:rPr lang="en-US" dirty="0">
                <a:latin typeface="+mn-lt"/>
              </a:rPr>
              <a:t>CPL is not awarded for knowledge and skills already assessed and awarded credit through formal education at regionally accredited in-state and out-of-state institutions.</a:t>
            </a:r>
          </a:p>
          <a:p>
            <a:pPr marL="0" indent="0">
              <a:buNone/>
            </a:pPr>
            <a:endParaRPr lang="en-US" dirty="0">
              <a:latin typeface="+mn-lt"/>
              <a:cs typeface="Arial" panose="020B0604020202020204" pitchFamily="34" charset="0"/>
            </a:endParaRPr>
          </a:p>
          <a:p>
            <a:pPr marL="0" indent="0">
              <a:buNone/>
            </a:pPr>
            <a:endParaRPr lang="en-US" dirty="0">
              <a:latin typeface="+mn-lt"/>
              <a:cs typeface="Arial" panose="020B0604020202020204" pitchFamily="34" charset="0"/>
            </a:endParaRPr>
          </a:p>
          <a:p>
            <a:pPr marL="0" indent="0">
              <a:buNone/>
            </a:pPr>
            <a:endParaRPr lang="en-US" dirty="0">
              <a:latin typeface="+mn-lt"/>
            </a:endParaRPr>
          </a:p>
        </p:txBody>
      </p:sp>
    </p:spTree>
    <p:extLst>
      <p:ext uri="{BB962C8B-B14F-4D97-AF65-F5344CB8AC3E}">
        <p14:creationId xmlns:p14="http://schemas.microsoft.com/office/powerpoint/2010/main" val="81327387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latin typeface="+mj-lt"/>
              </a:rPr>
              <a:t>Credit for Prior Learning (CPL)</a:t>
            </a:r>
          </a:p>
        </p:txBody>
      </p:sp>
      <p:sp>
        <p:nvSpPr>
          <p:cNvPr id="3" name="Content Placeholder 2"/>
          <p:cNvSpPr>
            <a:spLocks noGrp="1"/>
          </p:cNvSpPr>
          <p:nvPr>
            <p:ph idx="1"/>
          </p:nvPr>
        </p:nvSpPr>
        <p:spPr/>
        <p:txBody>
          <a:bodyPr>
            <a:normAutofit fontScale="77500" lnSpcReduction="20000"/>
          </a:bodyPr>
          <a:lstStyle/>
          <a:p>
            <a:r>
              <a:rPr lang="en-US" dirty="0"/>
              <a:t>The CPL policy is designed to increase degree and certificate completion, close equity gaps, and meet California’s projected workforce demands. </a:t>
            </a:r>
            <a:r>
              <a:rPr lang="en-US" u="sng" dirty="0">
                <a:hlinkClick r:id="rId2"/>
              </a:rPr>
              <a:t>Research</a:t>
            </a:r>
            <a:r>
              <a:rPr lang="en-US" b="1" dirty="0"/>
              <a:t> </a:t>
            </a:r>
            <a:r>
              <a:rPr lang="en-US" dirty="0"/>
              <a:t>indicates that students who earn CPL:</a:t>
            </a:r>
          </a:p>
          <a:p>
            <a:pPr lvl="1"/>
            <a:r>
              <a:rPr lang="en-US" dirty="0"/>
              <a:t>are roughly twice as likely to complete a degree than those who do not; </a:t>
            </a:r>
          </a:p>
          <a:p>
            <a:pPr lvl="1"/>
            <a:r>
              <a:rPr lang="en-US" dirty="0"/>
              <a:t>accumulate more credits through coursework at the institution than their counterparts, which translates to increased enrollment for colleges;</a:t>
            </a:r>
          </a:p>
          <a:p>
            <a:pPr lvl="1"/>
            <a:r>
              <a:rPr lang="en-US" dirty="0"/>
              <a:t>save an average of 6-10 months in time to degree compared to their non-CPL counterparts.</a:t>
            </a:r>
          </a:p>
          <a:p>
            <a:pPr marL="0" indent="0">
              <a:buNone/>
            </a:pPr>
            <a:endParaRPr lang="en-US" dirty="0"/>
          </a:p>
          <a:p>
            <a:r>
              <a:rPr lang="en-US" dirty="0"/>
              <a:t>This policy reform encourages districts and colleges to provide students more consistent and equitable access to prior learning assessments, to promote quality, integrity and equity in the award of credit, and make programs more accessible to millions of students without certificates or degrees.</a:t>
            </a:r>
            <a:endParaRPr lang="en-US" dirty="0">
              <a:latin typeface="+mn-lt"/>
              <a:cs typeface="Arial" panose="020B0604020202020204" pitchFamily="34" charset="0"/>
            </a:endParaRPr>
          </a:p>
          <a:p>
            <a:pPr marL="0" indent="0">
              <a:buNone/>
            </a:pPr>
            <a:endParaRPr lang="en-US" dirty="0">
              <a:latin typeface="+mn-lt"/>
              <a:cs typeface="Arial" panose="020B0604020202020204" pitchFamily="34" charset="0"/>
            </a:endParaRPr>
          </a:p>
          <a:p>
            <a:pPr marL="0" indent="0">
              <a:buNone/>
            </a:pPr>
            <a:endParaRPr lang="en-US" dirty="0">
              <a:latin typeface="+mn-lt"/>
            </a:endParaRPr>
          </a:p>
        </p:txBody>
      </p:sp>
    </p:spTree>
    <p:extLst>
      <p:ext uri="{BB962C8B-B14F-4D97-AF65-F5344CB8AC3E}">
        <p14:creationId xmlns:p14="http://schemas.microsoft.com/office/powerpoint/2010/main" val="218489506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Heading"/>
          <p:cNvSpPr txBox="1">
            <a:spLocks noGrp="1"/>
          </p:cNvSpPr>
          <p:nvPr>
            <p:ph type="title"/>
          </p:nvPr>
        </p:nvSpPr>
        <p:spPr>
          <a:prstGeom prst="rect">
            <a:avLst/>
          </a:prstGeom>
          <a:noFill/>
        </p:spPr>
        <p:txBody>
          <a:bodyPr spcFirstLastPara="1" vert="horz" wrap="square" lIns="91425" tIns="45700" rIns="91425" bIns="45700" numCol="1" rtlCol="0" anchor="ctr" anchorCtr="0" compatLnSpc="1">
            <a:prstTxWarp prst="textNoShape">
              <a:avLst/>
            </a:prstTxWarp>
            <a:noAutofit/>
          </a:bodyPr>
          <a:lstStyle/>
          <a:p>
            <a:pPr algn="ctr"/>
            <a:r>
              <a:rPr lang="en" sz="3600" dirty="0">
                <a:solidFill>
                  <a:schemeClr val="bg2">
                    <a:lumMod val="10000"/>
                  </a:schemeClr>
                </a:solidFill>
                <a:cs typeface="Arial" panose="020B0604020202020204" pitchFamily="34" charset="0"/>
              </a:rPr>
              <a:t>Types of Curriculum</a:t>
            </a:r>
            <a:r>
              <a:rPr lang="en" sz="750" dirty="0">
                <a:solidFill>
                  <a:schemeClr val="bg2">
                    <a:lumMod val="10000"/>
                  </a:schemeClr>
                </a:solidFill>
                <a:cs typeface="Arial" panose="020B0604020202020204" pitchFamily="34" charset="0"/>
              </a:rPr>
              <a:t>-clean this one up. </a:t>
            </a:r>
            <a:r>
              <a:rPr lang="en-US" sz="750" dirty="0">
                <a:solidFill>
                  <a:schemeClr val="bg2">
                    <a:lumMod val="10000"/>
                  </a:schemeClr>
                </a:solidFill>
                <a:cs typeface="Arial" panose="020B0604020202020204" pitchFamily="34" charset="0"/>
              </a:rPr>
              <a:t>A</a:t>
            </a:r>
            <a:r>
              <a:rPr lang="en" sz="750" dirty="0">
                <a:solidFill>
                  <a:schemeClr val="bg2">
                    <a:lumMod val="10000"/>
                  </a:schemeClr>
                </a:solidFill>
                <a:cs typeface="Arial" panose="020B0604020202020204" pitchFamily="34" charset="0"/>
              </a:rPr>
              <a:t>bit confusing</a:t>
            </a:r>
            <a:endParaRPr sz="3600" dirty="0">
              <a:solidFill>
                <a:schemeClr val="bg2">
                  <a:lumMod val="10000"/>
                </a:schemeClr>
              </a:solidFill>
              <a:cs typeface="Arial" panose="020B0604020202020204" pitchFamily="34" charset="0"/>
            </a:endParaRPr>
          </a:p>
        </p:txBody>
      </p:sp>
      <p:sp>
        <p:nvSpPr>
          <p:cNvPr id="198" name="Body column 1"/>
          <p:cNvSpPr txBox="1">
            <a:spLocks noGrp="1"/>
          </p:cNvSpPr>
          <p:nvPr>
            <p:ph sz="half" idx="2"/>
          </p:nvPr>
        </p:nvSpPr>
        <p:spPr>
          <a:prstGeom prst="rect">
            <a:avLst/>
          </a:prstGeom>
          <a:ln w="9525" cap="flat" cmpd="sng">
            <a:solidFill>
              <a:srgbClr val="434343"/>
            </a:solidFill>
            <a:prstDash val="solid"/>
            <a:round/>
            <a:headEnd type="none" w="sm" len="sm"/>
            <a:tailEnd type="none" w="sm" len="sm"/>
          </a:ln>
        </p:spPr>
        <p:txBody>
          <a:bodyPr spcFirstLastPara="1" vert="horz" wrap="square" lIns="91425" tIns="45700" rIns="91425" bIns="45700" numCol="1" rtlCol="0" anchor="t" anchorCtr="0" compatLnSpc="1">
            <a:prstTxWarp prst="textNoShape">
              <a:avLst/>
            </a:prstTxWarp>
            <a:noAutofit/>
          </a:bodyPr>
          <a:lstStyle/>
          <a:p>
            <a:pPr marL="0" indent="0" algn="ctr">
              <a:buNone/>
            </a:pPr>
            <a:r>
              <a:rPr lang="en" sz="1200" b="1" dirty="0">
                <a:solidFill>
                  <a:schemeClr val="bg2">
                    <a:lumMod val="10000"/>
                  </a:schemeClr>
                </a:solidFill>
                <a:cs typeface="Arial" panose="020B0604020202020204" pitchFamily="34" charset="0"/>
              </a:rPr>
              <a:t>CREDIT</a:t>
            </a:r>
            <a:endParaRPr sz="1200" b="1" dirty="0">
              <a:solidFill>
                <a:schemeClr val="bg2">
                  <a:lumMod val="10000"/>
                </a:schemeClr>
              </a:solidFill>
              <a:cs typeface="Arial" panose="020B0604020202020204" pitchFamily="34" charset="0"/>
            </a:endParaRPr>
          </a:p>
          <a:p>
            <a:pPr marL="0" indent="0">
              <a:buNone/>
            </a:pPr>
            <a:r>
              <a:rPr lang="en" sz="1200" b="1" dirty="0">
                <a:solidFill>
                  <a:schemeClr val="bg2">
                    <a:lumMod val="10000"/>
                  </a:schemeClr>
                </a:solidFill>
                <a:cs typeface="Arial" panose="020B0604020202020204" pitchFamily="34" charset="0"/>
              </a:rPr>
              <a:t>Courses</a:t>
            </a:r>
            <a:endParaRPr sz="1200" b="1" dirty="0">
              <a:solidFill>
                <a:schemeClr val="bg2">
                  <a:lumMod val="10000"/>
                </a:schemeClr>
              </a:solidFill>
              <a:cs typeface="Arial" panose="020B0604020202020204" pitchFamily="34" charset="0"/>
            </a:endParaRPr>
          </a:p>
          <a:p>
            <a:pPr marL="285743" indent="-317492">
              <a:buSzPts val="1400"/>
            </a:pPr>
            <a:r>
              <a:rPr lang="en" sz="1200" dirty="0">
                <a:solidFill>
                  <a:schemeClr val="bg2">
                    <a:lumMod val="10000"/>
                  </a:schemeClr>
                </a:solidFill>
                <a:cs typeface="Arial" panose="020B0604020202020204" pitchFamily="34" charset="0"/>
              </a:rPr>
              <a:t>Degree-applicable</a:t>
            </a:r>
            <a:endParaRPr sz="1200" dirty="0">
              <a:solidFill>
                <a:schemeClr val="bg2">
                  <a:lumMod val="10000"/>
                </a:schemeClr>
              </a:solidFill>
              <a:cs typeface="Arial" panose="020B0604020202020204" pitchFamily="34" charset="0"/>
            </a:endParaRPr>
          </a:p>
          <a:p>
            <a:pPr marL="285743" indent="-317492">
              <a:spcBef>
                <a:spcPts val="0"/>
              </a:spcBef>
              <a:buSzPts val="1400"/>
            </a:pPr>
            <a:r>
              <a:rPr lang="en" sz="1200" dirty="0">
                <a:solidFill>
                  <a:schemeClr val="bg2">
                    <a:lumMod val="10000"/>
                  </a:schemeClr>
                </a:solidFill>
                <a:cs typeface="Arial" panose="020B0604020202020204" pitchFamily="34" charset="0"/>
              </a:rPr>
              <a:t>Non degree-applicable</a:t>
            </a:r>
            <a:endParaRPr sz="1200" dirty="0">
              <a:solidFill>
                <a:schemeClr val="bg2">
                  <a:lumMod val="10000"/>
                </a:schemeClr>
              </a:solidFill>
              <a:cs typeface="Arial" panose="020B0604020202020204" pitchFamily="34" charset="0"/>
            </a:endParaRPr>
          </a:p>
          <a:p>
            <a:pPr marL="0" indent="0">
              <a:buNone/>
            </a:pPr>
            <a:r>
              <a:rPr lang="en" sz="1200" b="1" dirty="0">
                <a:solidFill>
                  <a:schemeClr val="bg2">
                    <a:lumMod val="10000"/>
                  </a:schemeClr>
                </a:solidFill>
                <a:cs typeface="Arial" panose="020B0604020202020204" pitchFamily="34" charset="0"/>
              </a:rPr>
              <a:t>Programs</a:t>
            </a:r>
            <a:endParaRPr sz="1200" b="1" dirty="0">
              <a:solidFill>
                <a:schemeClr val="bg2">
                  <a:lumMod val="10000"/>
                </a:schemeClr>
              </a:solidFill>
              <a:cs typeface="Arial" panose="020B0604020202020204" pitchFamily="34" charset="0"/>
            </a:endParaRPr>
          </a:p>
          <a:p>
            <a:pPr marL="285743" indent="-317492">
              <a:buSzPts val="1400"/>
            </a:pPr>
            <a:r>
              <a:rPr lang="en" sz="1200" dirty="0">
                <a:solidFill>
                  <a:schemeClr val="bg2">
                    <a:lumMod val="10000"/>
                  </a:schemeClr>
                </a:solidFill>
                <a:cs typeface="Arial" panose="020B0604020202020204" pitchFamily="34" charset="0"/>
              </a:rPr>
              <a:t>Associate Degrees (AA, AS)</a:t>
            </a:r>
            <a:endParaRPr sz="1200" dirty="0">
              <a:solidFill>
                <a:schemeClr val="bg2">
                  <a:lumMod val="10000"/>
                </a:schemeClr>
              </a:solidFill>
              <a:cs typeface="Arial" panose="020B0604020202020204" pitchFamily="34" charset="0"/>
            </a:endParaRPr>
          </a:p>
          <a:p>
            <a:pPr marL="285743" indent="-317492">
              <a:spcBef>
                <a:spcPts val="0"/>
              </a:spcBef>
              <a:buSzPts val="1400"/>
            </a:pPr>
            <a:r>
              <a:rPr lang="en" sz="1200" dirty="0">
                <a:solidFill>
                  <a:schemeClr val="bg2">
                    <a:lumMod val="10000"/>
                  </a:schemeClr>
                </a:solidFill>
                <a:cs typeface="Arial" panose="020B0604020202020204" pitchFamily="34" charset="0"/>
              </a:rPr>
              <a:t>Associate Degrees for Transfer (AA-T, AS-T)</a:t>
            </a:r>
            <a:endParaRPr sz="1200" dirty="0">
              <a:solidFill>
                <a:schemeClr val="bg2">
                  <a:lumMod val="10000"/>
                </a:schemeClr>
              </a:solidFill>
              <a:cs typeface="Arial" panose="020B0604020202020204" pitchFamily="34" charset="0"/>
            </a:endParaRPr>
          </a:p>
          <a:p>
            <a:pPr marL="285743" indent="-317492">
              <a:spcBef>
                <a:spcPts val="0"/>
              </a:spcBef>
              <a:buSzPts val="1400"/>
            </a:pPr>
            <a:r>
              <a:rPr lang="en" sz="1200" dirty="0">
                <a:solidFill>
                  <a:schemeClr val="bg2">
                    <a:lumMod val="10000"/>
                  </a:schemeClr>
                </a:solidFill>
                <a:cs typeface="Arial" panose="020B0604020202020204" pitchFamily="34" charset="0"/>
              </a:rPr>
              <a:t>Certificates of Achievement</a:t>
            </a:r>
            <a:endParaRPr sz="1200" dirty="0">
              <a:solidFill>
                <a:schemeClr val="bg2">
                  <a:lumMod val="10000"/>
                </a:schemeClr>
              </a:solidFill>
              <a:cs typeface="Arial" panose="020B0604020202020204" pitchFamily="34" charset="0"/>
            </a:endParaRPr>
          </a:p>
          <a:p>
            <a:pPr marL="742931" lvl="3" indent="-317492">
              <a:spcBef>
                <a:spcPts val="0"/>
              </a:spcBef>
              <a:buSzPts val="1400"/>
            </a:pPr>
            <a:r>
              <a:rPr lang="en" sz="1200" dirty="0">
                <a:solidFill>
                  <a:schemeClr val="bg2">
                    <a:lumMod val="10000"/>
                  </a:schemeClr>
                </a:solidFill>
                <a:cs typeface="Arial" panose="020B0604020202020204" pitchFamily="34" charset="0"/>
              </a:rPr>
              <a:t>16 + units </a:t>
            </a:r>
            <a:r>
              <a:rPr lang="en" sz="1200" i="1" dirty="0">
                <a:solidFill>
                  <a:schemeClr val="bg2">
                    <a:lumMod val="10000"/>
                  </a:schemeClr>
                </a:solidFill>
                <a:cs typeface="Arial" panose="020B0604020202020204" pitchFamily="34" charset="0"/>
              </a:rPr>
              <a:t>must</a:t>
            </a:r>
            <a:r>
              <a:rPr lang="en" sz="1200" dirty="0">
                <a:solidFill>
                  <a:schemeClr val="bg2">
                    <a:lumMod val="10000"/>
                  </a:schemeClr>
                </a:solidFill>
                <a:cs typeface="Arial" panose="020B0604020202020204" pitchFamily="34" charset="0"/>
              </a:rPr>
              <a:t> be submitted to CO</a:t>
            </a:r>
            <a:endParaRPr sz="1200" dirty="0">
              <a:solidFill>
                <a:schemeClr val="bg2">
                  <a:lumMod val="10000"/>
                </a:schemeClr>
              </a:solidFill>
              <a:cs typeface="Arial" panose="020B0604020202020204" pitchFamily="34" charset="0"/>
            </a:endParaRPr>
          </a:p>
          <a:p>
            <a:pPr marL="742931" lvl="3" indent="-317492">
              <a:spcBef>
                <a:spcPts val="0"/>
              </a:spcBef>
              <a:buSzPts val="1400"/>
            </a:pPr>
            <a:r>
              <a:rPr lang="en" sz="1200" dirty="0">
                <a:solidFill>
                  <a:schemeClr val="bg2">
                    <a:lumMod val="10000"/>
                  </a:schemeClr>
                </a:solidFill>
                <a:cs typeface="Arial" panose="020B0604020202020204" pitchFamily="34" charset="0"/>
              </a:rPr>
              <a:t>8-&lt;16 units </a:t>
            </a:r>
            <a:r>
              <a:rPr lang="en" sz="1200" i="1" dirty="0">
                <a:solidFill>
                  <a:schemeClr val="bg2">
                    <a:lumMod val="10000"/>
                  </a:schemeClr>
                </a:solidFill>
                <a:cs typeface="Arial" panose="020B0604020202020204" pitchFamily="34" charset="0"/>
              </a:rPr>
              <a:t>may </a:t>
            </a:r>
            <a:r>
              <a:rPr lang="en" sz="1200" dirty="0">
                <a:solidFill>
                  <a:schemeClr val="bg2">
                    <a:lumMod val="10000"/>
                  </a:schemeClr>
                </a:solidFill>
                <a:cs typeface="Arial" panose="020B0604020202020204" pitchFamily="34" charset="0"/>
              </a:rPr>
              <a:t>be submitted to CO</a:t>
            </a:r>
            <a:endParaRPr sz="1200" dirty="0">
              <a:solidFill>
                <a:schemeClr val="bg2">
                  <a:lumMod val="10000"/>
                </a:schemeClr>
              </a:solidFill>
              <a:cs typeface="Arial" panose="020B0604020202020204" pitchFamily="34" charset="0"/>
            </a:endParaRPr>
          </a:p>
          <a:p>
            <a:pPr marL="285743" indent="-317492">
              <a:spcBef>
                <a:spcPts val="0"/>
              </a:spcBef>
              <a:buSzPts val="1400"/>
            </a:pPr>
            <a:r>
              <a:rPr lang="en" sz="1200" dirty="0">
                <a:solidFill>
                  <a:schemeClr val="bg2">
                    <a:lumMod val="10000"/>
                  </a:schemeClr>
                </a:solidFill>
                <a:cs typeface="Arial" panose="020B0604020202020204" pitchFamily="34" charset="0"/>
              </a:rPr>
              <a:t>Locally Approved Certificates</a:t>
            </a:r>
            <a:endParaRPr sz="1200" dirty="0">
              <a:solidFill>
                <a:schemeClr val="bg2">
                  <a:lumMod val="10000"/>
                </a:schemeClr>
              </a:solidFill>
              <a:cs typeface="Arial" panose="020B0604020202020204" pitchFamily="34" charset="0"/>
            </a:endParaRPr>
          </a:p>
          <a:p>
            <a:pPr marL="742931" lvl="2" indent="-317492">
              <a:spcBef>
                <a:spcPts val="0"/>
              </a:spcBef>
              <a:buSzPts val="1400"/>
            </a:pPr>
            <a:r>
              <a:rPr lang="en" sz="1200" dirty="0">
                <a:solidFill>
                  <a:schemeClr val="bg2">
                    <a:lumMod val="10000"/>
                  </a:schemeClr>
                </a:solidFill>
                <a:cs typeface="Arial" panose="020B0604020202020204" pitchFamily="34" charset="0"/>
              </a:rPr>
              <a:t>&lt;8 units; or 8 -&lt;16 units not CO approved</a:t>
            </a:r>
            <a:endParaRPr sz="1200" dirty="0">
              <a:solidFill>
                <a:schemeClr val="bg2">
                  <a:lumMod val="10000"/>
                </a:schemeClr>
              </a:solidFill>
              <a:cs typeface="Arial" panose="020B0604020202020204" pitchFamily="34" charset="0"/>
            </a:endParaRPr>
          </a:p>
        </p:txBody>
      </p:sp>
      <p:sp>
        <p:nvSpPr>
          <p:cNvPr id="199" name="Body column 2"/>
          <p:cNvSpPr txBox="1">
            <a:spLocks noGrp="1"/>
          </p:cNvSpPr>
          <p:nvPr>
            <p:ph sz="quarter" idx="4"/>
          </p:nvPr>
        </p:nvSpPr>
        <p:spPr>
          <a:prstGeom prst="rect">
            <a:avLst/>
          </a:prstGeom>
          <a:solidFill>
            <a:srgbClr val="EFEFEF"/>
          </a:solidFill>
          <a:ln w="9525" cap="flat" cmpd="sng">
            <a:solidFill>
              <a:srgbClr val="434343"/>
            </a:solidFill>
            <a:prstDash val="solid"/>
            <a:round/>
            <a:headEnd type="none" w="sm" len="sm"/>
            <a:tailEnd type="none" w="sm" len="sm"/>
          </a:ln>
        </p:spPr>
        <p:txBody>
          <a:bodyPr spcFirstLastPara="1" vert="horz" wrap="square" lIns="91425" tIns="45700" rIns="91425" bIns="45700" numCol="1" rtlCol="0" anchor="t" anchorCtr="0" compatLnSpc="1">
            <a:prstTxWarp prst="textNoShape">
              <a:avLst/>
            </a:prstTxWarp>
            <a:noAutofit/>
          </a:bodyPr>
          <a:lstStyle/>
          <a:p>
            <a:pPr marL="0" indent="0" algn="ctr">
              <a:buNone/>
            </a:pPr>
            <a:r>
              <a:rPr lang="en" sz="1200" b="1" dirty="0">
                <a:solidFill>
                  <a:schemeClr val="bg2">
                    <a:lumMod val="10000"/>
                  </a:schemeClr>
                </a:solidFill>
                <a:cs typeface="Arial" panose="020B0604020202020204" pitchFamily="34" charset="0"/>
              </a:rPr>
              <a:t>NONCREDIT</a:t>
            </a:r>
            <a:endParaRPr sz="1200" b="1" dirty="0">
              <a:solidFill>
                <a:schemeClr val="bg2">
                  <a:lumMod val="10000"/>
                </a:schemeClr>
              </a:solidFill>
              <a:cs typeface="Arial" panose="020B0604020202020204" pitchFamily="34" charset="0"/>
            </a:endParaRPr>
          </a:p>
          <a:p>
            <a:pPr marL="0" indent="0">
              <a:buNone/>
            </a:pPr>
            <a:r>
              <a:rPr lang="en" sz="1200" b="1" dirty="0">
                <a:solidFill>
                  <a:schemeClr val="bg2">
                    <a:lumMod val="10000"/>
                  </a:schemeClr>
                </a:solidFill>
                <a:cs typeface="Arial" panose="020B0604020202020204" pitchFamily="34" charset="0"/>
              </a:rPr>
              <a:t>Courses</a:t>
            </a:r>
            <a:endParaRPr sz="1200" b="1" dirty="0">
              <a:solidFill>
                <a:schemeClr val="bg2">
                  <a:lumMod val="10000"/>
                </a:schemeClr>
              </a:solidFill>
              <a:cs typeface="Arial" panose="020B0604020202020204" pitchFamily="34" charset="0"/>
            </a:endParaRPr>
          </a:p>
          <a:p>
            <a:pPr marL="342892" indent="-317492">
              <a:spcBef>
                <a:spcPts val="1000"/>
              </a:spcBef>
              <a:buSzPts val="1400"/>
            </a:pPr>
            <a:r>
              <a:rPr lang="en" sz="1200" dirty="0">
                <a:solidFill>
                  <a:schemeClr val="bg2">
                    <a:lumMod val="10000"/>
                  </a:schemeClr>
                </a:solidFill>
                <a:cs typeface="Arial" panose="020B0604020202020204" pitchFamily="34" charset="0"/>
              </a:rPr>
              <a:t>Noncredit: Courses must fit in one of 10 categories to be approved by CO/receive apportionment</a:t>
            </a:r>
            <a:endParaRPr sz="1200" dirty="0">
              <a:solidFill>
                <a:schemeClr val="bg2">
                  <a:lumMod val="10000"/>
                </a:schemeClr>
              </a:solidFill>
              <a:cs typeface="Arial" panose="020B0604020202020204" pitchFamily="34" charset="0"/>
            </a:endParaRPr>
          </a:p>
          <a:p>
            <a:pPr marL="342892" indent="-317492">
              <a:spcBef>
                <a:spcPts val="1000"/>
              </a:spcBef>
              <a:buSzPts val="1400"/>
            </a:pPr>
            <a:r>
              <a:rPr lang="en" sz="1200" dirty="0">
                <a:solidFill>
                  <a:schemeClr val="bg2">
                    <a:lumMod val="10000"/>
                  </a:schemeClr>
                </a:solidFill>
                <a:cs typeface="Arial" panose="020B0604020202020204" pitchFamily="34" charset="0"/>
              </a:rPr>
              <a:t>Vs. Not-for-credit/Community Services: fee-supported class; apportionment is not claimed; locally approved</a:t>
            </a:r>
            <a:endParaRPr sz="1200" dirty="0">
              <a:solidFill>
                <a:schemeClr val="bg2">
                  <a:lumMod val="10000"/>
                </a:schemeClr>
              </a:solidFill>
              <a:cs typeface="Arial" panose="020B0604020202020204" pitchFamily="34" charset="0"/>
            </a:endParaRPr>
          </a:p>
          <a:p>
            <a:pPr marL="0" indent="0">
              <a:buNone/>
            </a:pPr>
            <a:r>
              <a:rPr lang="en" sz="1200" b="1" dirty="0">
                <a:solidFill>
                  <a:schemeClr val="bg2">
                    <a:lumMod val="10000"/>
                  </a:schemeClr>
                </a:solidFill>
                <a:cs typeface="Arial" panose="020B0604020202020204" pitchFamily="34" charset="0"/>
              </a:rPr>
              <a:t>Programs</a:t>
            </a:r>
            <a:endParaRPr sz="1200" b="1" dirty="0">
              <a:solidFill>
                <a:schemeClr val="bg2">
                  <a:lumMod val="10000"/>
                </a:schemeClr>
              </a:solidFill>
              <a:cs typeface="Arial" panose="020B0604020202020204" pitchFamily="34" charset="0"/>
            </a:endParaRPr>
          </a:p>
          <a:p>
            <a:pPr marL="215894" indent="-228594">
              <a:spcBef>
                <a:spcPts val="1000"/>
              </a:spcBef>
              <a:buClr>
                <a:schemeClr val="dk1"/>
              </a:buClr>
              <a:buSzPts val="1400"/>
            </a:pPr>
            <a:r>
              <a:rPr lang="en" sz="1200" dirty="0">
                <a:solidFill>
                  <a:schemeClr val="bg2">
                    <a:lumMod val="10000"/>
                  </a:schemeClr>
                </a:solidFill>
                <a:cs typeface="Arial" panose="020B0604020202020204" pitchFamily="34" charset="0"/>
              </a:rPr>
              <a:t>Cert. of Completion/Competency (CDCP)</a:t>
            </a:r>
            <a:endParaRPr sz="1200" dirty="0">
              <a:solidFill>
                <a:schemeClr val="bg2">
                  <a:lumMod val="10000"/>
                </a:schemeClr>
              </a:solidFill>
              <a:cs typeface="Arial" panose="020B0604020202020204" pitchFamily="34" charset="0"/>
            </a:endParaRPr>
          </a:p>
          <a:p>
            <a:pPr marL="215894" indent="-228594">
              <a:spcBef>
                <a:spcPts val="0"/>
              </a:spcBef>
              <a:buClr>
                <a:schemeClr val="dk1"/>
              </a:buClr>
              <a:buSzPts val="1400"/>
            </a:pPr>
            <a:r>
              <a:rPr lang="en" sz="1200" dirty="0">
                <a:solidFill>
                  <a:schemeClr val="bg2">
                    <a:lumMod val="10000"/>
                  </a:schemeClr>
                </a:solidFill>
                <a:cs typeface="Arial" panose="020B0604020202020204" pitchFamily="34" charset="0"/>
              </a:rPr>
              <a:t>Adult High School Diploma</a:t>
            </a:r>
            <a:endParaRPr sz="1200" dirty="0">
              <a:solidFill>
                <a:schemeClr val="bg2">
                  <a:lumMod val="10000"/>
                </a:schemeClr>
              </a:solidFill>
              <a:cs typeface="Arial" panose="020B0604020202020204" pitchFamily="34" charset="0"/>
            </a:endParaRPr>
          </a:p>
          <a:p>
            <a:pPr marL="215894" indent="-228594">
              <a:spcBef>
                <a:spcPts val="0"/>
              </a:spcBef>
              <a:buClr>
                <a:schemeClr val="dk1"/>
              </a:buClr>
              <a:buSzPts val="1400"/>
            </a:pPr>
            <a:r>
              <a:rPr lang="en" sz="1200" dirty="0">
                <a:solidFill>
                  <a:schemeClr val="bg2">
                    <a:lumMod val="10000"/>
                  </a:schemeClr>
                </a:solidFill>
                <a:cs typeface="Arial" panose="020B0604020202020204" pitchFamily="34" charset="0"/>
              </a:rPr>
              <a:t>Noncredit Apprenticeship Program</a:t>
            </a:r>
            <a:endParaRPr sz="1200" dirty="0">
              <a:solidFill>
                <a:schemeClr val="bg2">
                  <a:lumMod val="10000"/>
                </a:schemeClr>
              </a:solidFill>
              <a:cs typeface="Arial" panose="020B0604020202020204" pitchFamily="34" charset="0"/>
            </a:endParaRPr>
          </a:p>
          <a:p>
            <a:pPr marL="215894" indent="-228594">
              <a:spcBef>
                <a:spcPts val="0"/>
              </a:spcBef>
              <a:buClr>
                <a:schemeClr val="dk1"/>
              </a:buClr>
              <a:buSzPts val="1400"/>
            </a:pPr>
            <a:r>
              <a:rPr lang="en" sz="1200" dirty="0">
                <a:solidFill>
                  <a:schemeClr val="bg2">
                    <a:lumMod val="10000"/>
                  </a:schemeClr>
                </a:solidFill>
                <a:cs typeface="Arial" panose="020B0604020202020204" pitchFamily="34" charset="0"/>
              </a:rPr>
              <a:t>Locally Approved Certificates (not CO approved)</a:t>
            </a:r>
            <a:endParaRPr sz="1200" dirty="0">
              <a:solidFill>
                <a:schemeClr val="bg2">
                  <a:lumMod val="10000"/>
                </a:schemeClr>
              </a:solidFill>
              <a:cs typeface="Arial" panose="020B0604020202020204" pitchFamily="34" charset="0"/>
            </a:endParaRPr>
          </a:p>
          <a:p>
            <a:pPr marL="0" indent="0">
              <a:buNone/>
            </a:pPr>
            <a:endParaRPr sz="1400" dirty="0"/>
          </a:p>
        </p:txBody>
      </p:sp>
      <p:sp>
        <p:nvSpPr>
          <p:cNvPr id="5" name="Slide number"/>
          <p:cNvSpPr txBox="1"/>
          <p:nvPr/>
        </p:nvSpPr>
        <p:spPr>
          <a:xfrm>
            <a:off x="7620000" y="871538"/>
            <a:ext cx="1066800" cy="246459"/>
          </a:xfrm>
          <a:prstGeom prst="rect">
            <a:avLst/>
          </a:prstGeom>
          <a:noFill/>
          <a:ln>
            <a:noFill/>
          </a:ln>
        </p:spPr>
        <p:txBody>
          <a:bodyPr spcFirstLastPara="1" wrap="square" lIns="91425" tIns="45700" rIns="91425" bIns="45700" anchor="ctr" anchorCtr="0">
            <a:noAutofit/>
          </a:bodyPr>
          <a:lstStyle/>
          <a:p>
            <a:pPr>
              <a:buClr>
                <a:srgbClr val="FFFFFF"/>
              </a:buClr>
              <a:buSzPts val="1400"/>
            </a:pPr>
            <a:fld id="{00000000-1234-1234-1234-123412341234}" type="slidenum">
              <a:rPr lang="en" sz="1400" b="1">
                <a:solidFill>
                  <a:srgbClr val="FFFFFF"/>
                </a:solidFill>
                <a:latin typeface="Arial"/>
                <a:ea typeface="Arial"/>
                <a:cs typeface="Arial"/>
                <a:sym typeface="Arial"/>
              </a:rPr>
              <a:pPr>
                <a:buClr>
                  <a:srgbClr val="FFFFFF"/>
                </a:buClr>
                <a:buSzPts val="1400"/>
              </a:pPr>
              <a:t>5</a:t>
            </a:fld>
            <a:endParaRPr dirty="0">
              <a:solidFill>
                <a:srgbClr val="E02826"/>
              </a:solidFill>
            </a:endParaRPr>
          </a:p>
        </p:txBody>
      </p:sp>
    </p:spTree>
    <p:extLst>
      <p:ext uri="{BB962C8B-B14F-4D97-AF65-F5344CB8AC3E}">
        <p14:creationId xmlns:p14="http://schemas.microsoft.com/office/powerpoint/2010/main" val="4029707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 – </a:t>
            </a:r>
            <a:endParaRPr lang="en-US" dirty="0">
              <a:solidFill>
                <a:schemeClr val="tx1"/>
              </a:solidFill>
            </a:endParaRPr>
          </a:p>
        </p:txBody>
      </p:sp>
      <p:sp>
        <p:nvSpPr>
          <p:cNvPr id="3" name="Content Placeholder 2"/>
          <p:cNvSpPr>
            <a:spLocks noGrp="1"/>
          </p:cNvSpPr>
          <p:nvPr>
            <p:ph idx="1"/>
          </p:nvPr>
        </p:nvSpPr>
        <p:spPr>
          <a:xfrm>
            <a:off x="612648" y="1600200"/>
            <a:ext cx="8531352" cy="4495803"/>
          </a:xfrm>
        </p:spPr>
        <p:txBody>
          <a:bodyPr/>
          <a:lstStyle/>
          <a:p>
            <a:r>
              <a:rPr lang="en-US" dirty="0"/>
              <a:t>Board of Trustees (BOT)</a:t>
            </a:r>
            <a:endParaRPr lang="en-US" dirty="0">
              <a:solidFill>
                <a:schemeClr val="tx1"/>
              </a:solidFill>
            </a:endParaRPr>
          </a:p>
          <a:p>
            <a:pPr lvl="1"/>
            <a:r>
              <a:rPr lang="en-US" dirty="0"/>
              <a:t>Local governing board – decision makers</a:t>
            </a:r>
            <a:endParaRPr lang="en-US" dirty="0">
              <a:solidFill>
                <a:schemeClr val="tx1"/>
              </a:solidFill>
            </a:endParaRPr>
          </a:p>
          <a:p>
            <a:pPr lvl="1"/>
            <a:r>
              <a:rPr lang="en-US" dirty="0"/>
              <a:t>Board of Governors (BOG) - state</a:t>
            </a:r>
            <a:endParaRPr lang="en-US" dirty="0">
              <a:solidFill>
                <a:schemeClr val="tx1"/>
              </a:solidFill>
            </a:endParaRPr>
          </a:p>
          <a:p>
            <a:pPr marL="0" lvl="2" indent="0">
              <a:spcBef>
                <a:spcPts val="700"/>
              </a:spcBef>
              <a:buSzPct val="60000"/>
              <a:buNone/>
            </a:pPr>
            <a:endParaRPr lang="en-US" sz="1000" dirty="0">
              <a:solidFill>
                <a:schemeClr val="tx1"/>
              </a:solidFill>
            </a:endParaRPr>
          </a:p>
          <a:p>
            <a:r>
              <a:rPr lang="en-US" dirty="0"/>
              <a:t>Council on Instruction, Planning and Development</a:t>
            </a:r>
            <a:endParaRPr lang="en-US" dirty="0">
              <a:solidFill>
                <a:schemeClr val="tx1"/>
              </a:solidFill>
            </a:endParaRPr>
          </a:p>
          <a:p>
            <a:pPr lvl="1"/>
            <a:r>
              <a:rPr lang="en-US" dirty="0"/>
              <a:t>We have Uniform Course Numbering (UCN)</a:t>
            </a:r>
            <a:endParaRPr lang="en-US" dirty="0">
              <a:solidFill>
                <a:schemeClr val="tx1"/>
              </a:solidFill>
            </a:endParaRPr>
          </a:p>
          <a:p>
            <a:pPr lvl="2"/>
            <a:r>
              <a:rPr lang="en-US" dirty="0"/>
              <a:t>All BIOL 10 courses have to have the same catalog information (</a:t>
            </a:r>
            <a:r>
              <a:rPr lang="en-US"/>
              <a:t>exception: grading </a:t>
            </a:r>
            <a:r>
              <a:rPr lang="en-US" dirty="0"/>
              <a:t>{grades or pass/no pass} can vary)</a:t>
            </a:r>
            <a:endParaRPr lang="en-US" dirty="0">
              <a:solidFill>
                <a:schemeClr val="tx1"/>
              </a:solidFill>
            </a:endParaRPr>
          </a:p>
          <a:p>
            <a:pPr lvl="2"/>
            <a:r>
              <a:rPr lang="en-US" dirty="0"/>
              <a:t>Changes to catalog information has to be agreed upon</a:t>
            </a:r>
            <a:endParaRPr lang="en-US" dirty="0">
              <a:solidFill>
                <a:schemeClr val="tx1"/>
              </a:solidFill>
            </a:endParaRPr>
          </a:p>
          <a:p>
            <a:pPr lvl="2"/>
            <a:r>
              <a:rPr lang="en-US" dirty="0"/>
              <a:t>CIC – other colleges use for their committees – we use CC</a:t>
            </a:r>
            <a:endParaRPr lang="en-US" dirty="0">
              <a:solidFill>
                <a:schemeClr val="tx1"/>
              </a:solidFill>
            </a:endParaRPr>
          </a:p>
          <a:p>
            <a:pPr lvl="1"/>
            <a:endParaRPr lang="en-US" dirty="0">
              <a:solidFill>
                <a:schemeClr val="tx1"/>
              </a:solidFill>
            </a:endParaRPr>
          </a:p>
          <a:p>
            <a:pPr lvl="1"/>
            <a:endParaRPr lang="en-US" dirty="0">
              <a:solidFill>
                <a:schemeClr val="tx1"/>
              </a:solidFill>
            </a:endParaRPr>
          </a:p>
        </p:txBody>
      </p:sp>
    </p:spTree>
    <p:extLst>
      <p:ext uri="{BB962C8B-B14F-4D97-AF65-F5344CB8AC3E}">
        <p14:creationId xmlns:p14="http://schemas.microsoft.com/office/powerpoint/2010/main" val="26000011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 – State Terms</a:t>
            </a:r>
          </a:p>
        </p:txBody>
      </p:sp>
      <p:sp>
        <p:nvSpPr>
          <p:cNvPr id="3" name="Content Placeholder 2"/>
          <p:cNvSpPr>
            <a:spLocks noGrp="1"/>
          </p:cNvSpPr>
          <p:nvPr>
            <p:ph idx="1"/>
          </p:nvPr>
        </p:nvSpPr>
        <p:spPr/>
        <p:txBody>
          <a:bodyPr/>
          <a:lstStyle/>
          <a:p>
            <a:r>
              <a:rPr lang="en-US" sz="2800" dirty="0"/>
              <a:t>“The State” – they give us control numbers</a:t>
            </a:r>
          </a:p>
          <a:p>
            <a:pPr lvl="1"/>
            <a:r>
              <a:rPr lang="en-US" sz="2400" dirty="0"/>
              <a:t>After BOT approves, we send course/program to state for approval</a:t>
            </a:r>
          </a:p>
          <a:p>
            <a:pPr lvl="1"/>
            <a:r>
              <a:rPr lang="en-US" sz="2400" dirty="0"/>
              <a:t>New Courses/Programs need control numbers</a:t>
            </a:r>
          </a:p>
          <a:p>
            <a:pPr lvl="2"/>
            <a:r>
              <a:rPr lang="en-US" sz="2000" dirty="0"/>
              <a:t>Each course has it’s own control number</a:t>
            </a:r>
          </a:p>
          <a:p>
            <a:pPr lvl="3"/>
            <a:r>
              <a:rPr lang="en-US" sz="1800" dirty="0"/>
              <a:t>BIOL 10 at BCC, COA, Merritt &amp; Laney have different #s</a:t>
            </a:r>
          </a:p>
          <a:p>
            <a:pPr lvl="2"/>
            <a:r>
              <a:rPr lang="en-US" sz="2000" dirty="0"/>
              <a:t>Illegal to offer a class with out a control number</a:t>
            </a:r>
          </a:p>
          <a:p>
            <a:pPr lvl="2"/>
            <a:r>
              <a:rPr lang="en-US" sz="2000" dirty="0"/>
              <a:t>Need to advertise for 30 days before you offer </a:t>
            </a:r>
            <a:r>
              <a:rPr lang="en-US" sz="2000" dirty="0" smtClean="0"/>
              <a:t>it</a:t>
            </a:r>
            <a:endParaRPr lang="en-US" sz="2000" dirty="0"/>
          </a:p>
        </p:txBody>
      </p:sp>
    </p:spTree>
    <p:extLst>
      <p:ext uri="{BB962C8B-B14F-4D97-AF65-F5344CB8AC3E}">
        <p14:creationId xmlns:p14="http://schemas.microsoft.com/office/powerpoint/2010/main" val="11547324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 </a:t>
            </a:r>
            <a:r>
              <a:rPr lang="en-US" dirty="0" smtClean="0"/>
              <a:t>– ALL those Acronyms</a:t>
            </a:r>
            <a:endParaRPr lang="en-US" dirty="0"/>
          </a:p>
        </p:txBody>
      </p:sp>
      <p:sp>
        <p:nvSpPr>
          <p:cNvPr id="3" name="Content Placeholder 2"/>
          <p:cNvSpPr>
            <a:spLocks noGrp="1"/>
          </p:cNvSpPr>
          <p:nvPr>
            <p:ph idx="1"/>
          </p:nvPr>
        </p:nvSpPr>
        <p:spPr>
          <a:xfrm>
            <a:off x="616277" y="1676400"/>
            <a:ext cx="8153403" cy="5410200"/>
          </a:xfrm>
        </p:spPr>
        <p:txBody>
          <a:bodyPr/>
          <a:lstStyle/>
          <a:p>
            <a:pPr marL="0" indent="0">
              <a:spcBef>
                <a:spcPts val="0"/>
              </a:spcBef>
              <a:buNone/>
            </a:pPr>
            <a:r>
              <a:rPr lang="en-US" sz="1600" dirty="0">
                <a:solidFill>
                  <a:schemeClr val="bg2">
                    <a:lumMod val="10000"/>
                  </a:schemeClr>
                </a:solidFill>
                <a:ea typeface="Arial"/>
                <a:cs typeface="Arial" panose="020B0604020202020204" pitchFamily="34" charset="0"/>
                <a:sym typeface="Arial"/>
              </a:rPr>
              <a:t>5C – California Community College Curriculum Committee</a:t>
            </a:r>
          </a:p>
          <a:p>
            <a:pPr marL="0" indent="0">
              <a:lnSpc>
                <a:spcPct val="100000"/>
              </a:lnSpc>
              <a:spcBef>
                <a:spcPts val="0"/>
              </a:spcBef>
              <a:buNone/>
            </a:pPr>
            <a:endParaRPr lang="en-US" sz="1600" dirty="0" smtClean="0">
              <a:solidFill>
                <a:schemeClr val="bg2">
                  <a:lumMod val="10000"/>
                </a:schemeClr>
              </a:solidFill>
              <a:ea typeface="Arial"/>
              <a:cs typeface="Arial" panose="020B0604020202020204" pitchFamily="34" charset="0"/>
              <a:sym typeface="Arial"/>
            </a:endParaRPr>
          </a:p>
          <a:p>
            <a:pPr marL="0" indent="0">
              <a:lnSpc>
                <a:spcPct val="100000"/>
              </a:lnSpc>
              <a:spcBef>
                <a:spcPts val="0"/>
              </a:spcBef>
              <a:buNone/>
            </a:pPr>
            <a:r>
              <a:rPr lang="en-US" sz="1600" dirty="0" smtClean="0">
                <a:solidFill>
                  <a:schemeClr val="bg2">
                    <a:lumMod val="10000"/>
                  </a:schemeClr>
                </a:solidFill>
                <a:ea typeface="Arial"/>
                <a:cs typeface="Arial" panose="020B0604020202020204" pitchFamily="34" charset="0"/>
                <a:sym typeface="Arial"/>
              </a:rPr>
              <a:t>ASCCC—Academic </a:t>
            </a:r>
            <a:r>
              <a:rPr lang="en-US" sz="1600" dirty="0">
                <a:solidFill>
                  <a:schemeClr val="bg2">
                    <a:lumMod val="10000"/>
                  </a:schemeClr>
                </a:solidFill>
                <a:ea typeface="Arial"/>
                <a:cs typeface="Arial" panose="020B0604020202020204" pitchFamily="34" charset="0"/>
                <a:sym typeface="Arial"/>
              </a:rPr>
              <a:t>Senate for California Community Colleges</a:t>
            </a:r>
            <a:endParaRPr lang="en-US" sz="1600" dirty="0">
              <a:solidFill>
                <a:schemeClr val="bg2">
                  <a:lumMod val="10000"/>
                </a:schemeClr>
              </a:solidFill>
              <a:cs typeface="Arial" panose="020B0604020202020204" pitchFamily="34" charset="0"/>
            </a:endParaRPr>
          </a:p>
          <a:p>
            <a:pPr marL="0" indent="0">
              <a:lnSpc>
                <a:spcPct val="100000"/>
              </a:lnSpc>
              <a:spcBef>
                <a:spcPts val="1333"/>
              </a:spcBef>
              <a:buNone/>
            </a:pPr>
            <a:r>
              <a:rPr lang="en-US" sz="1600" dirty="0">
                <a:solidFill>
                  <a:schemeClr val="bg2">
                    <a:lumMod val="10000"/>
                  </a:schemeClr>
                </a:solidFill>
                <a:ea typeface="Arial"/>
                <a:cs typeface="Arial" panose="020B0604020202020204" pitchFamily="34" charset="0"/>
                <a:sym typeface="Arial"/>
              </a:rPr>
              <a:t>CCCCO—California Community Colleges Chancellor’s Office</a:t>
            </a:r>
            <a:endParaRPr lang="en-US" sz="1600" dirty="0">
              <a:solidFill>
                <a:schemeClr val="bg2">
                  <a:lumMod val="10000"/>
                </a:schemeClr>
              </a:solidFill>
              <a:cs typeface="Arial" panose="020B0604020202020204" pitchFamily="34" charset="0"/>
            </a:endParaRPr>
          </a:p>
          <a:p>
            <a:pPr marL="0" indent="0">
              <a:lnSpc>
                <a:spcPct val="100000"/>
              </a:lnSpc>
              <a:spcBef>
                <a:spcPts val="1333"/>
              </a:spcBef>
              <a:buNone/>
            </a:pPr>
            <a:r>
              <a:rPr lang="en-US" sz="1600" dirty="0">
                <a:solidFill>
                  <a:schemeClr val="bg2">
                    <a:lumMod val="10000"/>
                  </a:schemeClr>
                </a:solidFill>
                <a:ea typeface="Arial"/>
                <a:cs typeface="Arial" panose="020B0604020202020204" pitchFamily="34" charset="0"/>
                <a:sym typeface="Arial"/>
              </a:rPr>
              <a:t>CIO—Chief Instructional Officer (often the VPI)</a:t>
            </a:r>
            <a:endParaRPr lang="en-US" sz="1600" dirty="0">
              <a:solidFill>
                <a:schemeClr val="bg2">
                  <a:lumMod val="10000"/>
                </a:schemeClr>
              </a:solidFill>
              <a:cs typeface="Arial" panose="020B0604020202020204" pitchFamily="34" charset="0"/>
            </a:endParaRPr>
          </a:p>
          <a:p>
            <a:pPr marL="0" indent="0">
              <a:spcBef>
                <a:spcPts val="1333"/>
              </a:spcBef>
              <a:buClr>
                <a:schemeClr val="dk1"/>
              </a:buClr>
              <a:buSzPts val="1100"/>
              <a:buNone/>
            </a:pPr>
            <a:r>
              <a:rPr lang="en-US" sz="1600" dirty="0">
                <a:solidFill>
                  <a:schemeClr val="bg2">
                    <a:lumMod val="10000"/>
                  </a:schemeClr>
                </a:solidFill>
                <a:cs typeface="Arial" panose="020B0604020202020204" pitchFamily="34" charset="0"/>
              </a:rPr>
              <a:t>COCI—Chancellor’s Office Curriculum Inventory</a:t>
            </a:r>
          </a:p>
          <a:p>
            <a:pPr marL="0" indent="0">
              <a:lnSpc>
                <a:spcPct val="100000"/>
              </a:lnSpc>
              <a:spcBef>
                <a:spcPts val="1333"/>
              </a:spcBef>
              <a:buNone/>
            </a:pPr>
            <a:r>
              <a:rPr lang="en-US" sz="1600" dirty="0">
                <a:solidFill>
                  <a:schemeClr val="bg2">
                    <a:lumMod val="10000"/>
                  </a:schemeClr>
                </a:solidFill>
                <a:ea typeface="Arial"/>
                <a:cs typeface="Arial" panose="020B0604020202020204" pitchFamily="34" charset="0"/>
                <a:sym typeface="Arial"/>
              </a:rPr>
              <a:t>COR—Course Outline of </a:t>
            </a:r>
            <a:r>
              <a:rPr lang="en-US" sz="1600" dirty="0" smtClean="0">
                <a:solidFill>
                  <a:schemeClr val="bg2">
                    <a:lumMod val="10000"/>
                  </a:schemeClr>
                </a:solidFill>
                <a:ea typeface="Arial"/>
                <a:cs typeface="Arial" panose="020B0604020202020204" pitchFamily="34" charset="0"/>
                <a:sym typeface="Arial"/>
              </a:rPr>
              <a:t>Record</a:t>
            </a:r>
          </a:p>
          <a:p>
            <a:pPr marL="0" indent="0">
              <a:lnSpc>
                <a:spcPct val="100000"/>
              </a:lnSpc>
              <a:spcBef>
                <a:spcPts val="1333"/>
              </a:spcBef>
              <a:buNone/>
            </a:pPr>
            <a:r>
              <a:rPr lang="en-US" sz="1600" dirty="0" smtClean="0">
                <a:solidFill>
                  <a:schemeClr val="bg2">
                    <a:lumMod val="10000"/>
                  </a:schemeClr>
                </a:solidFill>
                <a:cs typeface="Arial" panose="020B0604020202020204" pitchFamily="34" charset="0"/>
                <a:sym typeface="Arial"/>
              </a:rPr>
              <a:t>CPL----Credit for Prior Learning</a:t>
            </a:r>
            <a:endParaRPr lang="en-US" sz="1600" dirty="0">
              <a:solidFill>
                <a:schemeClr val="bg2">
                  <a:lumMod val="10000"/>
                </a:schemeClr>
              </a:solidFill>
              <a:cs typeface="Arial" panose="020B0604020202020204" pitchFamily="34" charset="0"/>
            </a:endParaRPr>
          </a:p>
          <a:p>
            <a:pPr marL="0" indent="0">
              <a:lnSpc>
                <a:spcPct val="100000"/>
              </a:lnSpc>
              <a:spcBef>
                <a:spcPts val="1333"/>
              </a:spcBef>
              <a:buNone/>
            </a:pPr>
            <a:r>
              <a:rPr lang="en-US" sz="1600" dirty="0">
                <a:solidFill>
                  <a:schemeClr val="bg2">
                    <a:lumMod val="10000"/>
                  </a:schemeClr>
                </a:solidFill>
                <a:ea typeface="Arial"/>
                <a:cs typeface="Arial" panose="020B0604020202020204" pitchFamily="34" charset="0"/>
                <a:sym typeface="Arial"/>
              </a:rPr>
              <a:t>PCAH—Program and Course Approval </a:t>
            </a:r>
            <a:r>
              <a:rPr lang="en-US" sz="1600" dirty="0" smtClean="0">
                <a:solidFill>
                  <a:schemeClr val="bg2">
                    <a:lumMod val="10000"/>
                  </a:schemeClr>
                </a:solidFill>
                <a:ea typeface="Arial"/>
                <a:cs typeface="Arial" panose="020B0604020202020204" pitchFamily="34" charset="0"/>
                <a:sym typeface="Arial"/>
              </a:rPr>
              <a:t>Handbook</a:t>
            </a:r>
          </a:p>
          <a:p>
            <a:pPr marL="0" indent="0">
              <a:lnSpc>
                <a:spcPct val="100000"/>
              </a:lnSpc>
              <a:spcBef>
                <a:spcPts val="1333"/>
              </a:spcBef>
              <a:buNone/>
            </a:pPr>
            <a:r>
              <a:rPr lang="en-US" sz="1600" dirty="0" smtClean="0">
                <a:solidFill>
                  <a:schemeClr val="bg2">
                    <a:lumMod val="10000"/>
                  </a:schemeClr>
                </a:solidFill>
                <a:ea typeface="Arial"/>
                <a:cs typeface="Arial" panose="020B0604020202020204" pitchFamily="34" charset="0"/>
                <a:sym typeface="Arial"/>
              </a:rPr>
              <a:t>PPCAH or PCAPM – Peralta PCAH</a:t>
            </a:r>
          </a:p>
          <a:p>
            <a:pPr marL="0" indent="0">
              <a:lnSpc>
                <a:spcPct val="100000"/>
              </a:lnSpc>
              <a:spcBef>
                <a:spcPts val="1333"/>
              </a:spcBef>
              <a:buNone/>
            </a:pPr>
            <a:r>
              <a:rPr lang="en-US" sz="1600" dirty="0" smtClean="0">
                <a:solidFill>
                  <a:schemeClr val="bg2">
                    <a:lumMod val="10000"/>
                  </a:schemeClr>
                </a:solidFill>
                <a:ea typeface="Arial"/>
                <a:cs typeface="Arial" panose="020B0604020202020204" pitchFamily="34" charset="0"/>
                <a:sym typeface="Arial"/>
              </a:rPr>
              <a:t>GP – Guided Pathways</a:t>
            </a:r>
          </a:p>
          <a:p>
            <a:pPr marL="0" indent="0">
              <a:lnSpc>
                <a:spcPct val="100000"/>
              </a:lnSpc>
              <a:spcBef>
                <a:spcPts val="1333"/>
              </a:spcBef>
              <a:buNone/>
            </a:pPr>
            <a:r>
              <a:rPr lang="en-US" sz="1600" dirty="0" smtClean="0">
                <a:solidFill>
                  <a:schemeClr val="bg2">
                    <a:lumMod val="10000"/>
                  </a:schemeClr>
                </a:solidFill>
                <a:ea typeface="Arial"/>
                <a:cs typeface="Arial" panose="020B0604020202020204" pitchFamily="34" charset="0"/>
                <a:sym typeface="Arial"/>
              </a:rPr>
              <a:t>Other acronyms:</a:t>
            </a:r>
            <a:endParaRPr lang="en-US" sz="1600" dirty="0">
              <a:solidFill>
                <a:schemeClr val="bg2">
                  <a:lumMod val="10000"/>
                </a:schemeClr>
              </a:solidFill>
              <a:ea typeface="Arial"/>
              <a:cs typeface="Arial" panose="020B0604020202020204" pitchFamily="34" charset="0"/>
              <a:sym typeface="Arial"/>
            </a:endParaRPr>
          </a:p>
          <a:p>
            <a:r>
              <a:rPr lang="en-US" dirty="0" smtClean="0"/>
              <a:t>.</a:t>
            </a:r>
            <a:endParaRPr lang="en-US" sz="2500" dirty="0">
              <a:solidFill>
                <a:schemeClr val="tx1"/>
              </a:solidFill>
            </a:endParaRPr>
          </a:p>
        </p:txBody>
      </p:sp>
    </p:spTree>
    <p:extLst>
      <p:ext uri="{BB962C8B-B14F-4D97-AF65-F5344CB8AC3E}">
        <p14:creationId xmlns:p14="http://schemas.microsoft.com/office/powerpoint/2010/main" val="31035079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 – Transfer/Articulation</a:t>
            </a:r>
          </a:p>
        </p:txBody>
      </p:sp>
      <p:sp>
        <p:nvSpPr>
          <p:cNvPr id="3" name="Content Placeholder 2"/>
          <p:cNvSpPr>
            <a:spLocks noGrp="1"/>
          </p:cNvSpPr>
          <p:nvPr>
            <p:ph idx="1"/>
          </p:nvPr>
        </p:nvSpPr>
        <p:spPr>
          <a:xfrm>
            <a:off x="612648" y="1066800"/>
            <a:ext cx="8226552" cy="5410200"/>
          </a:xfrm>
        </p:spPr>
        <p:txBody>
          <a:bodyPr/>
          <a:lstStyle/>
          <a:p>
            <a:pPr marL="0" indent="0">
              <a:buNone/>
            </a:pPr>
            <a:endParaRPr lang="en-US" sz="2000" dirty="0">
              <a:solidFill>
                <a:schemeClr val="tx1"/>
              </a:solidFill>
            </a:endParaRPr>
          </a:p>
          <a:p>
            <a:pPr lvl="1"/>
            <a:r>
              <a:rPr lang="en-US" sz="2000" dirty="0"/>
              <a:t>Transfer</a:t>
            </a:r>
            <a:r>
              <a:rPr lang="en-US" sz="2000" dirty="0">
                <a:solidFill>
                  <a:schemeClr val="tx1"/>
                </a:solidFill>
              </a:rPr>
              <a:t>able: minimum credit/units (electives)</a:t>
            </a:r>
          </a:p>
          <a:p>
            <a:pPr marL="366713" lvl="1" indent="0">
              <a:buNone/>
            </a:pPr>
            <a:r>
              <a:rPr lang="en-US" sz="2000" dirty="0">
                <a:solidFill>
                  <a:schemeClr val="tx1"/>
                </a:solidFill>
              </a:rPr>
              <a:t>UC reviews CCC CORs annually to see if they meet UC policy guidelines.</a:t>
            </a:r>
          </a:p>
          <a:p>
            <a:pPr marL="366713" lvl="1" indent="0">
              <a:buNone/>
            </a:pPr>
            <a:r>
              <a:rPr lang="en-US" sz="2000" dirty="0">
                <a:solidFill>
                  <a:schemeClr val="tx1"/>
                </a:solidFill>
              </a:rPr>
              <a:t>CSU (E.O. 167) relies on local curriculum committees to determine transferability. Their executive order outlines their guidelines.</a:t>
            </a:r>
          </a:p>
          <a:p>
            <a:pPr lvl="1"/>
            <a:r>
              <a:rPr lang="en-US" sz="2000" dirty="0"/>
              <a:t>Articulation: lower-division courses for G.E. and/or Major Preparation </a:t>
            </a:r>
          </a:p>
          <a:p>
            <a:pPr marL="366713" lvl="1" indent="0">
              <a:buNone/>
            </a:pPr>
            <a:r>
              <a:rPr lang="en-US" sz="2000" dirty="0"/>
              <a:t>    4-yr Discipline Faculty review (ASSIST.org) for seamless transfer</a:t>
            </a:r>
          </a:p>
          <a:p>
            <a:pPr lvl="1"/>
            <a:r>
              <a:rPr lang="en-US" sz="2000" dirty="0"/>
              <a:t>TMC - Transfer Model Curriculum (SB1440)</a:t>
            </a:r>
            <a:endParaRPr lang="en-US" sz="2000" dirty="0">
              <a:solidFill>
                <a:schemeClr val="tx1"/>
              </a:solidFill>
            </a:endParaRPr>
          </a:p>
          <a:p>
            <a:pPr lvl="1"/>
            <a:r>
              <a:rPr lang="en-US" sz="2000" dirty="0"/>
              <a:t>State (CCCCO.edu) has list of TMC templates, reviewed every 5 </a:t>
            </a:r>
            <a:r>
              <a:rPr lang="en-US" sz="2000" dirty="0" err="1"/>
              <a:t>yrs</a:t>
            </a:r>
            <a:r>
              <a:rPr lang="en-US" sz="2000" dirty="0"/>
              <a:t> by FDRGs(Faculty Discipline Review Groups), feedback during vetting period</a:t>
            </a:r>
            <a:endParaRPr lang="en-US" sz="2000" dirty="0">
              <a:solidFill>
                <a:schemeClr val="tx1"/>
              </a:solidFill>
            </a:endParaRPr>
          </a:p>
          <a:p>
            <a:pPr lvl="1"/>
            <a:r>
              <a:rPr lang="en-US" sz="2000" dirty="0"/>
              <a:t>C-ID – California Identification Numbering System</a:t>
            </a:r>
          </a:p>
          <a:p>
            <a:pPr marL="366713" lvl="1" indent="0">
              <a:buNone/>
            </a:pPr>
            <a:r>
              <a:rPr lang="en-US" sz="2000" dirty="0"/>
              <a:t>C-ID Articulation (SB1415) is a course numbering system to ease transfer and articulation </a:t>
            </a:r>
          </a:p>
          <a:p>
            <a:pPr marL="366713" lvl="1" indent="0">
              <a:buNone/>
            </a:pPr>
            <a:r>
              <a:rPr lang="en-US" sz="2000" dirty="0"/>
              <a:t>CCC CORs approved by Course Reviewers (CCC &amp; CSU discipline faculty)</a:t>
            </a:r>
          </a:p>
          <a:p>
            <a:pPr marL="366713" lvl="1" indent="0">
              <a:buNone/>
            </a:pPr>
            <a:r>
              <a:rPr lang="en-US" sz="2000" dirty="0"/>
              <a:t>Course Descriptors are reviewed every 5 </a:t>
            </a:r>
            <a:r>
              <a:rPr lang="en-US" sz="2000" dirty="0" err="1"/>
              <a:t>yrs</a:t>
            </a:r>
            <a:r>
              <a:rPr lang="en-US" sz="2000" dirty="0"/>
              <a:t> by FDRGs</a:t>
            </a:r>
          </a:p>
        </p:txBody>
      </p:sp>
    </p:spTree>
    <p:extLst>
      <p:ext uri="{BB962C8B-B14F-4D97-AF65-F5344CB8AC3E}">
        <p14:creationId xmlns:p14="http://schemas.microsoft.com/office/powerpoint/2010/main" val="1330835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1217</TotalTime>
  <Words>3163</Words>
  <Application>Microsoft Office PowerPoint</Application>
  <PresentationFormat>On-screen Show (4:3)</PresentationFormat>
  <Paragraphs>391</Paragraphs>
  <Slides>41</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Arial</vt:lpstr>
      <vt:lpstr>Book Antiqua</vt:lpstr>
      <vt:lpstr>Calibri</vt:lpstr>
      <vt:lpstr>Cambria</vt:lpstr>
      <vt:lpstr>Gill Sans Ultra Bold</vt:lpstr>
      <vt:lpstr>Source Sans Pro</vt:lpstr>
      <vt:lpstr>Times New Roman</vt:lpstr>
      <vt:lpstr>Tw Cen MT</vt:lpstr>
      <vt:lpstr>Wingdings</vt:lpstr>
      <vt:lpstr>Wingdings 2</vt:lpstr>
      <vt:lpstr>Median</vt:lpstr>
      <vt:lpstr>WHAT IT MEANS TO BE ON THE LANEY COLLEGE CURRICULUM COMMITTEE</vt:lpstr>
      <vt:lpstr>Outline</vt:lpstr>
      <vt:lpstr>Faculty Authority Over Curriculum</vt:lpstr>
      <vt:lpstr>Curriculum is a “10 + 1” Matter</vt:lpstr>
      <vt:lpstr>Types of Curriculum-clean this one up. Abit confusing</vt:lpstr>
      <vt:lpstr>Terminology – </vt:lpstr>
      <vt:lpstr>Terminology – State Terms</vt:lpstr>
      <vt:lpstr>Terminology – ALL those Acronyms</vt:lpstr>
      <vt:lpstr>Terminology – Transfer/Articulation</vt:lpstr>
      <vt:lpstr>California Community College Chancellor’s Office</vt:lpstr>
      <vt:lpstr>Chancellor’s Office Curriculum Inventory (COCI)</vt:lpstr>
      <vt:lpstr>Streamlining Local Curriculum Processes</vt:lpstr>
      <vt:lpstr>Noncredit Course and Program Approvals in 2021</vt:lpstr>
      <vt:lpstr>Vision for Success and Core Commitments – opening general session</vt:lpstr>
      <vt:lpstr>Our Function</vt:lpstr>
      <vt:lpstr>Our Responsibilities</vt:lpstr>
      <vt:lpstr>Process for Approval </vt:lpstr>
      <vt:lpstr>Ex: Laney College Process</vt:lpstr>
      <vt:lpstr>What is CIPD?</vt:lpstr>
      <vt:lpstr>What Goes to CIPD?</vt:lpstr>
      <vt:lpstr>55002 - Standards and Criteria</vt:lpstr>
      <vt:lpstr>55002 - Standards and Criteria</vt:lpstr>
      <vt:lpstr>55002 - Standards and Criteria</vt:lpstr>
      <vt:lpstr>What are the Development Criteria? </vt:lpstr>
      <vt:lpstr>Credit COR Structure as Required by Title 5 §55002-    </vt:lpstr>
      <vt:lpstr>Noncredit COR Structure as Required by Title 5 §55002   </vt:lpstr>
      <vt:lpstr>Course Outline of Record (COR)</vt:lpstr>
      <vt:lpstr>55003 – Frequency of Updating </vt:lpstr>
      <vt:lpstr>55003 – Frequency of Updating</vt:lpstr>
      <vt:lpstr>What does 55003 mean?</vt:lpstr>
      <vt:lpstr>Use Outcomes to Update Outline</vt:lpstr>
      <vt:lpstr>Uniform Course Numbering System</vt:lpstr>
      <vt:lpstr>55062 - Types of Courses Appropriate to the Associate Degree</vt:lpstr>
      <vt:lpstr>Consultation Guidelines/Requirements</vt:lpstr>
      <vt:lpstr>Consultation is required if…</vt:lpstr>
      <vt:lpstr>55200 – Distance Education</vt:lpstr>
      <vt:lpstr>Noncredit: A Tool in Your Toolbelt</vt:lpstr>
      <vt:lpstr>You can’t just rename a credit course noncredit (and you’ve tried…)</vt:lpstr>
      <vt:lpstr>Planning Ahead</vt:lpstr>
      <vt:lpstr>Credit for Prior Learning (CPL)</vt:lpstr>
      <vt:lpstr>Credit for Prior Learning (CPL)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Laney college curriculum committee  2010-2011 school year</dc:title>
  <dc:creator>Amy Suzanne Bohorquez</dc:creator>
  <cp:lastModifiedBy>Heather Sisneros</cp:lastModifiedBy>
  <cp:revision>99</cp:revision>
  <cp:lastPrinted>2020-09-04T02:32:57Z</cp:lastPrinted>
  <dcterms:created xsi:type="dcterms:W3CDTF">2010-09-03T01:27:43Z</dcterms:created>
  <dcterms:modified xsi:type="dcterms:W3CDTF">2021-09-03T17:38:37Z</dcterms:modified>
</cp:coreProperties>
</file>