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313" r:id="rId4"/>
    <p:sldId id="315" r:id="rId5"/>
    <p:sldId id="316" r:id="rId6"/>
    <p:sldId id="296" r:id="rId7"/>
    <p:sldId id="306" r:id="rId8"/>
    <p:sldId id="261" r:id="rId9"/>
    <p:sldId id="260" r:id="rId10"/>
    <p:sldId id="262" r:id="rId11"/>
    <p:sldId id="307" r:id="rId12"/>
    <p:sldId id="263" r:id="rId13"/>
    <p:sldId id="265" r:id="rId14"/>
    <p:sldId id="266" r:id="rId15"/>
    <p:sldId id="319" r:id="rId16"/>
    <p:sldId id="269" r:id="rId17"/>
    <p:sldId id="267" r:id="rId18"/>
    <p:sldId id="268" r:id="rId19"/>
    <p:sldId id="308" r:id="rId20"/>
    <p:sldId id="258" r:id="rId21"/>
    <p:sldId id="259" r:id="rId22"/>
    <p:sldId id="271" r:id="rId23"/>
    <p:sldId id="272" r:id="rId24"/>
    <p:sldId id="273" r:id="rId25"/>
    <p:sldId id="278" r:id="rId26"/>
    <p:sldId id="279" r:id="rId27"/>
    <p:sldId id="280" r:id="rId28"/>
    <p:sldId id="281" r:id="rId29"/>
    <p:sldId id="282" r:id="rId30"/>
    <p:sldId id="320" r:id="rId31"/>
    <p:sldId id="283" r:id="rId32"/>
    <p:sldId id="284" r:id="rId33"/>
    <p:sldId id="286" r:id="rId34"/>
    <p:sldId id="270" r:id="rId35"/>
    <p:sldId id="309" r:id="rId36"/>
    <p:sldId id="310" r:id="rId37"/>
    <p:sldId id="312" r:id="rId38"/>
    <p:sldId id="311"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22"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60DC74-C1D0-4A40-9820-4954B18794C4}" type="datetimeFigureOut">
              <a:rPr lang="en-US" smtClean="0"/>
              <a:t>8/21/2019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87DAAB-D48F-4E9E-A683-4FBA95E8006A}" type="slidenum">
              <a:rPr lang="en-US" smtClean="0"/>
              <a:t>‹#›</a:t>
            </a:fld>
            <a:endParaRPr lang="en-US"/>
          </a:p>
        </p:txBody>
      </p:sp>
    </p:spTree>
    <p:extLst>
      <p:ext uri="{BB962C8B-B14F-4D97-AF65-F5344CB8AC3E}">
        <p14:creationId xmlns:p14="http://schemas.microsoft.com/office/powerpoint/2010/main" val="3872343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E678AD-A9E6-46CB-804D-6F19CA1FAA31}" type="slidenum">
              <a:rPr lang="en-US" smtClean="0"/>
              <a:t>8</a:t>
            </a:fld>
            <a:endParaRPr lang="en-US"/>
          </a:p>
        </p:txBody>
      </p:sp>
    </p:spTree>
    <p:extLst>
      <p:ext uri="{BB962C8B-B14F-4D97-AF65-F5344CB8AC3E}">
        <p14:creationId xmlns:p14="http://schemas.microsoft.com/office/powerpoint/2010/main" val="1796948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E678AD-A9E6-46CB-804D-6F19CA1FAA31}" type="slidenum">
              <a:rPr lang="en-US" smtClean="0"/>
              <a:t>9</a:t>
            </a:fld>
            <a:endParaRPr lang="en-US"/>
          </a:p>
        </p:txBody>
      </p:sp>
    </p:spTree>
    <p:extLst>
      <p:ext uri="{BB962C8B-B14F-4D97-AF65-F5344CB8AC3E}">
        <p14:creationId xmlns:p14="http://schemas.microsoft.com/office/powerpoint/2010/main" val="1844518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E678AD-A9E6-46CB-804D-6F19CA1FAA31}" type="slidenum">
              <a:rPr lang="en-US" smtClean="0"/>
              <a:t>10</a:t>
            </a:fld>
            <a:endParaRPr lang="en-US"/>
          </a:p>
        </p:txBody>
      </p:sp>
    </p:spTree>
    <p:extLst>
      <p:ext uri="{BB962C8B-B14F-4D97-AF65-F5344CB8AC3E}">
        <p14:creationId xmlns:p14="http://schemas.microsoft.com/office/powerpoint/2010/main" val="3469574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 list the different areas</a:t>
            </a:r>
          </a:p>
          <a:p>
            <a:r>
              <a:rPr lang="en-US" dirty="0"/>
              <a:t>A- Grading Policy; B – Units, C- Intensity,</a:t>
            </a:r>
            <a:r>
              <a:rPr lang="en-US" baseline="0" dirty="0"/>
              <a:t> D – Pre-</a:t>
            </a:r>
            <a:r>
              <a:rPr lang="en-US" baseline="0" dirty="0" err="1"/>
              <a:t>req</a:t>
            </a:r>
            <a:r>
              <a:rPr lang="en-US" baseline="0" dirty="0"/>
              <a:t>/Co-</a:t>
            </a:r>
            <a:r>
              <a:rPr lang="en-US" baseline="0" dirty="0" err="1"/>
              <a:t>req</a:t>
            </a:r>
            <a:r>
              <a:rPr lang="en-US" baseline="0" dirty="0"/>
              <a:t>, E – Basic Skills, F- Difficulty, G- Level</a:t>
            </a:r>
            <a:endParaRPr lang="en-US" dirty="0"/>
          </a:p>
        </p:txBody>
      </p:sp>
      <p:sp>
        <p:nvSpPr>
          <p:cNvPr id="4" name="Slide Number Placeholder 3"/>
          <p:cNvSpPr>
            <a:spLocks noGrp="1"/>
          </p:cNvSpPr>
          <p:nvPr>
            <p:ph type="sldNum" sz="quarter" idx="10"/>
          </p:nvPr>
        </p:nvSpPr>
        <p:spPr/>
        <p:txBody>
          <a:bodyPr/>
          <a:lstStyle/>
          <a:p>
            <a:fld id="{0387DAAB-D48F-4E9E-A683-4FBA95E8006A}" type="slidenum">
              <a:rPr lang="en-US" smtClean="0"/>
              <a:t>11</a:t>
            </a:fld>
            <a:endParaRPr lang="en-US"/>
          </a:p>
        </p:txBody>
      </p:sp>
    </p:spTree>
    <p:extLst>
      <p:ext uri="{BB962C8B-B14F-4D97-AF65-F5344CB8AC3E}">
        <p14:creationId xmlns:p14="http://schemas.microsoft.com/office/powerpoint/2010/main" val="2735379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775F55"/>
        </a:solidFill>
        <a:effectLst/>
      </p:bgPr>
    </p:bg>
    <p:spTree>
      <p:nvGrpSpPr>
        <p:cNvPr id="1" name=""/>
        <p:cNvGrpSpPr/>
        <p:nvPr/>
      </p:nvGrpSpPr>
      <p:grpSpPr>
        <a:xfrm>
          <a:off x="0" y="0"/>
          <a:ext cx="0" cy="0"/>
          <a:chOff x="0" y="0"/>
          <a:chExt cx="0" cy="0"/>
        </a:xfrm>
      </p:grpSpPr>
      <p:sp>
        <p:nvSpPr>
          <p:cNvPr id="4" name="Rectangle 6"/>
          <p:cNvSpPr/>
          <p:nvPr/>
        </p:nvSpPr>
        <p:spPr>
          <a:xfrm>
            <a:off x="0" y="5970588"/>
            <a:ext cx="9144000" cy="887412"/>
          </a:xfrm>
          <a:prstGeom prst="rect">
            <a:avLst/>
          </a:prstGeom>
          <a:solidFill>
            <a:srgbClr val="FFFFFF"/>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n-US">
              <a:solidFill>
                <a:srgbClr val="FFFFFF"/>
              </a:solidFill>
              <a:latin typeface="Tw Cen MT"/>
            </a:endParaRPr>
          </a:p>
        </p:txBody>
      </p:sp>
      <p:sp>
        <p:nvSpPr>
          <p:cNvPr id="7" name="Rectangle 9"/>
          <p:cNvSpPr/>
          <p:nvPr/>
        </p:nvSpPr>
        <p:spPr>
          <a:xfrm>
            <a:off x="-9525" y="6053138"/>
            <a:ext cx="2249488" cy="712787"/>
          </a:xfrm>
          <a:prstGeom prst="rect">
            <a:avLst/>
          </a:prstGeom>
          <a:solidFill>
            <a:srgbClr val="DD8047"/>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n-US">
              <a:solidFill>
                <a:srgbClr val="FFFFFF"/>
              </a:solidFill>
              <a:latin typeface="Tw Cen MT"/>
            </a:endParaRPr>
          </a:p>
        </p:txBody>
      </p:sp>
      <p:sp>
        <p:nvSpPr>
          <p:cNvPr id="8" name="Rectangle 10"/>
          <p:cNvSpPr/>
          <p:nvPr/>
        </p:nvSpPr>
        <p:spPr>
          <a:xfrm>
            <a:off x="2359025" y="6043613"/>
            <a:ext cx="6784975" cy="714375"/>
          </a:xfrm>
          <a:prstGeom prst="rect">
            <a:avLst/>
          </a:prstGeom>
          <a:solidFill>
            <a:srgbClr val="94B6D2"/>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n-US">
              <a:solidFill>
                <a:srgbClr val="FFFFFF"/>
              </a:solidFill>
              <a:latin typeface="Tw Cen MT"/>
            </a:endParaRPr>
          </a:p>
        </p:txBody>
      </p:sp>
      <p:sp>
        <p:nvSpPr>
          <p:cNvPr id="5" name="Title 7"/>
          <p:cNvSpPr txBox="1">
            <a:spLocks noGrp="1"/>
          </p:cNvSpPr>
          <p:nvPr>
            <p:ph type="ctrTitle"/>
          </p:nvPr>
        </p:nvSpPr>
        <p:spPr>
          <a:xfrm>
            <a:off x="2362196" y="4038603"/>
            <a:ext cx="6476996" cy="1828800"/>
          </a:xfrm>
        </p:spPr>
        <p:txBody>
          <a:bodyPr anchor="b"/>
          <a:lstStyle>
            <a:lvl1pPr>
              <a:defRPr cap="all">
                <a:solidFill>
                  <a:srgbClr val="EBDDC3"/>
                </a:solidFill>
              </a:defRPr>
            </a:lvl1pPr>
          </a:lstStyle>
          <a:p>
            <a:pPr lvl="0"/>
            <a:r>
              <a:rPr lang="en-US"/>
              <a:t>Welcome back</a:t>
            </a:r>
            <a:br>
              <a:rPr lang="en-US"/>
            </a:br>
            <a:r>
              <a:rPr lang="en-US"/>
              <a:t> 2010-2011 </a:t>
            </a:r>
          </a:p>
        </p:txBody>
      </p:sp>
      <p:sp>
        <p:nvSpPr>
          <p:cNvPr id="6" name="Subtitle 8"/>
          <p:cNvSpPr txBox="1">
            <a:spLocks noGrp="1"/>
          </p:cNvSpPr>
          <p:nvPr>
            <p:ph type="subTitle" idx="1"/>
          </p:nvPr>
        </p:nvSpPr>
        <p:spPr>
          <a:xfrm>
            <a:off x="2362196" y="6050036"/>
            <a:ext cx="6705596" cy="685800"/>
          </a:xfrm>
        </p:spPr>
        <p:txBody>
          <a:bodyPr anchor="ctr"/>
          <a:lstStyle>
            <a:lvl1pPr marL="0" indent="0">
              <a:buNone/>
              <a:defRPr sz="2600">
                <a:solidFill>
                  <a:srgbClr val="FFFFFF"/>
                </a:solidFill>
              </a:defRPr>
            </a:lvl1pPr>
          </a:lstStyle>
          <a:p>
            <a:pPr lvl="0"/>
            <a:r>
              <a:rPr lang="en-US"/>
              <a:t>Laney College Curriculum Committee</a:t>
            </a:r>
          </a:p>
        </p:txBody>
      </p:sp>
      <p:sp>
        <p:nvSpPr>
          <p:cNvPr id="9" name="Date Placeholder 27"/>
          <p:cNvSpPr txBox="1">
            <a:spLocks noGrp="1"/>
          </p:cNvSpPr>
          <p:nvPr>
            <p:ph type="dt" sz="half" idx="10"/>
          </p:nvPr>
        </p:nvSpPr>
        <p:spPr>
          <a:xfrm>
            <a:off x="76200" y="6069013"/>
            <a:ext cx="2057400" cy="685800"/>
          </a:xfrm>
        </p:spPr>
        <p:txBody>
          <a:bodyPr anchorCtr="1"/>
          <a:lstStyle>
            <a:lvl1pPr algn="ctr">
              <a:defRPr sz="2000" smtClean="0">
                <a:solidFill>
                  <a:srgbClr val="FFFFFF"/>
                </a:solidFill>
              </a:defRPr>
            </a:lvl1pPr>
          </a:lstStyle>
          <a:p>
            <a:pPr>
              <a:defRPr/>
            </a:pPr>
            <a:fld id="{C3680F46-5BDC-487F-A388-2DC204835FAA}" type="datetime1">
              <a:rPr lang="en-US"/>
              <a:pPr>
                <a:defRPr/>
              </a:pPr>
              <a:t>8/21/2019</a:t>
            </a:fld>
            <a:endParaRPr/>
          </a:p>
        </p:txBody>
      </p:sp>
      <p:sp>
        <p:nvSpPr>
          <p:cNvPr id="10" name="Footer Placeholder 16"/>
          <p:cNvSpPr txBox="1">
            <a:spLocks noGrp="1"/>
          </p:cNvSpPr>
          <p:nvPr>
            <p:ph type="ftr" sz="quarter" idx="11"/>
          </p:nvPr>
        </p:nvSpPr>
        <p:spPr>
          <a:xfrm>
            <a:off x="2085975" y="236538"/>
            <a:ext cx="5867400" cy="365125"/>
          </a:xfrm>
        </p:spPr>
        <p:txBody>
          <a:bodyPr/>
          <a:lstStyle>
            <a:lvl1pPr>
              <a:defRPr smtClean="0">
                <a:solidFill>
                  <a:srgbClr val="EBDDC3"/>
                </a:solidFill>
              </a:defRPr>
            </a:lvl1pPr>
          </a:lstStyle>
          <a:p>
            <a:pPr>
              <a:defRPr/>
            </a:pPr>
            <a:endParaRPr/>
          </a:p>
        </p:txBody>
      </p:sp>
      <p:sp>
        <p:nvSpPr>
          <p:cNvPr id="11" name="Slide Number Placeholder 28"/>
          <p:cNvSpPr txBox="1">
            <a:spLocks noGrp="1"/>
          </p:cNvSpPr>
          <p:nvPr>
            <p:ph type="sldNum" sz="quarter" idx="12"/>
          </p:nvPr>
        </p:nvSpPr>
        <p:spPr>
          <a:xfrm>
            <a:off x="8001000" y="228600"/>
            <a:ext cx="838200" cy="381000"/>
          </a:xfrm>
        </p:spPr>
        <p:txBody>
          <a:bodyPr/>
          <a:lstStyle>
            <a:lvl1pPr>
              <a:defRPr smtClean="0">
                <a:solidFill>
                  <a:srgbClr val="EBDDC3"/>
                </a:solidFill>
              </a:defRPr>
            </a:lvl1pPr>
          </a:lstStyle>
          <a:p>
            <a:pPr>
              <a:defRPr/>
            </a:pPr>
            <a:fld id="{644FEB50-8920-4180-919E-1915D225006B}" type="slidenum">
              <a:rPr/>
              <a:pPr>
                <a:defRPr/>
              </a:pPr>
              <a:t>‹#›</a:t>
            </a:fld>
            <a:endParaRPr/>
          </a:p>
        </p:txBody>
      </p:sp>
    </p:spTree>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txBox="1">
            <a:spLocks noGrp="1"/>
          </p:cNvSpPr>
          <p:nvPr>
            <p:ph type="dt" sz="half" idx="10"/>
          </p:nvPr>
        </p:nvSpPr>
        <p:spPr>
          <a:ln/>
        </p:spPr>
        <p:txBody>
          <a:bodyPr/>
          <a:lstStyle>
            <a:lvl1pPr>
              <a:defRPr/>
            </a:lvl1pPr>
          </a:lstStyle>
          <a:p>
            <a:pPr>
              <a:defRPr/>
            </a:pPr>
            <a:fld id="{1790C7E5-9121-4C64-8095-3F6AE3E48EF4}" type="datetime1">
              <a:rPr lang="en-US"/>
              <a:pPr>
                <a:defRPr/>
              </a:pPr>
              <a:t>8/21/2019</a:t>
            </a:fld>
            <a:endParaRPr/>
          </a:p>
        </p:txBody>
      </p:sp>
      <p:sp>
        <p:nvSpPr>
          <p:cNvPr id="5" name="Footer Placeholder 2"/>
          <p:cNvSpPr txBox="1">
            <a:spLocks noGrp="1"/>
          </p:cNvSpPr>
          <p:nvPr>
            <p:ph type="ftr" sz="quarter" idx="11"/>
          </p:nvPr>
        </p:nvSpPr>
        <p:spPr>
          <a:ln/>
        </p:spPr>
        <p:txBody>
          <a:bodyPr/>
          <a:lstStyle>
            <a:lvl1pPr>
              <a:defRPr/>
            </a:lvl1pPr>
          </a:lstStyle>
          <a:p>
            <a:pPr>
              <a:defRPr/>
            </a:pPr>
            <a:endParaRPr/>
          </a:p>
        </p:txBody>
      </p:sp>
      <p:sp>
        <p:nvSpPr>
          <p:cNvPr id="6" name="Slide Number Placeholder 22"/>
          <p:cNvSpPr txBox="1">
            <a:spLocks noGrp="1"/>
          </p:cNvSpPr>
          <p:nvPr>
            <p:ph type="sldNum" sz="quarter" idx="12"/>
          </p:nvPr>
        </p:nvSpPr>
        <p:spPr>
          <a:ln/>
        </p:spPr>
        <p:txBody>
          <a:bodyPr/>
          <a:lstStyle>
            <a:lvl1pPr>
              <a:defRPr/>
            </a:lvl1pPr>
          </a:lstStyle>
          <a:p>
            <a:pPr>
              <a:defRPr/>
            </a:pPr>
            <a:fld id="{E3C79C0E-3434-44F7-9235-8B238F0088DF}" type="slidenum">
              <a:rPr/>
              <a:pPr>
                <a:defRPr/>
              </a:pPr>
              <a:t>‹#›</a:t>
            </a:fld>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a:off x="6096000" y="0"/>
            <a:ext cx="320675" cy="6858000"/>
          </a:xfrm>
          <a:prstGeom prst="rect">
            <a:avLst/>
          </a:prstGeom>
          <a:solidFill>
            <a:srgbClr val="FFFFFF"/>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n-US">
              <a:solidFill>
                <a:srgbClr val="FFFFFF"/>
              </a:solidFill>
              <a:latin typeface="Tw Cen MT"/>
            </a:endParaRPr>
          </a:p>
        </p:txBody>
      </p:sp>
      <p:sp>
        <p:nvSpPr>
          <p:cNvPr id="5" name="Rectangle 7"/>
          <p:cNvSpPr/>
          <p:nvPr/>
        </p:nvSpPr>
        <p:spPr>
          <a:xfrm>
            <a:off x="6142038" y="609600"/>
            <a:ext cx="228600" cy="6248400"/>
          </a:xfrm>
          <a:prstGeom prst="rect">
            <a:avLst/>
          </a:prstGeom>
          <a:solidFill>
            <a:srgbClr val="94B6D2"/>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n-US">
              <a:solidFill>
                <a:srgbClr val="FFFFFF"/>
              </a:solidFill>
              <a:latin typeface="Tw Cen MT"/>
            </a:endParaRPr>
          </a:p>
        </p:txBody>
      </p:sp>
      <p:sp>
        <p:nvSpPr>
          <p:cNvPr id="6" name="Rectangle 8"/>
          <p:cNvSpPr/>
          <p:nvPr/>
        </p:nvSpPr>
        <p:spPr>
          <a:xfrm>
            <a:off x="6142038" y="0"/>
            <a:ext cx="228600" cy="533400"/>
          </a:xfrm>
          <a:prstGeom prst="rect">
            <a:avLst/>
          </a:prstGeom>
          <a:solidFill>
            <a:srgbClr val="DD8047"/>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n-US">
              <a:solidFill>
                <a:srgbClr val="FFFFFF"/>
              </a:solidFill>
              <a:latin typeface="Tw Cen MT"/>
            </a:endParaRPr>
          </a:p>
        </p:txBody>
      </p:sp>
      <p:sp>
        <p:nvSpPr>
          <p:cNvPr id="2" name="Vertical Title 1"/>
          <p:cNvSpPr txBox="1">
            <a:spLocks noGrp="1"/>
          </p:cNvSpPr>
          <p:nvPr>
            <p:ph type="title" orient="vert"/>
          </p:nvPr>
        </p:nvSpPr>
        <p:spPr>
          <a:xfrm>
            <a:off x="6553203" y="609603"/>
            <a:ext cx="2057400" cy="5516566"/>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457200" y="609603"/>
            <a:ext cx="5562596" cy="5516566"/>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noGrp="1"/>
          </p:cNvSpPr>
          <p:nvPr>
            <p:ph type="dt" sz="half" idx="10"/>
          </p:nvPr>
        </p:nvSpPr>
        <p:spPr>
          <a:xfrm>
            <a:off x="6553200" y="6248400"/>
            <a:ext cx="2209800" cy="365125"/>
          </a:xfrm>
        </p:spPr>
        <p:txBody>
          <a:bodyPr/>
          <a:lstStyle>
            <a:lvl1pPr>
              <a:defRPr smtClean="0"/>
            </a:lvl1pPr>
          </a:lstStyle>
          <a:p>
            <a:pPr>
              <a:defRPr/>
            </a:pPr>
            <a:fld id="{81545A28-30EA-4051-96B5-C93B2C96007F}" type="datetime1">
              <a:rPr lang="en-US"/>
              <a:pPr>
                <a:defRPr/>
              </a:pPr>
              <a:t>8/21/2019</a:t>
            </a:fld>
            <a:endParaRPr/>
          </a:p>
        </p:txBody>
      </p:sp>
      <p:sp>
        <p:nvSpPr>
          <p:cNvPr id="8" name="Footer Placeholder 4"/>
          <p:cNvSpPr txBox="1">
            <a:spLocks noGrp="1"/>
          </p:cNvSpPr>
          <p:nvPr>
            <p:ph type="ftr" sz="quarter" idx="11"/>
          </p:nvPr>
        </p:nvSpPr>
        <p:spPr>
          <a:xfrm>
            <a:off x="457200" y="6248400"/>
            <a:ext cx="5573713" cy="365125"/>
          </a:xfrm>
        </p:spPr>
        <p:txBody>
          <a:bodyPr/>
          <a:lstStyle>
            <a:lvl1pPr>
              <a:defRPr smtClean="0"/>
            </a:lvl1pPr>
          </a:lstStyle>
          <a:p>
            <a:pPr>
              <a:defRPr/>
            </a:pPr>
            <a:endParaRPr/>
          </a:p>
        </p:txBody>
      </p:sp>
      <p:sp>
        <p:nvSpPr>
          <p:cNvPr id="9" name="Slide Number Placeholder 5"/>
          <p:cNvSpPr txBox="1">
            <a:spLocks noGrp="1"/>
          </p:cNvSpPr>
          <p:nvPr>
            <p:ph type="sldNum" sz="quarter" idx="12"/>
          </p:nvPr>
        </p:nvSpPr>
        <p:spPr>
          <a:xfrm rot="5400013">
            <a:off x="5989638" y="144462"/>
            <a:ext cx="533400" cy="244475"/>
          </a:xfrm>
        </p:spPr>
        <p:txBody>
          <a:bodyPr/>
          <a:lstStyle>
            <a:lvl1pPr>
              <a:defRPr smtClean="0"/>
            </a:lvl1pPr>
          </a:lstStyle>
          <a:p>
            <a:pPr>
              <a:defRPr/>
            </a:pPr>
            <a:fld id="{B069F791-F06A-4BCB-9781-79805B6C8297}" type="slidenum">
              <a:rPr/>
              <a:pPr>
                <a:defRPr/>
              </a:pPr>
              <a: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12648" y="228600"/>
            <a:ext cx="8153403" cy="990596"/>
          </a:xfrm>
        </p:spPr>
        <p:txBody>
          <a:bodyPr/>
          <a:lstStyle>
            <a:lvl1pPr>
              <a:defRPr/>
            </a:lvl1pPr>
          </a:lstStyle>
          <a:p>
            <a:pPr lvl="0"/>
            <a:r>
              <a:rPr lang="en-US"/>
              <a:t>Click to add title</a:t>
            </a:r>
          </a:p>
        </p:txBody>
      </p:sp>
      <p:sp>
        <p:nvSpPr>
          <p:cNvPr id="6" name="Content Placeholder 7"/>
          <p:cNvSpPr txBox="1">
            <a:spLocks noGrp="1"/>
          </p:cNvSpPr>
          <p:nvPr>
            <p:ph idx="1"/>
          </p:nvPr>
        </p:nvSpPr>
        <p:spPr>
          <a:xfrm>
            <a:off x="612648" y="1600200"/>
            <a:ext cx="8153403" cy="449580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txBox="1">
            <a:spLocks noGrp="1"/>
          </p:cNvSpPr>
          <p:nvPr>
            <p:ph type="dt" sz="half" idx="10"/>
          </p:nvPr>
        </p:nvSpPr>
        <p:spPr>
          <a:ln/>
        </p:spPr>
        <p:txBody>
          <a:bodyPr/>
          <a:lstStyle>
            <a:lvl1pPr>
              <a:defRPr/>
            </a:lvl1pPr>
          </a:lstStyle>
          <a:p>
            <a:pPr>
              <a:defRPr/>
            </a:pPr>
            <a:fld id="{C986F293-FD9D-47CD-98F1-6FEEB44BC98A}" type="datetime1">
              <a:rPr lang="en-US"/>
              <a:pPr>
                <a:defRPr/>
              </a:pPr>
              <a:t>8/21/2019</a:t>
            </a:fld>
            <a:endParaRPr/>
          </a:p>
        </p:txBody>
      </p:sp>
      <p:sp>
        <p:nvSpPr>
          <p:cNvPr id="5" name="Footer Placeholder 2"/>
          <p:cNvSpPr txBox="1">
            <a:spLocks noGrp="1"/>
          </p:cNvSpPr>
          <p:nvPr>
            <p:ph type="ftr" sz="quarter" idx="11"/>
          </p:nvPr>
        </p:nvSpPr>
        <p:spPr>
          <a:ln/>
        </p:spPr>
        <p:txBody>
          <a:bodyPr/>
          <a:lstStyle>
            <a:lvl1pPr>
              <a:defRPr/>
            </a:lvl1pPr>
          </a:lstStyle>
          <a:p>
            <a:pPr>
              <a:defRPr/>
            </a:pPr>
            <a:endParaRPr/>
          </a:p>
        </p:txBody>
      </p:sp>
      <p:sp>
        <p:nvSpPr>
          <p:cNvPr id="7" name="Slide Number Placeholder 22"/>
          <p:cNvSpPr txBox="1">
            <a:spLocks noGrp="1"/>
          </p:cNvSpPr>
          <p:nvPr>
            <p:ph type="sldNum" sz="quarter" idx="12"/>
          </p:nvPr>
        </p:nvSpPr>
        <p:spPr>
          <a:ln/>
        </p:spPr>
        <p:txBody>
          <a:bodyPr/>
          <a:lstStyle>
            <a:lvl1pPr>
              <a:defRPr/>
            </a:lvl1pPr>
          </a:lstStyle>
          <a:p>
            <a:pPr>
              <a:defRPr/>
            </a:pPr>
            <a:fld id="{AA702592-B68D-4012-922C-C20725F0D3F1}" type="slidenum">
              <a:rPr/>
              <a:pPr>
                <a:defRPr/>
              </a:pPr>
              <a:t>‹#›</a:t>
            </a:fld>
            <a:endParaRPr/>
          </a:p>
        </p:txBody>
      </p:sp>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a:blip r:embed="rId2" r:link="rId3" cstate="print"/>
          <a:tile sx="99984" sy="99975" algn="tl"/>
        </a:blipFill>
        <a:effectLst/>
      </p:bgPr>
    </p:bg>
    <p:spTree>
      <p:nvGrpSpPr>
        <p:cNvPr id="1" name=""/>
        <p:cNvGrpSpPr/>
        <p:nvPr/>
      </p:nvGrpSpPr>
      <p:grpSpPr>
        <a:xfrm>
          <a:off x="0" y="0"/>
          <a:ext cx="0" cy="0"/>
          <a:chOff x="0" y="0"/>
          <a:chExt cx="0" cy="0"/>
        </a:xfrm>
      </p:grpSpPr>
      <p:sp>
        <p:nvSpPr>
          <p:cNvPr id="4" name="Rectangle 6"/>
          <p:cNvSpPr/>
          <p:nvPr/>
        </p:nvSpPr>
        <p:spPr>
          <a:xfrm>
            <a:off x="0" y="1524000"/>
            <a:ext cx="9144000" cy="1143000"/>
          </a:xfrm>
          <a:prstGeom prst="rect">
            <a:avLst/>
          </a:prstGeom>
          <a:solidFill>
            <a:srgbClr val="FFFFFF"/>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n-US">
              <a:solidFill>
                <a:srgbClr val="FFFFFF"/>
              </a:solidFill>
              <a:latin typeface="Tw Cen MT"/>
            </a:endParaRPr>
          </a:p>
        </p:txBody>
      </p:sp>
      <p:sp>
        <p:nvSpPr>
          <p:cNvPr id="5" name="Rectangle 7"/>
          <p:cNvSpPr/>
          <p:nvPr/>
        </p:nvSpPr>
        <p:spPr>
          <a:xfrm>
            <a:off x="0" y="1600200"/>
            <a:ext cx="1295400" cy="990600"/>
          </a:xfrm>
          <a:prstGeom prst="rect">
            <a:avLst/>
          </a:prstGeom>
          <a:solidFill>
            <a:srgbClr val="DD8047"/>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n-US">
              <a:solidFill>
                <a:srgbClr val="FFFFFF"/>
              </a:solidFill>
              <a:latin typeface="Tw Cen MT"/>
            </a:endParaRPr>
          </a:p>
        </p:txBody>
      </p:sp>
      <p:sp>
        <p:nvSpPr>
          <p:cNvPr id="7" name="Rectangle 8"/>
          <p:cNvSpPr/>
          <p:nvPr/>
        </p:nvSpPr>
        <p:spPr>
          <a:xfrm>
            <a:off x="1371600" y="1600200"/>
            <a:ext cx="7772400" cy="990600"/>
          </a:xfrm>
          <a:prstGeom prst="rect">
            <a:avLst/>
          </a:prstGeom>
          <a:solidFill>
            <a:srgbClr val="94B6D2"/>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n-US">
              <a:solidFill>
                <a:srgbClr val="FFFFFF"/>
              </a:solidFill>
              <a:latin typeface="Tw Cen MT"/>
            </a:endParaRPr>
          </a:p>
        </p:txBody>
      </p:sp>
      <p:sp>
        <p:nvSpPr>
          <p:cNvPr id="2" name="Text Placeholder 2"/>
          <p:cNvSpPr txBox="1">
            <a:spLocks noGrp="1"/>
          </p:cNvSpPr>
          <p:nvPr>
            <p:ph type="body" idx="1"/>
          </p:nvPr>
        </p:nvSpPr>
        <p:spPr>
          <a:xfrm>
            <a:off x="1371600" y="2743200"/>
            <a:ext cx="7123111" cy="1673223"/>
          </a:xfrm>
        </p:spPr>
        <p:txBody>
          <a:bodyPr/>
          <a:lstStyle>
            <a:lvl1pPr marL="0" indent="0">
              <a:buNone/>
              <a:defRPr sz="2800">
                <a:solidFill>
                  <a:srgbClr val="775F55"/>
                </a:solidFill>
              </a:defRPr>
            </a:lvl1pPr>
          </a:lstStyle>
          <a:p>
            <a:pPr lvl="0"/>
            <a:r>
              <a:rPr lang="en-US"/>
              <a:t>Click to edit Master text styles</a:t>
            </a:r>
          </a:p>
        </p:txBody>
      </p:sp>
      <p:sp>
        <p:nvSpPr>
          <p:cNvPr id="6" name="Title 1"/>
          <p:cNvSpPr txBox="1">
            <a:spLocks noGrp="1"/>
          </p:cNvSpPr>
          <p:nvPr>
            <p:ph type="title"/>
          </p:nvPr>
        </p:nvSpPr>
        <p:spPr>
          <a:xfrm>
            <a:off x="1371600" y="1600200"/>
            <a:ext cx="7619996" cy="990596"/>
          </a:xfrm>
        </p:spPr>
        <p:txBody>
          <a:bodyPr/>
          <a:lstStyle>
            <a:lvl1pPr>
              <a:defRPr>
                <a:solidFill>
                  <a:srgbClr val="FFFFFF"/>
                </a:solidFill>
              </a:defRPr>
            </a:lvl1pPr>
          </a:lstStyle>
          <a:p>
            <a:pPr lvl="0"/>
            <a:r>
              <a:rPr lang="en-US"/>
              <a:t>Click to edit Master title style</a:t>
            </a:r>
          </a:p>
        </p:txBody>
      </p:sp>
      <p:sp>
        <p:nvSpPr>
          <p:cNvPr id="8" name="Date Placeholder 11"/>
          <p:cNvSpPr txBox="1">
            <a:spLocks noGrp="1"/>
          </p:cNvSpPr>
          <p:nvPr>
            <p:ph type="dt" sz="half" idx="10"/>
          </p:nvPr>
        </p:nvSpPr>
        <p:spPr/>
        <p:txBody>
          <a:bodyPr/>
          <a:lstStyle>
            <a:lvl1pPr>
              <a:defRPr smtClean="0"/>
            </a:lvl1pPr>
          </a:lstStyle>
          <a:p>
            <a:pPr>
              <a:defRPr/>
            </a:pPr>
            <a:fld id="{3453D3A8-1B23-4F1E-97D2-0F4752A22856}" type="datetime1">
              <a:rPr lang="en-US"/>
              <a:pPr>
                <a:defRPr/>
              </a:pPr>
              <a:t>8/21/2019</a:t>
            </a:fld>
            <a:endParaRPr/>
          </a:p>
        </p:txBody>
      </p:sp>
      <p:sp>
        <p:nvSpPr>
          <p:cNvPr id="9" name="Slide Number Placeholder 12"/>
          <p:cNvSpPr txBox="1">
            <a:spLocks noGrp="1"/>
          </p:cNvSpPr>
          <p:nvPr>
            <p:ph type="sldNum" sz="quarter" idx="11"/>
          </p:nvPr>
        </p:nvSpPr>
        <p:spPr>
          <a:xfrm>
            <a:off x="0" y="1752600"/>
            <a:ext cx="1295400" cy="701675"/>
          </a:xfrm>
        </p:spPr>
        <p:txBody>
          <a:bodyPr/>
          <a:lstStyle>
            <a:lvl1pPr>
              <a:defRPr sz="2400" smtClean="0"/>
            </a:lvl1pPr>
          </a:lstStyle>
          <a:p>
            <a:pPr>
              <a:defRPr/>
            </a:pPr>
            <a:fld id="{18FBF8BE-CB54-4640-B390-C527288C67FC}" type="slidenum">
              <a:rPr/>
              <a:pPr>
                <a:defRPr/>
              </a:pPr>
              <a:t>‹#›</a:t>
            </a:fld>
            <a:endParaRPr/>
          </a:p>
        </p:txBody>
      </p:sp>
      <p:sp>
        <p:nvSpPr>
          <p:cNvPr id="10" name="Footer Placeholder 13"/>
          <p:cNvSpPr txBox="1">
            <a:spLocks noGrp="1"/>
          </p:cNvSpPr>
          <p:nvPr>
            <p:ph type="ftr" sz="quarter" idx="12"/>
          </p:nvPr>
        </p:nvSpPr>
        <p:spPr/>
        <p:txBody>
          <a:bodyPr/>
          <a:lstStyle>
            <a:lvl1pPr>
              <a:defRPr smtClean="0"/>
            </a:lvl1pPr>
          </a:lstStyle>
          <a:p>
            <a:pPr>
              <a:defRPr/>
            </a:pPr>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8"/>
          <p:cNvSpPr txBox="1">
            <a:spLocks noGrp="1"/>
          </p:cNvSpPr>
          <p:nvPr>
            <p:ph idx="1"/>
          </p:nvPr>
        </p:nvSpPr>
        <p:spPr>
          <a:xfrm>
            <a:off x="609603" y="1589565"/>
            <a:ext cx="3886200" cy="4572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10"/>
          <p:cNvSpPr txBox="1">
            <a:spLocks noGrp="1"/>
          </p:cNvSpPr>
          <p:nvPr>
            <p:ph idx="2"/>
          </p:nvPr>
        </p:nvSpPr>
        <p:spPr>
          <a:xfrm>
            <a:off x="4844902" y="1589565"/>
            <a:ext cx="3886200" cy="4572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txBox="1">
            <a:spLocks noGrp="1"/>
          </p:cNvSpPr>
          <p:nvPr>
            <p:ph type="dt" sz="half" idx="10"/>
          </p:nvPr>
        </p:nvSpPr>
        <p:spPr>
          <a:ln/>
        </p:spPr>
        <p:txBody>
          <a:bodyPr/>
          <a:lstStyle>
            <a:lvl1pPr>
              <a:defRPr/>
            </a:lvl1pPr>
          </a:lstStyle>
          <a:p>
            <a:pPr>
              <a:defRPr/>
            </a:pPr>
            <a:fld id="{5F98FB96-2D23-40DF-82C8-DF3B5737609B}" type="datetime1">
              <a:rPr lang="en-US"/>
              <a:pPr>
                <a:defRPr/>
              </a:pPr>
              <a:t>8/21/2019</a:t>
            </a:fld>
            <a:endParaRPr/>
          </a:p>
        </p:txBody>
      </p:sp>
      <p:sp>
        <p:nvSpPr>
          <p:cNvPr id="6" name="Footer Placeholder 2"/>
          <p:cNvSpPr txBox="1">
            <a:spLocks noGrp="1"/>
          </p:cNvSpPr>
          <p:nvPr>
            <p:ph type="ftr" sz="quarter" idx="11"/>
          </p:nvPr>
        </p:nvSpPr>
        <p:spPr>
          <a:ln/>
        </p:spPr>
        <p:txBody>
          <a:bodyPr/>
          <a:lstStyle>
            <a:lvl1pPr>
              <a:defRPr/>
            </a:lvl1pPr>
          </a:lstStyle>
          <a:p>
            <a:pPr>
              <a:defRPr/>
            </a:pPr>
            <a:endParaRPr/>
          </a:p>
        </p:txBody>
      </p:sp>
      <p:sp>
        <p:nvSpPr>
          <p:cNvPr id="7" name="Slide Number Placeholder 22"/>
          <p:cNvSpPr txBox="1">
            <a:spLocks noGrp="1"/>
          </p:cNvSpPr>
          <p:nvPr>
            <p:ph type="sldNum" sz="quarter" idx="12"/>
          </p:nvPr>
        </p:nvSpPr>
        <p:spPr>
          <a:ln/>
        </p:spPr>
        <p:txBody>
          <a:bodyPr/>
          <a:lstStyle>
            <a:lvl1pPr>
              <a:defRPr/>
            </a:lvl1pPr>
          </a:lstStyle>
          <a:p>
            <a:pPr>
              <a:defRPr/>
            </a:pPr>
            <a:fld id="{EC090133-B150-4DF2-8045-FE03C1C12584}" type="slidenum">
              <a:rPr/>
              <a:pPr>
                <a:defRPr/>
              </a:pPr>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533396" y="273048"/>
            <a:ext cx="8153403" cy="869951"/>
          </a:xfrm>
        </p:spPr>
        <p:txBody>
          <a:bodyPr/>
          <a:lstStyle>
            <a:lvl1pPr>
              <a:defRPr/>
            </a:lvl1pPr>
          </a:lstStyle>
          <a:p>
            <a:pPr lvl="0"/>
            <a:r>
              <a:rPr lang="en-US"/>
              <a:t>Click to edit Master title style</a:t>
            </a:r>
          </a:p>
        </p:txBody>
      </p:sp>
      <p:sp>
        <p:nvSpPr>
          <p:cNvPr id="3" name="Content Placeholder 10"/>
          <p:cNvSpPr txBox="1">
            <a:spLocks noGrp="1"/>
          </p:cNvSpPr>
          <p:nvPr>
            <p:ph idx="2"/>
          </p:nvPr>
        </p:nvSpPr>
        <p:spPr>
          <a:xfrm>
            <a:off x="609603" y="2438403"/>
            <a:ext cx="3886200" cy="358140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12"/>
          <p:cNvSpPr txBox="1">
            <a:spLocks noGrp="1"/>
          </p:cNvSpPr>
          <p:nvPr>
            <p:ph idx="4"/>
          </p:nvPr>
        </p:nvSpPr>
        <p:spPr>
          <a:xfrm>
            <a:off x="4800600" y="2438403"/>
            <a:ext cx="3886200" cy="358140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5"/>
          <p:cNvSpPr txBox="1">
            <a:spLocks noGrp="1"/>
          </p:cNvSpPr>
          <p:nvPr>
            <p:ph type="body" idx="1"/>
          </p:nvPr>
        </p:nvSpPr>
        <p:spPr>
          <a:xfrm>
            <a:off x="609603" y="1752603"/>
            <a:ext cx="3886200" cy="640080"/>
          </a:xfrm>
          <a:solidFill>
            <a:srgbClr val="DD8047"/>
          </a:solidFill>
        </p:spPr>
        <p:txBody>
          <a:bodyPr anchor="ctr"/>
          <a:lstStyle>
            <a:lvl1pPr marL="0" indent="0">
              <a:buNone/>
              <a:defRPr sz="2000" b="1">
                <a:solidFill>
                  <a:srgbClr val="FFFFFF"/>
                </a:solidFill>
              </a:defRPr>
            </a:lvl1pPr>
          </a:lstStyle>
          <a:p>
            <a:pPr lvl="0"/>
            <a:r>
              <a:rPr lang="en-US"/>
              <a:t>Click to edit Master text styles</a:t>
            </a:r>
          </a:p>
        </p:txBody>
      </p:sp>
      <p:sp>
        <p:nvSpPr>
          <p:cNvPr id="9" name="Text Placeholder 14"/>
          <p:cNvSpPr txBox="1">
            <a:spLocks noGrp="1"/>
          </p:cNvSpPr>
          <p:nvPr>
            <p:ph type="body" idx="3"/>
          </p:nvPr>
        </p:nvSpPr>
        <p:spPr>
          <a:xfrm>
            <a:off x="4800600" y="1752603"/>
            <a:ext cx="3886200" cy="640080"/>
          </a:xfrm>
          <a:solidFill>
            <a:srgbClr val="D8B25C"/>
          </a:solidFill>
        </p:spPr>
        <p:txBody>
          <a:bodyPr anchor="ctr"/>
          <a:lstStyle>
            <a:lvl1pPr marL="0" indent="0">
              <a:buNone/>
              <a:defRPr sz="2000" b="1">
                <a:solidFill>
                  <a:srgbClr val="FFFFFF"/>
                </a:solidFill>
              </a:defRPr>
            </a:lvl1pPr>
          </a:lstStyle>
          <a:p>
            <a:pPr lvl="0"/>
            <a:r>
              <a:rPr lang="en-US"/>
              <a:t>Click to edit Master text styles</a:t>
            </a:r>
          </a:p>
        </p:txBody>
      </p:sp>
      <p:sp>
        <p:nvSpPr>
          <p:cNvPr id="7" name="Date Placeholder 13"/>
          <p:cNvSpPr txBox="1">
            <a:spLocks noGrp="1"/>
          </p:cNvSpPr>
          <p:nvPr>
            <p:ph type="dt" sz="half" idx="10"/>
          </p:nvPr>
        </p:nvSpPr>
        <p:spPr>
          <a:ln/>
        </p:spPr>
        <p:txBody>
          <a:bodyPr/>
          <a:lstStyle>
            <a:lvl1pPr>
              <a:defRPr/>
            </a:lvl1pPr>
          </a:lstStyle>
          <a:p>
            <a:pPr>
              <a:defRPr/>
            </a:pPr>
            <a:fld id="{3C9A5224-6137-40F6-800B-A55B458A573F}" type="datetime1">
              <a:rPr lang="en-US"/>
              <a:pPr>
                <a:defRPr/>
              </a:pPr>
              <a:t>8/21/2019</a:t>
            </a:fld>
            <a:endParaRPr/>
          </a:p>
        </p:txBody>
      </p:sp>
      <p:sp>
        <p:nvSpPr>
          <p:cNvPr id="10" name="Footer Placeholder 2"/>
          <p:cNvSpPr txBox="1">
            <a:spLocks noGrp="1"/>
          </p:cNvSpPr>
          <p:nvPr>
            <p:ph type="ftr" sz="quarter" idx="11"/>
          </p:nvPr>
        </p:nvSpPr>
        <p:spPr>
          <a:ln/>
        </p:spPr>
        <p:txBody>
          <a:bodyPr/>
          <a:lstStyle>
            <a:lvl1pPr>
              <a:defRPr/>
            </a:lvl1pPr>
          </a:lstStyle>
          <a:p>
            <a:pPr>
              <a:defRPr/>
            </a:pPr>
            <a:endParaRPr/>
          </a:p>
        </p:txBody>
      </p:sp>
      <p:sp>
        <p:nvSpPr>
          <p:cNvPr id="11" name="Slide Number Placeholder 22"/>
          <p:cNvSpPr txBox="1">
            <a:spLocks noGrp="1"/>
          </p:cNvSpPr>
          <p:nvPr>
            <p:ph type="sldNum" sz="quarter" idx="12"/>
          </p:nvPr>
        </p:nvSpPr>
        <p:spPr>
          <a:ln/>
        </p:spPr>
        <p:txBody>
          <a:bodyPr/>
          <a:lstStyle>
            <a:lvl1pPr>
              <a:defRPr/>
            </a:lvl1pPr>
          </a:lstStyle>
          <a:p>
            <a:pPr>
              <a:defRPr/>
            </a:pPr>
            <a:fld id="{FE7BC41B-D198-4060-B920-0E68F8804142}" type="slidenum">
              <a:rPr/>
              <a:pPr>
                <a:defRPr/>
              </a:pPr>
              <a:t>‹#›</a:t>
            </a:fld>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13"/>
          <p:cNvSpPr txBox="1">
            <a:spLocks noGrp="1"/>
          </p:cNvSpPr>
          <p:nvPr>
            <p:ph type="dt" sz="half" idx="10"/>
          </p:nvPr>
        </p:nvSpPr>
        <p:spPr>
          <a:ln/>
        </p:spPr>
        <p:txBody>
          <a:bodyPr/>
          <a:lstStyle>
            <a:lvl1pPr>
              <a:defRPr/>
            </a:lvl1pPr>
          </a:lstStyle>
          <a:p>
            <a:pPr>
              <a:defRPr/>
            </a:pPr>
            <a:fld id="{25881914-A68B-4E1C-A2CD-694D28DF3669}" type="datetime1">
              <a:rPr lang="en-US"/>
              <a:pPr>
                <a:defRPr/>
              </a:pPr>
              <a:t>8/21/2019</a:t>
            </a:fld>
            <a:endParaRPr/>
          </a:p>
        </p:txBody>
      </p:sp>
      <p:sp>
        <p:nvSpPr>
          <p:cNvPr id="4" name="Footer Placeholder 2"/>
          <p:cNvSpPr txBox="1">
            <a:spLocks noGrp="1"/>
          </p:cNvSpPr>
          <p:nvPr>
            <p:ph type="ftr" sz="quarter" idx="11"/>
          </p:nvPr>
        </p:nvSpPr>
        <p:spPr>
          <a:ln/>
        </p:spPr>
        <p:txBody>
          <a:bodyPr/>
          <a:lstStyle>
            <a:lvl1pPr>
              <a:defRPr/>
            </a:lvl1pPr>
          </a:lstStyle>
          <a:p>
            <a:pPr>
              <a:defRPr/>
            </a:pPr>
            <a:endParaRPr/>
          </a:p>
        </p:txBody>
      </p:sp>
      <p:sp>
        <p:nvSpPr>
          <p:cNvPr id="5" name="Slide Number Placeholder 22"/>
          <p:cNvSpPr txBox="1">
            <a:spLocks noGrp="1"/>
          </p:cNvSpPr>
          <p:nvPr>
            <p:ph type="sldNum" sz="quarter" idx="12"/>
          </p:nvPr>
        </p:nvSpPr>
        <p:spPr>
          <a:ln/>
        </p:spPr>
        <p:txBody>
          <a:bodyPr/>
          <a:lstStyle>
            <a:lvl1pPr>
              <a:defRPr/>
            </a:lvl1pPr>
          </a:lstStyle>
          <a:p>
            <a:pPr>
              <a:defRPr/>
            </a:pPr>
            <a:fld id="{F4886DA8-2C92-41E0-9696-F97D5EEF31BB}" type="slidenum">
              <a:rPr/>
              <a:pPr>
                <a:defRPr/>
              </a:pPr>
              <a:t>‹#›</a:t>
            </a:fld>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10"/>
          </p:nvPr>
        </p:nvSpPr>
        <p:spPr/>
        <p:txBody>
          <a:bodyPr/>
          <a:lstStyle>
            <a:lvl1pPr>
              <a:defRPr smtClean="0"/>
            </a:lvl1pPr>
          </a:lstStyle>
          <a:p>
            <a:pPr>
              <a:defRPr/>
            </a:pPr>
            <a:fld id="{A24926A3-1B91-4C80-ABE5-480088F5FF11}" type="datetime1">
              <a:rPr lang="en-US"/>
              <a:pPr>
                <a:defRPr/>
              </a:pPr>
              <a:t>8/21/2019</a:t>
            </a:fld>
            <a:endParaRPr/>
          </a:p>
        </p:txBody>
      </p:sp>
      <p:sp>
        <p:nvSpPr>
          <p:cNvPr id="3" name="Footer Placeholder 2"/>
          <p:cNvSpPr txBox="1">
            <a:spLocks noGrp="1"/>
          </p:cNvSpPr>
          <p:nvPr>
            <p:ph type="ftr" sz="quarter" idx="11"/>
          </p:nvPr>
        </p:nvSpPr>
        <p:spPr/>
        <p:txBody>
          <a:bodyPr/>
          <a:lstStyle>
            <a:lvl1pPr>
              <a:defRPr smtClean="0"/>
            </a:lvl1pPr>
          </a:lstStyle>
          <a:p>
            <a:pPr>
              <a:defRPr/>
            </a:pPr>
            <a:endParaRPr/>
          </a:p>
        </p:txBody>
      </p:sp>
      <p:sp>
        <p:nvSpPr>
          <p:cNvPr id="4" name="Slide Number Placeholder 3"/>
          <p:cNvSpPr txBox="1">
            <a:spLocks noGrp="1"/>
          </p:cNvSpPr>
          <p:nvPr>
            <p:ph type="sldNum" sz="quarter" idx="12"/>
          </p:nvPr>
        </p:nvSpPr>
        <p:spPr>
          <a:xfrm>
            <a:off x="0" y="6248400"/>
            <a:ext cx="533400" cy="381000"/>
          </a:xfrm>
        </p:spPr>
        <p:txBody>
          <a:bodyPr/>
          <a:lstStyle>
            <a:lvl1pPr>
              <a:defRPr smtClean="0">
                <a:solidFill>
                  <a:srgbClr val="775F55"/>
                </a:solidFill>
              </a:defRPr>
            </a:lvl1pPr>
          </a:lstStyle>
          <a:p>
            <a:pPr>
              <a:defRPr/>
            </a:pPr>
            <a:fld id="{F49C07B8-4272-4CB1-8F84-F6CF92BEA8F2}" type="slidenum">
              <a:rPr/>
              <a:pPr>
                <a:defRPr/>
              </a:pPr>
              <a:t>‹#›</a:t>
            </a:fld>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09603" y="273048"/>
            <a:ext cx="8077196" cy="869951"/>
          </a:xfrm>
        </p:spPr>
        <p:txBody>
          <a:bodyPr/>
          <a:lstStyle>
            <a:lvl1pPr>
              <a:defRPr/>
            </a:lvl1pPr>
          </a:lstStyle>
          <a:p>
            <a:pPr lvl="0"/>
            <a:r>
              <a:rPr lang="en-US"/>
              <a:t>Click to edit Master title style</a:t>
            </a:r>
          </a:p>
        </p:txBody>
      </p:sp>
      <p:sp>
        <p:nvSpPr>
          <p:cNvPr id="6" name="Text Placeholder 2"/>
          <p:cNvSpPr txBox="1">
            <a:spLocks noGrp="1"/>
          </p:cNvSpPr>
          <p:nvPr>
            <p:ph type="body" idx="2"/>
          </p:nvPr>
        </p:nvSpPr>
        <p:spPr>
          <a:xfrm>
            <a:off x="609603" y="1752603"/>
            <a:ext cx="1600200" cy="4343400"/>
          </a:xfrm>
          <a:solidFill>
            <a:srgbClr val="DD8047"/>
          </a:solidFill>
          <a:ln w="50804">
            <a:solidFill>
              <a:srgbClr val="DD8047"/>
            </a:solidFill>
            <a:prstDash val="solid"/>
            <a:miter/>
          </a:ln>
        </p:spPr>
        <p:txBody>
          <a:bodyPr lIns="137160" tIns="182880" rIns="137160" bIns="91440"/>
          <a:lstStyle>
            <a:lvl1pPr marL="0" indent="0">
              <a:spcAft>
                <a:spcPts val="1000"/>
              </a:spcAft>
              <a:buNone/>
              <a:defRPr sz="1800">
                <a:solidFill>
                  <a:srgbClr val="FFFFFF"/>
                </a:solidFill>
              </a:defRPr>
            </a:lvl1pPr>
          </a:lstStyle>
          <a:p>
            <a:pPr lvl="0"/>
            <a:r>
              <a:rPr lang="en-US"/>
              <a:t>Click to edit Master text styles</a:t>
            </a:r>
          </a:p>
        </p:txBody>
      </p:sp>
      <p:sp>
        <p:nvSpPr>
          <p:cNvPr id="7" name="Content Placeholder 8"/>
          <p:cNvSpPr txBox="1">
            <a:spLocks noGrp="1"/>
          </p:cNvSpPr>
          <p:nvPr>
            <p:ph idx="1"/>
          </p:nvPr>
        </p:nvSpPr>
        <p:spPr>
          <a:xfrm>
            <a:off x="2362196" y="1752603"/>
            <a:ext cx="6400800" cy="441959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txBox="1">
            <a:spLocks noGrp="1"/>
          </p:cNvSpPr>
          <p:nvPr>
            <p:ph type="dt" sz="half" idx="10"/>
          </p:nvPr>
        </p:nvSpPr>
        <p:spPr>
          <a:ln/>
        </p:spPr>
        <p:txBody>
          <a:bodyPr/>
          <a:lstStyle>
            <a:lvl1pPr>
              <a:defRPr/>
            </a:lvl1pPr>
          </a:lstStyle>
          <a:p>
            <a:pPr>
              <a:defRPr/>
            </a:pPr>
            <a:fld id="{02775400-229B-4313-90D7-BA307DAF4004}" type="datetime1">
              <a:rPr lang="en-US"/>
              <a:pPr>
                <a:defRPr/>
              </a:pPr>
              <a:t>8/21/2019</a:t>
            </a:fld>
            <a:endParaRPr/>
          </a:p>
        </p:txBody>
      </p:sp>
      <p:sp>
        <p:nvSpPr>
          <p:cNvPr id="8" name="Footer Placeholder 2"/>
          <p:cNvSpPr txBox="1">
            <a:spLocks noGrp="1"/>
          </p:cNvSpPr>
          <p:nvPr>
            <p:ph type="ftr" sz="quarter" idx="11"/>
          </p:nvPr>
        </p:nvSpPr>
        <p:spPr>
          <a:ln/>
        </p:spPr>
        <p:txBody>
          <a:bodyPr/>
          <a:lstStyle>
            <a:lvl1pPr>
              <a:defRPr/>
            </a:lvl1pPr>
          </a:lstStyle>
          <a:p>
            <a:pPr>
              <a:defRPr/>
            </a:pPr>
            <a:endParaRPr/>
          </a:p>
        </p:txBody>
      </p:sp>
      <p:sp>
        <p:nvSpPr>
          <p:cNvPr id="9" name="Slide Number Placeholder 22"/>
          <p:cNvSpPr txBox="1">
            <a:spLocks noGrp="1"/>
          </p:cNvSpPr>
          <p:nvPr>
            <p:ph type="sldNum" sz="quarter" idx="12"/>
          </p:nvPr>
        </p:nvSpPr>
        <p:spPr>
          <a:ln/>
        </p:spPr>
        <p:txBody>
          <a:bodyPr/>
          <a:lstStyle>
            <a:lvl1pPr>
              <a:defRPr/>
            </a:lvl1pPr>
          </a:lstStyle>
          <a:p>
            <a:pPr>
              <a:defRPr/>
            </a:pPr>
            <a:fld id="{7B980A8E-FD97-480A-8069-97C432D23F50}" type="slidenum">
              <a:rPr/>
              <a:pPr>
                <a:defRPr/>
              </a:pPr>
              <a:t>‹#›</a:t>
            </a:fld>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a:blip r:embed="rId2" r:link="rId3" cstate="print"/>
          <a:tile sx="99984" sy="99975" algn="tl"/>
        </a:blipFill>
        <a:effectLst/>
      </p:bgPr>
    </p:bg>
    <p:spTree>
      <p:nvGrpSpPr>
        <p:cNvPr id="1" name=""/>
        <p:cNvGrpSpPr/>
        <p:nvPr/>
      </p:nvGrpSpPr>
      <p:grpSpPr>
        <a:xfrm>
          <a:off x="0" y="0"/>
          <a:ext cx="0" cy="0"/>
          <a:chOff x="0" y="0"/>
          <a:chExt cx="0" cy="0"/>
        </a:xfrm>
      </p:grpSpPr>
      <p:sp>
        <p:nvSpPr>
          <p:cNvPr id="5" name="Rectangle 7"/>
          <p:cNvSpPr/>
          <p:nvPr/>
        </p:nvSpPr>
        <p:spPr>
          <a:xfrm>
            <a:off x="-9525" y="4572000"/>
            <a:ext cx="9144000" cy="887413"/>
          </a:xfrm>
          <a:prstGeom prst="rect">
            <a:avLst/>
          </a:prstGeom>
          <a:solidFill>
            <a:srgbClr val="FFFFFF"/>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n-US">
              <a:solidFill>
                <a:srgbClr val="FFFFFF"/>
              </a:solidFill>
              <a:latin typeface="Tw Cen MT"/>
            </a:endParaRPr>
          </a:p>
        </p:txBody>
      </p:sp>
      <p:sp>
        <p:nvSpPr>
          <p:cNvPr id="7" name="Rectangle 8"/>
          <p:cNvSpPr/>
          <p:nvPr/>
        </p:nvSpPr>
        <p:spPr>
          <a:xfrm>
            <a:off x="-9525" y="4664075"/>
            <a:ext cx="1463675" cy="712788"/>
          </a:xfrm>
          <a:prstGeom prst="rect">
            <a:avLst/>
          </a:prstGeom>
          <a:solidFill>
            <a:srgbClr val="DD8047"/>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n-US">
              <a:solidFill>
                <a:srgbClr val="FFFFFF"/>
              </a:solidFill>
              <a:latin typeface="Tw Cen MT"/>
            </a:endParaRPr>
          </a:p>
        </p:txBody>
      </p:sp>
      <p:sp>
        <p:nvSpPr>
          <p:cNvPr id="8" name="Rectangle 9"/>
          <p:cNvSpPr/>
          <p:nvPr/>
        </p:nvSpPr>
        <p:spPr>
          <a:xfrm>
            <a:off x="1544638" y="4654550"/>
            <a:ext cx="7599362" cy="712788"/>
          </a:xfrm>
          <a:prstGeom prst="rect">
            <a:avLst/>
          </a:prstGeom>
          <a:solidFill>
            <a:srgbClr val="94B6D2"/>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n-US">
              <a:solidFill>
                <a:srgbClr val="FFFFFF"/>
              </a:solidFill>
              <a:latin typeface="Tw Cen MT"/>
            </a:endParaRPr>
          </a:p>
        </p:txBody>
      </p:sp>
      <p:sp>
        <p:nvSpPr>
          <p:cNvPr id="9" name="Rectangle 10"/>
          <p:cNvSpPr/>
          <p:nvPr/>
        </p:nvSpPr>
        <p:spPr>
          <a:xfrm>
            <a:off x="1447800" y="0"/>
            <a:ext cx="100013" cy="6867525"/>
          </a:xfrm>
          <a:prstGeom prst="rect">
            <a:avLst/>
          </a:prstGeom>
          <a:solidFill>
            <a:srgbClr val="FFFFFF"/>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n-US">
              <a:solidFill>
                <a:srgbClr val="FFFFFF"/>
              </a:solidFill>
              <a:latin typeface="Tw Cen MT"/>
            </a:endParaRPr>
          </a:p>
        </p:txBody>
      </p:sp>
      <p:sp>
        <p:nvSpPr>
          <p:cNvPr id="2" name="Text Placeholder 3"/>
          <p:cNvSpPr txBox="1">
            <a:spLocks noGrp="1"/>
          </p:cNvSpPr>
          <p:nvPr>
            <p:ph type="body" idx="2"/>
          </p:nvPr>
        </p:nvSpPr>
        <p:spPr>
          <a:xfrm>
            <a:off x="1600200" y="5486400"/>
            <a:ext cx="7315200" cy="685800"/>
          </a:xfrm>
        </p:spPr>
        <p:txBody>
          <a:bodyPr/>
          <a:lstStyle>
            <a:lvl1pPr marL="0" indent="0">
              <a:buNone/>
              <a:defRPr sz="1700"/>
            </a:lvl1pPr>
          </a:lstStyle>
          <a:p>
            <a:pPr lvl="0"/>
            <a:r>
              <a:rPr lang="en-US"/>
              <a:t>Click to edit Master text styles</a:t>
            </a:r>
          </a:p>
        </p:txBody>
      </p:sp>
      <p:sp>
        <p:nvSpPr>
          <p:cNvPr id="6" name="Title 1"/>
          <p:cNvSpPr txBox="1">
            <a:spLocks noGrp="1"/>
          </p:cNvSpPr>
          <p:nvPr>
            <p:ph type="title"/>
          </p:nvPr>
        </p:nvSpPr>
        <p:spPr>
          <a:xfrm>
            <a:off x="1600200" y="4648196"/>
            <a:ext cx="7315200" cy="685800"/>
          </a:xfrm>
        </p:spPr>
        <p:txBody>
          <a:bodyPr/>
          <a:lstStyle>
            <a:lvl1pPr>
              <a:defRPr sz="2800">
                <a:solidFill>
                  <a:srgbClr val="FFFFFF"/>
                </a:solidFill>
              </a:defRPr>
            </a:lvl1pPr>
          </a:lstStyle>
          <a:p>
            <a:pPr lvl="0"/>
            <a:r>
              <a:rPr lang="en-US"/>
              <a:t>Click to edit Master title style</a:t>
            </a:r>
          </a:p>
        </p:txBody>
      </p:sp>
      <p:sp>
        <p:nvSpPr>
          <p:cNvPr id="11" name="Picture Placeholder 2"/>
          <p:cNvSpPr txBox="1">
            <a:spLocks noGrp="1"/>
          </p:cNvSpPr>
          <p:nvPr>
            <p:ph type="pic" idx="1"/>
          </p:nvPr>
        </p:nvSpPr>
        <p:spPr>
          <a:xfrm>
            <a:off x="1560579" y="0"/>
            <a:ext cx="7583420" cy="4568955"/>
          </a:xfrm>
          <a:solidFill>
            <a:srgbClr val="DCE5EE"/>
          </a:solidFill>
        </p:spPr>
        <p:txBody>
          <a:bodyPr/>
          <a:lstStyle>
            <a:lvl1pPr marL="0" indent="0">
              <a:buNone/>
              <a:defRPr sz="3200"/>
            </a:lvl1pPr>
          </a:lstStyle>
          <a:p>
            <a:pPr lvl="0"/>
            <a:r>
              <a:rPr lang="en-US" noProof="0"/>
              <a:t>Click icon to add picture</a:t>
            </a:r>
          </a:p>
        </p:txBody>
      </p:sp>
      <p:sp>
        <p:nvSpPr>
          <p:cNvPr id="10" name="Date Placeholder 11"/>
          <p:cNvSpPr txBox="1">
            <a:spLocks noGrp="1"/>
          </p:cNvSpPr>
          <p:nvPr>
            <p:ph type="dt" sz="half" idx="10"/>
          </p:nvPr>
        </p:nvSpPr>
        <p:spPr>
          <a:xfrm>
            <a:off x="6248400" y="6248400"/>
            <a:ext cx="2667000" cy="365125"/>
          </a:xfrm>
        </p:spPr>
        <p:txBody>
          <a:bodyPr/>
          <a:lstStyle>
            <a:lvl1pPr>
              <a:defRPr smtClean="0"/>
            </a:lvl1pPr>
          </a:lstStyle>
          <a:p>
            <a:pPr>
              <a:defRPr/>
            </a:pPr>
            <a:fld id="{B7335106-4C48-4ACA-9CF9-72EDF0003C7B}" type="datetime1">
              <a:rPr lang="en-US"/>
              <a:pPr>
                <a:defRPr/>
              </a:pPr>
              <a:t>8/21/2019</a:t>
            </a:fld>
            <a:endParaRPr/>
          </a:p>
        </p:txBody>
      </p:sp>
      <p:sp>
        <p:nvSpPr>
          <p:cNvPr id="12" name="Slide Number Placeholder 12"/>
          <p:cNvSpPr txBox="1">
            <a:spLocks noGrp="1"/>
          </p:cNvSpPr>
          <p:nvPr>
            <p:ph type="sldNum" sz="quarter" idx="11"/>
          </p:nvPr>
        </p:nvSpPr>
        <p:spPr>
          <a:xfrm>
            <a:off x="0" y="4667250"/>
            <a:ext cx="1447800" cy="663575"/>
          </a:xfrm>
        </p:spPr>
        <p:txBody>
          <a:bodyPr/>
          <a:lstStyle>
            <a:lvl1pPr>
              <a:defRPr sz="2800" smtClean="0"/>
            </a:lvl1pPr>
          </a:lstStyle>
          <a:p>
            <a:pPr>
              <a:defRPr/>
            </a:pPr>
            <a:fld id="{0DF20D1C-D278-455C-84B4-0065D1585C4E}" type="slidenum">
              <a:rPr/>
              <a:pPr>
                <a:defRPr/>
              </a:pPr>
              <a:t>‹#›</a:t>
            </a:fld>
            <a:endParaRPr/>
          </a:p>
        </p:txBody>
      </p:sp>
      <p:sp>
        <p:nvSpPr>
          <p:cNvPr id="13" name="Footer Placeholder 13"/>
          <p:cNvSpPr txBox="1">
            <a:spLocks noGrp="1"/>
          </p:cNvSpPr>
          <p:nvPr>
            <p:ph type="ftr" sz="quarter" idx="12"/>
          </p:nvPr>
        </p:nvSpPr>
        <p:spPr>
          <a:xfrm>
            <a:off x="1600200" y="6248400"/>
            <a:ext cx="4572000" cy="365125"/>
          </a:xfrm>
        </p:spPr>
        <p:txBody>
          <a:bodyPr/>
          <a:lstStyle>
            <a:lvl1pPr>
              <a:defRPr smtClean="0"/>
            </a:lvl1pPr>
          </a:lstStyle>
          <a:p>
            <a:pPr>
              <a:defRPr/>
            </a:pPr>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21"/>
          <p:cNvSpPr txBox="1">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txBox="1">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txBox="1">
            <a:spLocks noGrp="1"/>
          </p:cNvSpPr>
          <p:nvPr>
            <p:ph type="dt" sz="half" idx="2"/>
          </p:nvPr>
        </p:nvSpPr>
        <p:spPr>
          <a:xfrm>
            <a:off x="6096000" y="6248400"/>
            <a:ext cx="2667000" cy="365125"/>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US" sz="1400" b="0" i="0" u="none" strike="noStrike" kern="1200" cap="none" spc="0" baseline="0" smtClean="0">
                <a:solidFill>
                  <a:srgbClr val="775F55"/>
                </a:solidFill>
                <a:uFillTx/>
                <a:latin typeface="Tw Cen MT"/>
              </a:defRPr>
            </a:lvl1pPr>
          </a:lstStyle>
          <a:p>
            <a:pPr>
              <a:defRPr/>
            </a:pPr>
            <a:fld id="{B97EFCCD-61CF-4B33-926F-8D096CE05845}" type="datetime1">
              <a:rPr lang="en-US"/>
              <a:pPr>
                <a:defRPr/>
              </a:pPr>
              <a:t>8/21/2019</a:t>
            </a:fld>
            <a:endParaRPr/>
          </a:p>
        </p:txBody>
      </p:sp>
      <p:sp>
        <p:nvSpPr>
          <p:cNvPr id="5" name="Footer Placeholder 2"/>
          <p:cNvSpPr txBox="1">
            <a:spLocks noGrp="1"/>
          </p:cNvSpPr>
          <p:nvPr>
            <p:ph type="ftr" sz="quarter" idx="3"/>
          </p:nvPr>
        </p:nvSpPr>
        <p:spPr>
          <a:xfrm>
            <a:off x="609600" y="6248400"/>
            <a:ext cx="5421313" cy="365125"/>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US" sz="1400" b="0" i="0" u="none" strike="noStrike" kern="1200" cap="none" spc="0" baseline="0" smtClean="0">
                <a:solidFill>
                  <a:srgbClr val="775F55"/>
                </a:solidFill>
                <a:uFillTx/>
                <a:latin typeface="Tw Cen MT"/>
              </a:defRPr>
            </a:lvl1pPr>
          </a:lstStyle>
          <a:p>
            <a:pPr>
              <a:defRPr/>
            </a:pPr>
            <a:endParaRPr/>
          </a:p>
        </p:txBody>
      </p:sp>
      <p:sp>
        <p:nvSpPr>
          <p:cNvPr id="6" name="Rectangle 6"/>
          <p:cNvSpPr/>
          <p:nvPr/>
        </p:nvSpPr>
        <p:spPr>
          <a:xfrm>
            <a:off x="0" y="1235075"/>
            <a:ext cx="9144000" cy="319088"/>
          </a:xfrm>
          <a:prstGeom prst="rect">
            <a:avLst/>
          </a:prstGeom>
          <a:solidFill>
            <a:srgbClr val="FFFFFF"/>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n-US">
              <a:solidFill>
                <a:srgbClr val="FFFFFF"/>
              </a:solidFill>
              <a:latin typeface="Tw Cen MT"/>
            </a:endParaRPr>
          </a:p>
        </p:txBody>
      </p:sp>
      <p:sp>
        <p:nvSpPr>
          <p:cNvPr id="7" name="Rectangle 7"/>
          <p:cNvSpPr/>
          <p:nvPr/>
        </p:nvSpPr>
        <p:spPr>
          <a:xfrm>
            <a:off x="0" y="1279525"/>
            <a:ext cx="533400" cy="228600"/>
          </a:xfrm>
          <a:prstGeom prst="rect">
            <a:avLst/>
          </a:prstGeom>
          <a:solidFill>
            <a:srgbClr val="DD8047"/>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n-US">
              <a:solidFill>
                <a:srgbClr val="FFFFFF"/>
              </a:solidFill>
              <a:latin typeface="Tw Cen MT"/>
            </a:endParaRPr>
          </a:p>
        </p:txBody>
      </p:sp>
      <p:sp>
        <p:nvSpPr>
          <p:cNvPr id="8" name="Rectangle 8"/>
          <p:cNvSpPr/>
          <p:nvPr/>
        </p:nvSpPr>
        <p:spPr>
          <a:xfrm>
            <a:off x="590550" y="1279525"/>
            <a:ext cx="8553450" cy="228600"/>
          </a:xfrm>
          <a:prstGeom prst="rect">
            <a:avLst/>
          </a:prstGeom>
          <a:solidFill>
            <a:srgbClr val="94B6D2"/>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n-US">
              <a:solidFill>
                <a:srgbClr val="FFFFFF"/>
              </a:solidFill>
              <a:latin typeface="Tw Cen MT"/>
            </a:endParaRPr>
          </a:p>
        </p:txBody>
      </p:sp>
      <p:sp>
        <p:nvSpPr>
          <p:cNvPr id="9" name="Slide Number Placeholder 22"/>
          <p:cNvSpPr txBox="1">
            <a:spLocks noGrp="1"/>
          </p:cNvSpPr>
          <p:nvPr>
            <p:ph type="sldNum" sz="quarter" idx="4"/>
          </p:nvPr>
        </p:nvSpPr>
        <p:spPr>
          <a:xfrm>
            <a:off x="0" y="1271588"/>
            <a:ext cx="533400" cy="244475"/>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US" sz="1400" b="1" i="0" u="none" strike="noStrike" kern="1200" cap="none" spc="0" baseline="0" smtClean="0">
                <a:solidFill>
                  <a:srgbClr val="FFFFFF"/>
                </a:solidFill>
                <a:uFillTx/>
                <a:latin typeface="Tw Cen MT"/>
              </a:defRPr>
            </a:lvl1pPr>
          </a:lstStyle>
          <a:p>
            <a:pPr>
              <a:defRPr/>
            </a:pPr>
            <a:fld id="{1C440CD0-165E-480B-85C9-F0178A56E16E}"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71" r:id="rId1"/>
    <p:sldLayoutId id="2147483665" r:id="rId2"/>
    <p:sldLayoutId id="2147483672" r:id="rId3"/>
    <p:sldLayoutId id="2147483666" r:id="rId4"/>
    <p:sldLayoutId id="2147483667" r:id="rId5"/>
    <p:sldLayoutId id="2147483668" r:id="rId6"/>
    <p:sldLayoutId id="2147483673" r:id="rId7"/>
    <p:sldLayoutId id="2147483669" r:id="rId8"/>
    <p:sldLayoutId id="2147483674" r:id="rId9"/>
    <p:sldLayoutId id="2147483670" r:id="rId10"/>
    <p:sldLayoutId id="2147483675" r:id="rId11"/>
  </p:sldLayoutIdLst>
  <p:transition/>
  <p:txStyles>
    <p:titleStyle>
      <a:lvl1pPr algn="l" rtl="0" eaLnBrk="0" fontAlgn="base">
        <a:spcBef>
          <a:spcPct val="0"/>
        </a:spcBef>
        <a:spcAft>
          <a:spcPct val="0"/>
        </a:spcAft>
        <a:defRPr lang="en-US" sz="4400" kern="1200">
          <a:solidFill>
            <a:srgbClr val="775F55"/>
          </a:solidFill>
          <a:latin typeface="Tw Cen MT"/>
        </a:defRPr>
      </a:lvl1pPr>
      <a:lvl2pPr algn="l" rtl="0" eaLnBrk="0" fontAlgn="base">
        <a:spcBef>
          <a:spcPct val="0"/>
        </a:spcBef>
        <a:spcAft>
          <a:spcPct val="0"/>
        </a:spcAft>
        <a:defRPr sz="4400">
          <a:solidFill>
            <a:srgbClr val="775F55"/>
          </a:solidFill>
          <a:latin typeface="Tw Cen MT" pitchFamily="34" charset="0"/>
        </a:defRPr>
      </a:lvl2pPr>
      <a:lvl3pPr algn="l" rtl="0" eaLnBrk="0" fontAlgn="base">
        <a:spcBef>
          <a:spcPct val="0"/>
        </a:spcBef>
        <a:spcAft>
          <a:spcPct val="0"/>
        </a:spcAft>
        <a:defRPr sz="4400">
          <a:solidFill>
            <a:srgbClr val="775F55"/>
          </a:solidFill>
          <a:latin typeface="Tw Cen MT" pitchFamily="34" charset="0"/>
        </a:defRPr>
      </a:lvl3pPr>
      <a:lvl4pPr algn="l" rtl="0" eaLnBrk="0" fontAlgn="base">
        <a:spcBef>
          <a:spcPct val="0"/>
        </a:spcBef>
        <a:spcAft>
          <a:spcPct val="0"/>
        </a:spcAft>
        <a:defRPr sz="4400">
          <a:solidFill>
            <a:srgbClr val="775F55"/>
          </a:solidFill>
          <a:latin typeface="Tw Cen MT" pitchFamily="34" charset="0"/>
        </a:defRPr>
      </a:lvl4pPr>
      <a:lvl5pPr algn="l" rtl="0" eaLnBrk="0" fontAlgn="base">
        <a:spcBef>
          <a:spcPct val="0"/>
        </a:spcBef>
        <a:spcAft>
          <a:spcPct val="0"/>
        </a:spcAft>
        <a:defRPr sz="4400">
          <a:solidFill>
            <a:srgbClr val="775F55"/>
          </a:solidFill>
          <a:latin typeface="Tw Cen MT" pitchFamily="34" charset="0"/>
        </a:defRPr>
      </a:lvl5pPr>
      <a:lvl6pPr marL="457200" algn="l" rtl="0" eaLnBrk="0" fontAlgn="base">
        <a:spcBef>
          <a:spcPct val="0"/>
        </a:spcBef>
        <a:spcAft>
          <a:spcPct val="0"/>
        </a:spcAft>
        <a:defRPr sz="4400">
          <a:solidFill>
            <a:srgbClr val="775F55"/>
          </a:solidFill>
          <a:latin typeface="Tw Cen MT" pitchFamily="34" charset="0"/>
        </a:defRPr>
      </a:lvl6pPr>
      <a:lvl7pPr marL="914400" algn="l" rtl="0" eaLnBrk="0" fontAlgn="base">
        <a:spcBef>
          <a:spcPct val="0"/>
        </a:spcBef>
        <a:spcAft>
          <a:spcPct val="0"/>
        </a:spcAft>
        <a:defRPr sz="4400">
          <a:solidFill>
            <a:srgbClr val="775F55"/>
          </a:solidFill>
          <a:latin typeface="Tw Cen MT" pitchFamily="34" charset="0"/>
        </a:defRPr>
      </a:lvl7pPr>
      <a:lvl8pPr marL="1371600" algn="l" rtl="0" eaLnBrk="0" fontAlgn="base">
        <a:spcBef>
          <a:spcPct val="0"/>
        </a:spcBef>
        <a:spcAft>
          <a:spcPct val="0"/>
        </a:spcAft>
        <a:defRPr sz="4400">
          <a:solidFill>
            <a:srgbClr val="775F55"/>
          </a:solidFill>
          <a:latin typeface="Tw Cen MT" pitchFamily="34" charset="0"/>
        </a:defRPr>
      </a:lvl8pPr>
      <a:lvl9pPr marL="1828800" algn="l" rtl="0" eaLnBrk="0" fontAlgn="base">
        <a:spcBef>
          <a:spcPct val="0"/>
        </a:spcBef>
        <a:spcAft>
          <a:spcPct val="0"/>
        </a:spcAft>
        <a:defRPr sz="4400">
          <a:solidFill>
            <a:srgbClr val="775F55"/>
          </a:solidFill>
          <a:latin typeface="Tw Cen MT" pitchFamily="34" charset="0"/>
        </a:defRPr>
      </a:lvl9pPr>
    </p:titleStyle>
    <p:bodyStyle>
      <a:lvl1pPr marL="319088" indent="-319088" algn="l" rtl="0" eaLnBrk="0" fontAlgn="base">
        <a:spcBef>
          <a:spcPts val="700"/>
        </a:spcBef>
        <a:spcAft>
          <a:spcPct val="0"/>
        </a:spcAft>
        <a:buClr>
          <a:srgbClr val="DD8047"/>
        </a:buClr>
        <a:buSzPct val="60000"/>
        <a:buFont typeface="Wingdings" pitchFamily="2" charset="2"/>
        <a:buChar char=""/>
        <a:defRPr lang="en-US" sz="2900" kern="1200">
          <a:solidFill>
            <a:srgbClr val="000000"/>
          </a:solidFill>
          <a:latin typeface="Tw Cen MT"/>
        </a:defRPr>
      </a:lvl1pPr>
      <a:lvl2pPr marL="639763" lvl="1" indent="-273050" algn="l" rtl="0" eaLnBrk="0" fontAlgn="base">
        <a:spcBef>
          <a:spcPts val="550"/>
        </a:spcBef>
        <a:spcAft>
          <a:spcPct val="0"/>
        </a:spcAft>
        <a:buClr>
          <a:srgbClr val="94B6D2"/>
        </a:buClr>
        <a:buSzPct val="70000"/>
        <a:buFont typeface="Wingdings 2" pitchFamily="18" charset="2"/>
        <a:buChar char=""/>
        <a:defRPr lang="en-US" sz="2600" kern="1200">
          <a:solidFill>
            <a:srgbClr val="000000"/>
          </a:solidFill>
          <a:latin typeface="Tw Cen MT"/>
        </a:defRPr>
      </a:lvl2pPr>
      <a:lvl3pPr marL="914400" lvl="2" indent="-228600" algn="l" rtl="0" eaLnBrk="0" fontAlgn="base">
        <a:spcBef>
          <a:spcPts val="500"/>
        </a:spcBef>
        <a:spcAft>
          <a:spcPct val="0"/>
        </a:spcAft>
        <a:buClr>
          <a:srgbClr val="DD8047"/>
        </a:buClr>
        <a:buSzPct val="75000"/>
        <a:buFont typeface="Wingdings" pitchFamily="2" charset="2"/>
        <a:buChar char=""/>
        <a:defRPr lang="en-US" sz="2300" kern="1200">
          <a:solidFill>
            <a:srgbClr val="000000"/>
          </a:solidFill>
          <a:latin typeface="Tw Cen MT"/>
        </a:defRPr>
      </a:lvl3pPr>
      <a:lvl4pPr marL="1371600" lvl="3" indent="-228600" algn="l" rtl="0" eaLnBrk="0" fontAlgn="base">
        <a:spcBef>
          <a:spcPts val="400"/>
        </a:spcBef>
        <a:spcAft>
          <a:spcPct val="0"/>
        </a:spcAft>
        <a:buClr>
          <a:srgbClr val="A5AB81"/>
        </a:buClr>
        <a:buSzPct val="75000"/>
        <a:buFont typeface="Wingdings" pitchFamily="2" charset="2"/>
        <a:buChar char=""/>
        <a:defRPr lang="en-US" sz="2000" kern="1200">
          <a:solidFill>
            <a:srgbClr val="000000"/>
          </a:solidFill>
          <a:latin typeface="Tw Cen MT"/>
        </a:defRPr>
      </a:lvl4pPr>
      <a:lvl5pPr marL="1828800" lvl="4" indent="-228600" algn="l" rtl="0" eaLnBrk="0" fontAlgn="base">
        <a:spcBef>
          <a:spcPts val="400"/>
        </a:spcBef>
        <a:spcAft>
          <a:spcPct val="0"/>
        </a:spcAft>
        <a:buClr>
          <a:srgbClr val="D8B25C"/>
        </a:buClr>
        <a:buSzPct val="65000"/>
        <a:buFont typeface="Wingdings" pitchFamily="2" charset="2"/>
        <a:buChar char=""/>
        <a:defRPr lang="en-US" sz="2000" kern="1200">
          <a:solidFill>
            <a:srgbClr val="000000"/>
          </a:solidFill>
          <a:latin typeface="Tw Cen MT"/>
        </a:defRPr>
      </a:lvl5pPr>
      <a:lvl6pPr marL="2286000" indent="-228600" algn="l" rtl="0" eaLnBrk="0" fontAlgn="base">
        <a:spcBef>
          <a:spcPts val="400"/>
        </a:spcBef>
        <a:spcAft>
          <a:spcPct val="0"/>
        </a:spcAft>
        <a:buClr>
          <a:srgbClr val="D8B25C"/>
        </a:buClr>
        <a:buSzPct val="65000"/>
        <a:buFont typeface="Wingdings" pitchFamily="2" charset="2"/>
        <a:buChar char=""/>
        <a:defRPr lang="en-US" sz="2000" kern="1200">
          <a:solidFill>
            <a:srgbClr val="000000"/>
          </a:solidFill>
          <a:latin typeface="Tw Cen MT"/>
        </a:defRPr>
      </a:lvl6pPr>
      <a:lvl7pPr marL="2743200" indent="-228600" algn="l" rtl="0" eaLnBrk="0" fontAlgn="base">
        <a:spcBef>
          <a:spcPts val="400"/>
        </a:spcBef>
        <a:spcAft>
          <a:spcPct val="0"/>
        </a:spcAft>
        <a:buClr>
          <a:srgbClr val="D8B25C"/>
        </a:buClr>
        <a:buSzPct val="65000"/>
        <a:buFont typeface="Wingdings" pitchFamily="2" charset="2"/>
        <a:buChar char=""/>
        <a:defRPr lang="en-US" sz="2000" kern="1200">
          <a:solidFill>
            <a:srgbClr val="000000"/>
          </a:solidFill>
          <a:latin typeface="Tw Cen MT"/>
        </a:defRPr>
      </a:lvl7pPr>
      <a:lvl8pPr marL="3200400" indent="-228600" algn="l" rtl="0" eaLnBrk="0" fontAlgn="base">
        <a:spcBef>
          <a:spcPts val="400"/>
        </a:spcBef>
        <a:spcAft>
          <a:spcPct val="0"/>
        </a:spcAft>
        <a:buClr>
          <a:srgbClr val="D8B25C"/>
        </a:buClr>
        <a:buSzPct val="65000"/>
        <a:buFont typeface="Wingdings" pitchFamily="2" charset="2"/>
        <a:buChar char=""/>
        <a:defRPr lang="en-US" sz="2000" kern="1200">
          <a:solidFill>
            <a:srgbClr val="000000"/>
          </a:solidFill>
          <a:latin typeface="Tw Cen MT"/>
        </a:defRPr>
      </a:lvl8pPr>
      <a:lvl9pPr marL="3657600" indent="-228600" algn="l" rtl="0" eaLnBrk="0" fontAlgn="base">
        <a:spcBef>
          <a:spcPts val="400"/>
        </a:spcBef>
        <a:spcAft>
          <a:spcPct val="0"/>
        </a:spcAft>
        <a:buClr>
          <a:srgbClr val="D8B25C"/>
        </a:buClr>
        <a:buSzPct val="65000"/>
        <a:buFont typeface="Wingdings" pitchFamily="2" charset="2"/>
        <a:buChar char=""/>
        <a:defRPr lang="en-US" sz="2000" kern="1200">
          <a:solidFill>
            <a:srgbClr val="000000"/>
          </a:solidFill>
          <a:latin typeface="Tw Cen MT"/>
        </a:defRPr>
      </a:lvl9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ovt.westlaw.com/calregs/Document/I83E8E9A0B6CB11DFB199EEE3FF08959C?viewType=FullText&amp;originationContext=documenttoc&amp;transitionType=CategoryPageItem&amp;contextData=(sc.Defaul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_Table_1:_Count"/><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_Table_8:_Count"/><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CourseNumberi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990600" y="1600200"/>
            <a:ext cx="7848600" cy="1828800"/>
          </a:xfrm>
        </p:spPr>
        <p:txBody>
          <a:bodyPr/>
          <a:lstStyle/>
          <a:p>
            <a:pPr eaLnBrk="1" fontAlgn="auto">
              <a:spcBef>
                <a:spcPts val="0"/>
              </a:spcBef>
              <a:spcAft>
                <a:spcPts val="0"/>
              </a:spcAft>
              <a:defRPr/>
            </a:pPr>
            <a:r>
              <a:rPr sz="4000" dirty="0"/>
              <a:t>WHAT IT MEANS TO BE ON THE LANEY COLLEGE</a:t>
            </a:r>
            <a:br>
              <a:rPr sz="4000" dirty="0"/>
            </a:br>
            <a:r>
              <a:rPr sz="4000" dirty="0"/>
              <a:t>CURRICULUM COMMITTEE</a:t>
            </a:r>
          </a:p>
        </p:txBody>
      </p:sp>
      <p:sp>
        <p:nvSpPr>
          <p:cNvPr id="7171" name="Subtitle 2"/>
          <p:cNvSpPr txBox="1">
            <a:spLocks noGrp="1"/>
          </p:cNvSpPr>
          <p:nvPr>
            <p:ph type="subTitle" idx="1"/>
          </p:nvPr>
        </p:nvSpPr>
        <p:spPr>
          <a:xfrm>
            <a:off x="2362200" y="6049963"/>
            <a:ext cx="6705600" cy="685800"/>
          </a:xfrm>
        </p:spPr>
        <p:txBody>
          <a:bodyPr/>
          <a:lstStyle/>
          <a:p>
            <a:pPr eaLnBrk="1"/>
            <a:r>
              <a:rPr lang="en-US" dirty="0">
                <a:latin typeface="Tw Cen MT" pitchFamily="34" charset="0"/>
              </a:rPr>
              <a:t>LANEY COLLEGE 	</a:t>
            </a:r>
            <a:r>
              <a:rPr lang="en-US" dirty="0" smtClean="0">
                <a:latin typeface="Tw Cen MT" pitchFamily="34" charset="0"/>
              </a:rPr>
              <a:t>8.23.2019</a:t>
            </a:r>
          </a:p>
          <a:p>
            <a:pPr eaLnBrk="1"/>
            <a:endParaRPr dirty="0">
              <a:latin typeface="Tw Cen MT"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55002 - Standards and Criteria</a:t>
            </a:r>
          </a:p>
        </p:txBody>
      </p:sp>
      <p:sp>
        <p:nvSpPr>
          <p:cNvPr id="3" name="Content Placeholder 2"/>
          <p:cNvSpPr>
            <a:spLocks noGrp="1"/>
          </p:cNvSpPr>
          <p:nvPr>
            <p:ph idx="1"/>
          </p:nvPr>
        </p:nvSpPr>
        <p:spPr/>
        <p:txBody>
          <a:bodyPr/>
          <a:lstStyle/>
          <a:p>
            <a:r>
              <a:rPr lang="en-US" sz="2400" dirty="0"/>
              <a:t>(2) Standards for Approval. </a:t>
            </a:r>
          </a:p>
          <a:p>
            <a:pPr marL="593725" lvl="2" indent="-319088">
              <a:spcBef>
                <a:spcPts val="700"/>
              </a:spcBef>
              <a:buSzPct val="60000"/>
              <a:buFont typeface="Wingdings" pitchFamily="2" charset="2"/>
              <a:buChar char=""/>
            </a:pPr>
            <a:r>
              <a:rPr lang="en-US" sz="2400" dirty="0"/>
              <a:t>The college and/or district curriculum committee shall recommend approval of the course for associate degree credit if it meets the following standards:</a:t>
            </a:r>
          </a:p>
          <a:p>
            <a:endParaRPr lang="en-US" sz="2400" dirty="0"/>
          </a:p>
          <a:p>
            <a:r>
              <a:rPr lang="en-US" sz="2400" dirty="0"/>
              <a:t>This is where we get the information for our course outlines</a:t>
            </a:r>
          </a:p>
          <a:p>
            <a:pPr lvl="1"/>
            <a:r>
              <a:rPr lang="en-US" sz="2400" dirty="0">
                <a:hlinkClick r:id="rId3"/>
              </a:rPr>
              <a:t>https://govt.westlaw.com/calregs/Document/I83E8E9A0B6CB11DFB199EEE3FF08959C?viewType=FullText&amp;originationContext=documenttoc&amp;transitionType=CategoryPageItem&amp;contextData=(sc.Default)</a:t>
            </a:r>
            <a:endParaRPr lang="en-US" sz="2400" dirty="0"/>
          </a:p>
          <a:p>
            <a:pPr lvl="1"/>
            <a:endParaRPr lang="en-US" sz="2400" dirty="0"/>
          </a:p>
          <a:p>
            <a:pPr lvl="1"/>
            <a:endParaRPr lang="en-US" sz="1500" dirty="0"/>
          </a:p>
        </p:txBody>
      </p:sp>
    </p:spTree>
    <p:extLst>
      <p:ext uri="{BB962C8B-B14F-4D97-AF65-F5344CB8AC3E}">
        <p14:creationId xmlns:p14="http://schemas.microsoft.com/office/powerpoint/2010/main" val="278086011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144000" cy="990600"/>
          </a:xfrm>
        </p:spPr>
        <p:txBody>
          <a:bodyPr>
            <a:normAutofit/>
          </a:bodyPr>
          <a:lstStyle/>
          <a:p>
            <a:r>
              <a:rPr lang="en-US" dirty="0"/>
              <a:t>What does the COR have to include?</a:t>
            </a:r>
          </a:p>
        </p:txBody>
      </p:sp>
      <p:sp>
        <p:nvSpPr>
          <p:cNvPr id="3" name="Content Placeholder 2"/>
          <p:cNvSpPr>
            <a:spLocks noGrp="1"/>
          </p:cNvSpPr>
          <p:nvPr>
            <p:ph sz="quarter" idx="1"/>
          </p:nvPr>
        </p:nvSpPr>
        <p:spPr/>
        <p:txBody>
          <a:bodyPr>
            <a:normAutofit fontScale="77500" lnSpcReduction="20000"/>
          </a:bodyPr>
          <a:lstStyle/>
          <a:p>
            <a:r>
              <a:rPr lang="en-US" dirty="0"/>
              <a:t>Basics for Catalog</a:t>
            </a:r>
          </a:p>
          <a:p>
            <a:pPr lvl="1"/>
            <a:r>
              <a:rPr lang="en-US" dirty="0"/>
              <a:t>Title, Course Number, Date, Hours, Grading Policy</a:t>
            </a:r>
          </a:p>
          <a:p>
            <a:pPr lvl="1"/>
            <a:r>
              <a:rPr lang="en-US" dirty="0"/>
              <a:t>Description, Pre-</a:t>
            </a:r>
            <a:r>
              <a:rPr lang="en-US" dirty="0" err="1"/>
              <a:t>req</a:t>
            </a:r>
            <a:r>
              <a:rPr lang="en-US" dirty="0"/>
              <a:t>/Co-</a:t>
            </a:r>
            <a:r>
              <a:rPr lang="en-US" dirty="0" err="1"/>
              <a:t>reqs</a:t>
            </a:r>
            <a:r>
              <a:rPr lang="en-US" dirty="0"/>
              <a:t> if any</a:t>
            </a:r>
          </a:p>
          <a:p>
            <a:pPr lvl="1"/>
            <a:r>
              <a:rPr lang="en-US" dirty="0"/>
              <a:t>Transfer Status</a:t>
            </a:r>
          </a:p>
          <a:p>
            <a:r>
              <a:rPr lang="en-US" dirty="0"/>
              <a:t>Textbooks</a:t>
            </a:r>
          </a:p>
          <a:p>
            <a:pPr lvl="1"/>
            <a:r>
              <a:rPr lang="en-US" dirty="0"/>
              <a:t>Can list more than one (choices)</a:t>
            </a:r>
          </a:p>
          <a:p>
            <a:pPr lvl="1"/>
            <a:r>
              <a:rPr lang="en-US" dirty="0"/>
              <a:t>Need to be current unless historical (literature)</a:t>
            </a:r>
          </a:p>
          <a:p>
            <a:r>
              <a:rPr lang="en-US" dirty="0"/>
              <a:t>Course Objectives</a:t>
            </a:r>
          </a:p>
          <a:p>
            <a:r>
              <a:rPr lang="en-US" dirty="0"/>
              <a:t>Course Content that relates to objectives</a:t>
            </a:r>
          </a:p>
          <a:p>
            <a:pPr lvl="1"/>
            <a:r>
              <a:rPr lang="en-US" dirty="0"/>
              <a:t>Need percentage of time spent on topics</a:t>
            </a:r>
          </a:p>
          <a:p>
            <a:pPr lvl="1"/>
            <a:r>
              <a:rPr lang="en-US" dirty="0"/>
              <a:t>Need detail for Articulation</a:t>
            </a:r>
          </a:p>
          <a:p>
            <a:r>
              <a:rPr lang="en-US" dirty="0"/>
              <a:t>Student Learning Outcomes</a:t>
            </a:r>
          </a:p>
          <a:p>
            <a:pPr lvl="1"/>
            <a:r>
              <a:rPr lang="en-US" dirty="0"/>
              <a:t>Required for all courses and programs</a:t>
            </a:r>
          </a:p>
        </p:txBody>
      </p:sp>
      <p:sp>
        <p:nvSpPr>
          <p:cNvPr id="4" name="TextBox 3"/>
          <p:cNvSpPr txBox="1"/>
          <p:nvPr/>
        </p:nvSpPr>
        <p:spPr>
          <a:xfrm>
            <a:off x="4495800" y="6400800"/>
            <a:ext cx="3429000" cy="369332"/>
          </a:xfrm>
          <a:prstGeom prst="rect">
            <a:avLst/>
          </a:prstGeom>
          <a:noFill/>
        </p:spPr>
        <p:txBody>
          <a:bodyPr wrap="square" rtlCol="0">
            <a:spAutoFit/>
          </a:bodyPr>
          <a:lstStyle/>
          <a:p>
            <a:r>
              <a:rPr lang="en-US" dirty="0"/>
              <a:t>55002 part a, section 3 - COR</a:t>
            </a:r>
          </a:p>
        </p:txBody>
      </p:sp>
    </p:spTree>
    <p:extLst>
      <p:ext uri="{BB962C8B-B14F-4D97-AF65-F5344CB8AC3E}">
        <p14:creationId xmlns:p14="http://schemas.microsoft.com/office/powerpoint/2010/main" val="21767400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55062 - Types of Courses Appropriate to the Associate Degree</a:t>
            </a:r>
            <a:endParaRPr lang="en-US" sz="3200" dirty="0"/>
          </a:p>
        </p:txBody>
      </p:sp>
      <p:sp>
        <p:nvSpPr>
          <p:cNvPr id="3" name="Content Placeholder 2"/>
          <p:cNvSpPr>
            <a:spLocks noGrp="1"/>
          </p:cNvSpPr>
          <p:nvPr>
            <p:ph idx="1"/>
          </p:nvPr>
        </p:nvSpPr>
        <p:spPr/>
        <p:txBody>
          <a:bodyPr/>
          <a:lstStyle/>
          <a:p>
            <a:r>
              <a:rPr lang="en-US" sz="1600" dirty="0"/>
              <a:t>The criteria established by the governing board of a community college district to implement its philosophy on the associate degree shall permit only courses that conform to the standards specified in section 55002(a) and that fall into the following categories to be offered as degree-applicable credit courses:</a:t>
            </a:r>
          </a:p>
          <a:p>
            <a:pPr lvl="1"/>
            <a:r>
              <a:rPr lang="en-US" sz="1600" dirty="0"/>
              <a:t>(a) All lower division courses accepted toward the baccalaureate degree by the California State University or University of California or designed to be offered for transfer.</a:t>
            </a:r>
          </a:p>
          <a:p>
            <a:pPr lvl="1"/>
            <a:r>
              <a:rPr lang="en-US" sz="1600" dirty="0"/>
              <a:t>(b) Courses that apply to the major or area of emphasis in non-baccalaureate career technical fields.</a:t>
            </a:r>
          </a:p>
          <a:p>
            <a:r>
              <a:rPr lang="en-US" sz="1600" dirty="0"/>
              <a:t>(c) English composition or reading courses not more than one level below the first transfer level course. Each student may count only one such course below transfer level for credit toward the associate degree, except that reading courses which also satisfy the requirements of subdivision (a) are not subject to this limit. English as a Second Language (ESL) courses which teach composition or reading skills are not considered to be English composition or reading courses for purposes of this subdivision.</a:t>
            </a:r>
          </a:p>
          <a:p>
            <a:r>
              <a:rPr lang="en-US" sz="1600" dirty="0"/>
              <a:t>(d) All mathematics courses above and including Elementary Algebra.</a:t>
            </a:r>
          </a:p>
          <a:p>
            <a:r>
              <a:rPr lang="en-US" sz="1600" dirty="0"/>
              <a:t>(e) Credit courses in English and mathematics taught in or on behalf of other departments and which, as determined by the local governing board require entrance skills at a level equivalent to those necessary for the courses specified in subdivisions (c) and (d) above.</a:t>
            </a:r>
          </a:p>
          <a:p>
            <a:pPr lvl="1"/>
            <a:endParaRPr lang="en-US" sz="2000" dirty="0"/>
          </a:p>
          <a:p>
            <a:pPr marL="0" indent="0">
              <a:buNone/>
            </a:pPr>
            <a:endParaRPr lang="en-US" dirty="0"/>
          </a:p>
        </p:txBody>
      </p:sp>
    </p:spTree>
    <p:extLst>
      <p:ext uri="{BB962C8B-B14F-4D97-AF65-F5344CB8AC3E}">
        <p14:creationId xmlns:p14="http://schemas.microsoft.com/office/powerpoint/2010/main" val="365510520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55003 – Frequency of Updating </a:t>
            </a:r>
          </a:p>
        </p:txBody>
      </p:sp>
      <p:sp>
        <p:nvSpPr>
          <p:cNvPr id="3" name="Content Placeholder 2"/>
          <p:cNvSpPr>
            <a:spLocks noGrp="1"/>
          </p:cNvSpPr>
          <p:nvPr>
            <p:ph idx="1"/>
          </p:nvPr>
        </p:nvSpPr>
        <p:spPr/>
        <p:txBody>
          <a:bodyPr/>
          <a:lstStyle/>
          <a:p>
            <a:r>
              <a:rPr lang="en-US" sz="2000" dirty="0"/>
              <a:t>(a) The governing board of a community college district may establish prerequisites, </a:t>
            </a:r>
            <a:r>
              <a:rPr lang="en-US" sz="2000" dirty="0" err="1"/>
              <a:t>corequisites</a:t>
            </a:r>
            <a:r>
              <a:rPr lang="en-US" sz="2000" dirty="0"/>
              <a:t>, and advisories on recommended preparation, but must do so in accordance with the provisions of this article. Nothing in this subchapter shall be construed to require a district to establish prerequisites, </a:t>
            </a:r>
            <a:r>
              <a:rPr lang="en-US" sz="2000" dirty="0" err="1"/>
              <a:t>corequisites</a:t>
            </a:r>
            <a:r>
              <a:rPr lang="en-US" sz="2000" dirty="0"/>
              <a:t>, or advisories on recommended preparation; provided however, that a prerequisite or </a:t>
            </a:r>
            <a:r>
              <a:rPr lang="en-US" sz="2000" dirty="0" err="1"/>
              <a:t>corequisite</a:t>
            </a:r>
            <a:r>
              <a:rPr lang="en-US" sz="2000" dirty="0"/>
              <a:t> shall be required if the course is to be offered for associate degree credit and the curriculum committee finds that the prerequisite or </a:t>
            </a:r>
            <a:r>
              <a:rPr lang="en-US" sz="2000" dirty="0" err="1"/>
              <a:t>corequisite</a:t>
            </a:r>
            <a:r>
              <a:rPr lang="en-US" sz="2000" dirty="0"/>
              <a:t> is necessary pursuant to sections 55002(a)(2)(D) or 55002(a)(2)(E). Unless otherwise specified in this section, the level of scrutiny required to establish prerequisites, </a:t>
            </a:r>
            <a:r>
              <a:rPr lang="en-US" sz="2000" dirty="0" err="1"/>
              <a:t>corequisites</a:t>
            </a:r>
            <a:r>
              <a:rPr lang="en-US" sz="2000" dirty="0"/>
              <a:t>, and advisories on recommended preparation shall be based on content review as defined in subdivision (c) of section 55000 or content review with statistical validation as defined in subdivision (f) of this section. Determinations about prerequisites and </a:t>
            </a:r>
            <a:r>
              <a:rPr lang="en-US" sz="2000" dirty="0" err="1"/>
              <a:t>corequisites</a:t>
            </a:r>
            <a:r>
              <a:rPr lang="en-US" sz="2000" dirty="0"/>
              <a:t> shall be made on a course-by-course or program-by-program basis.</a:t>
            </a:r>
          </a:p>
        </p:txBody>
      </p:sp>
    </p:spTree>
    <p:extLst>
      <p:ext uri="{BB962C8B-B14F-4D97-AF65-F5344CB8AC3E}">
        <p14:creationId xmlns:p14="http://schemas.microsoft.com/office/powerpoint/2010/main" val="6727459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55003 – Frequency of Updating</a:t>
            </a:r>
          </a:p>
        </p:txBody>
      </p:sp>
      <p:sp>
        <p:nvSpPr>
          <p:cNvPr id="3" name="Content Placeholder 2"/>
          <p:cNvSpPr>
            <a:spLocks noGrp="1"/>
          </p:cNvSpPr>
          <p:nvPr>
            <p:ph idx="1"/>
          </p:nvPr>
        </p:nvSpPr>
        <p:spPr/>
        <p:txBody>
          <a:bodyPr/>
          <a:lstStyle/>
          <a:p>
            <a:r>
              <a:rPr lang="en-US" sz="2000" dirty="0"/>
              <a:t>(b) A district governing board choosing to establish prerequisites, </a:t>
            </a:r>
            <a:r>
              <a:rPr lang="en-US" sz="2000" dirty="0" err="1"/>
              <a:t>corequisites</a:t>
            </a:r>
            <a:r>
              <a:rPr lang="en-US" sz="2000" dirty="0"/>
              <a:t>, or advisories on recommended preparation shall, in accordance with the provisions of sections 53200-53204, adopt policies for the following:</a:t>
            </a:r>
          </a:p>
          <a:p>
            <a:pPr lvl="1"/>
            <a:r>
              <a:rPr lang="en-US" sz="1700" dirty="0"/>
              <a:t>(4) the process, including levels of scrutiny, for reviewing prerequisites and </a:t>
            </a:r>
            <a:r>
              <a:rPr lang="en-US" sz="1700" dirty="0" err="1"/>
              <a:t>corequisites</a:t>
            </a:r>
            <a:r>
              <a:rPr lang="en-US" sz="1700" dirty="0"/>
              <a:t> to assure that they remain necessary and appropriate. </a:t>
            </a:r>
            <a:r>
              <a:rPr lang="en-US" sz="1700" b="1" dirty="0"/>
              <a:t>These processes shall provide that at least once each six years all prerequisites and </a:t>
            </a:r>
            <a:r>
              <a:rPr lang="en-US" sz="1700" b="1" dirty="0" err="1"/>
              <a:t>corequisites</a:t>
            </a:r>
            <a:r>
              <a:rPr lang="en-US" sz="1700" b="1" dirty="0"/>
              <a:t> established by the district shall be reviewed, except that prerequisites and </a:t>
            </a:r>
            <a:r>
              <a:rPr lang="en-US" sz="1700" b="1" dirty="0" err="1"/>
              <a:t>corequisites</a:t>
            </a:r>
            <a:r>
              <a:rPr lang="en-US" sz="1700" b="1" dirty="0"/>
              <a:t> for vocational courses or programs shall be reviewed every two years</a:t>
            </a:r>
            <a:r>
              <a:rPr lang="en-US" sz="1700" dirty="0"/>
              <a:t>. These processes shall also provide for the periodic review of advisories on recommended preparation.</a:t>
            </a:r>
          </a:p>
        </p:txBody>
      </p:sp>
    </p:spTree>
    <p:extLst>
      <p:ext uri="{BB962C8B-B14F-4D97-AF65-F5344CB8AC3E}">
        <p14:creationId xmlns:p14="http://schemas.microsoft.com/office/powerpoint/2010/main" val="162072663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55003 mean?</a:t>
            </a:r>
          </a:p>
        </p:txBody>
      </p:sp>
      <p:sp>
        <p:nvSpPr>
          <p:cNvPr id="3" name="Content Placeholder 2"/>
          <p:cNvSpPr>
            <a:spLocks noGrp="1"/>
          </p:cNvSpPr>
          <p:nvPr>
            <p:ph idx="1"/>
          </p:nvPr>
        </p:nvSpPr>
        <p:spPr/>
        <p:txBody>
          <a:bodyPr/>
          <a:lstStyle/>
          <a:p>
            <a:r>
              <a:rPr lang="en-US" sz="2800" dirty="0"/>
              <a:t>Courses with pre-requisites and/or co-requisites for transfer need to be reviewed/updated every 6 years</a:t>
            </a:r>
          </a:p>
          <a:p>
            <a:endParaRPr lang="en-US" sz="2800" dirty="0"/>
          </a:p>
          <a:p>
            <a:r>
              <a:rPr lang="en-US" sz="2800" dirty="0"/>
              <a:t>Courses with pre-requisites and/or co-requisites that are CTE need to be reviewed/updated every 2 years</a:t>
            </a:r>
          </a:p>
          <a:p>
            <a:endParaRPr lang="en-US" sz="2800" dirty="0"/>
          </a:p>
          <a:p>
            <a:r>
              <a:rPr lang="en-US" sz="2800" dirty="0"/>
              <a:t>But wait, what about if it has a DE Addendum?</a:t>
            </a:r>
          </a:p>
          <a:p>
            <a:endParaRPr lang="en-US" sz="3200" b="1" dirty="0"/>
          </a:p>
        </p:txBody>
      </p:sp>
    </p:spTree>
    <p:extLst>
      <p:ext uri="{BB962C8B-B14F-4D97-AF65-F5344CB8AC3E}">
        <p14:creationId xmlns:p14="http://schemas.microsoft.com/office/powerpoint/2010/main" val="51448089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55200 – Distance Education</a:t>
            </a:r>
          </a:p>
        </p:txBody>
      </p:sp>
      <p:sp>
        <p:nvSpPr>
          <p:cNvPr id="3" name="Content Placeholder 2"/>
          <p:cNvSpPr>
            <a:spLocks noGrp="1"/>
          </p:cNvSpPr>
          <p:nvPr>
            <p:ph idx="1"/>
          </p:nvPr>
        </p:nvSpPr>
        <p:spPr/>
        <p:txBody>
          <a:bodyPr/>
          <a:lstStyle/>
          <a:p>
            <a:r>
              <a:rPr lang="en-US" sz="2000" dirty="0"/>
              <a:t>Distance education means instruction in which the instructor and student are separated by distance and interact through the assistance of communication technology. </a:t>
            </a:r>
          </a:p>
          <a:p>
            <a:pPr lvl="1"/>
            <a:r>
              <a:rPr lang="en-US" sz="1700" dirty="0"/>
              <a:t>All distance education is subject to the general requirements of this chapter as well as the specific requirements of this article. </a:t>
            </a:r>
          </a:p>
          <a:p>
            <a:pPr lvl="1"/>
            <a:r>
              <a:rPr lang="en-US" sz="1700" dirty="0"/>
              <a:t>In addition , instruction provided as distance education is subject to the requirements that may be imposed by the Americans with Disability Act (42 U.S.C. 12100 et seq.) and section 508 of the Rehabilitation Act of 1973, as amended, (29 U.S.C. 794d)</a:t>
            </a:r>
          </a:p>
          <a:p>
            <a:pPr marL="0" indent="0">
              <a:buNone/>
            </a:pPr>
            <a:endParaRPr lang="en-US" sz="1800" dirty="0"/>
          </a:p>
          <a:p>
            <a:r>
              <a:rPr lang="en-US" sz="2400" dirty="0"/>
              <a:t>55206 – separate vote</a:t>
            </a:r>
          </a:p>
          <a:p>
            <a:pPr lvl="1"/>
            <a:r>
              <a:rPr lang="en-US" sz="2400" dirty="0"/>
              <a:t>On addendum</a:t>
            </a:r>
          </a:p>
          <a:p>
            <a:pPr lvl="1"/>
            <a:r>
              <a:rPr lang="en-US" sz="2400" dirty="0"/>
              <a:t>Update with accreditation – every 6 years</a:t>
            </a:r>
          </a:p>
        </p:txBody>
      </p:sp>
    </p:spTree>
    <p:extLst>
      <p:ext uri="{BB962C8B-B14F-4D97-AF65-F5344CB8AC3E}">
        <p14:creationId xmlns:p14="http://schemas.microsoft.com/office/powerpoint/2010/main" val="201877804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Repeatability – 55040 Student</a:t>
            </a:r>
          </a:p>
        </p:txBody>
      </p:sp>
      <p:sp>
        <p:nvSpPr>
          <p:cNvPr id="3" name="Content Placeholder 2"/>
          <p:cNvSpPr>
            <a:spLocks noGrp="1"/>
          </p:cNvSpPr>
          <p:nvPr>
            <p:ph idx="1"/>
          </p:nvPr>
        </p:nvSpPr>
        <p:spPr/>
        <p:txBody>
          <a:bodyPr/>
          <a:lstStyle/>
          <a:p>
            <a:r>
              <a:rPr lang="en-US" sz="2400" dirty="0"/>
              <a:t>Allows for repetition due to extenuating circumstances </a:t>
            </a:r>
          </a:p>
          <a:p>
            <a:r>
              <a:rPr lang="en-US" sz="2400" dirty="0"/>
              <a:t>Occupational work experience (55253)</a:t>
            </a:r>
          </a:p>
          <a:p>
            <a:r>
              <a:rPr lang="en-US" sz="2400" dirty="0"/>
              <a:t>Legally mandated training </a:t>
            </a:r>
          </a:p>
          <a:p>
            <a:r>
              <a:rPr lang="en-US" sz="2400" dirty="0"/>
              <a:t>Significant change in industry standard </a:t>
            </a:r>
          </a:p>
          <a:p>
            <a:r>
              <a:rPr lang="en-US" sz="2400" dirty="0"/>
              <a:t>Student with a disability can repeat a special class for students with disabilities </a:t>
            </a:r>
          </a:p>
          <a:p>
            <a:r>
              <a:rPr lang="en-US" sz="2400" dirty="0"/>
              <a:t>Active participatory </a:t>
            </a:r>
            <a:r>
              <a:rPr lang="en-US" sz="2400" dirty="0" smtClean="0"/>
              <a:t>courses</a:t>
            </a:r>
            <a:endParaRPr lang="en-US" sz="2400" i="1" dirty="0"/>
          </a:p>
          <a:p>
            <a:pPr lvl="1"/>
            <a:r>
              <a:rPr lang="en-US" sz="2400" dirty="0"/>
              <a:t>Family limitations for physical education, visual arts or performing arts </a:t>
            </a:r>
          </a:p>
          <a:p>
            <a:pPr lvl="1"/>
            <a:r>
              <a:rPr lang="en-US" sz="2400" dirty="0"/>
              <a:t>Student can only take 4 courses out of a family </a:t>
            </a:r>
          </a:p>
          <a:p>
            <a:endParaRPr lang="en-US" sz="1200" dirty="0"/>
          </a:p>
        </p:txBody>
      </p:sp>
    </p:spTree>
    <p:extLst>
      <p:ext uri="{BB962C8B-B14F-4D97-AF65-F5344CB8AC3E}">
        <p14:creationId xmlns:p14="http://schemas.microsoft.com/office/powerpoint/2010/main" val="251150363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Repeatability – 55041 Course</a:t>
            </a:r>
          </a:p>
        </p:txBody>
      </p:sp>
      <p:sp>
        <p:nvSpPr>
          <p:cNvPr id="3" name="Content Placeholder 2"/>
          <p:cNvSpPr>
            <a:spLocks noGrp="1"/>
          </p:cNvSpPr>
          <p:nvPr>
            <p:ph idx="1"/>
          </p:nvPr>
        </p:nvSpPr>
        <p:spPr/>
        <p:txBody>
          <a:bodyPr/>
          <a:lstStyle/>
          <a:p>
            <a:r>
              <a:rPr lang="en-US" dirty="0"/>
              <a:t>Repeatable types of Courses </a:t>
            </a:r>
          </a:p>
          <a:p>
            <a:pPr lvl="1"/>
            <a:r>
              <a:rPr lang="en-US" dirty="0"/>
              <a:t>Meets Major Requirement of CSU or UC </a:t>
            </a:r>
          </a:p>
          <a:p>
            <a:pPr lvl="1"/>
            <a:r>
              <a:rPr lang="en-US" dirty="0"/>
              <a:t>Intercollegiate Athletics (related conditioning courses) - (58162)</a:t>
            </a:r>
          </a:p>
          <a:p>
            <a:pPr lvl="1"/>
            <a:r>
              <a:rPr lang="en-US" dirty="0"/>
              <a:t>Intercollegiate Academic or Vocational competition </a:t>
            </a:r>
          </a:p>
          <a:p>
            <a:pPr lvl="1"/>
            <a:r>
              <a:rPr lang="en-US" dirty="0"/>
              <a:t>A class designed for competition overseen by an outside body </a:t>
            </a:r>
          </a:p>
        </p:txBody>
      </p:sp>
    </p:spTree>
    <p:extLst>
      <p:ext uri="{BB962C8B-B14F-4D97-AF65-F5344CB8AC3E}">
        <p14:creationId xmlns:p14="http://schemas.microsoft.com/office/powerpoint/2010/main" val="239960485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Our Function</a:t>
            </a:r>
          </a:p>
          <a:p>
            <a:r>
              <a:rPr lang="en-US" dirty="0"/>
              <a:t>Our Responsibilities</a:t>
            </a:r>
          </a:p>
        </p:txBody>
      </p:sp>
      <p:sp>
        <p:nvSpPr>
          <p:cNvPr id="3" name="Title 2"/>
          <p:cNvSpPr>
            <a:spLocks noGrp="1"/>
          </p:cNvSpPr>
          <p:nvPr>
            <p:ph type="title"/>
          </p:nvPr>
        </p:nvSpPr>
        <p:spPr/>
        <p:txBody>
          <a:bodyPr>
            <a:normAutofit/>
          </a:bodyPr>
          <a:lstStyle/>
          <a:p>
            <a:r>
              <a:rPr lang="en-US" dirty="0"/>
              <a:t>Local Curriculum Committee</a:t>
            </a:r>
          </a:p>
        </p:txBody>
      </p:sp>
    </p:spTree>
    <p:extLst>
      <p:ext uri="{BB962C8B-B14F-4D97-AF65-F5344CB8AC3E}">
        <p14:creationId xmlns:p14="http://schemas.microsoft.com/office/powerpoint/2010/main" val="281143179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txBox="1">
            <a:spLocks noGrp="1"/>
          </p:cNvSpPr>
          <p:nvPr>
            <p:ph type="title"/>
          </p:nvPr>
        </p:nvSpPr>
        <p:spPr>
          <a:xfrm>
            <a:off x="612775" y="228600"/>
            <a:ext cx="8153400" cy="990600"/>
          </a:xfrm>
        </p:spPr>
        <p:txBody>
          <a:bodyPr/>
          <a:lstStyle/>
          <a:p>
            <a:pPr eaLnBrk="1"/>
            <a:r>
              <a:rPr dirty="0">
                <a:latin typeface="Tw Cen MT" pitchFamily="34" charset="0"/>
              </a:rPr>
              <a:t>Outline</a:t>
            </a:r>
          </a:p>
        </p:txBody>
      </p:sp>
      <p:sp>
        <p:nvSpPr>
          <p:cNvPr id="8195" name="Content Placeholder 2"/>
          <p:cNvSpPr txBox="1">
            <a:spLocks noGrp="1"/>
          </p:cNvSpPr>
          <p:nvPr>
            <p:ph idx="1"/>
          </p:nvPr>
        </p:nvSpPr>
        <p:spPr>
          <a:xfrm>
            <a:off x="612775" y="1600200"/>
            <a:ext cx="8153400" cy="4495800"/>
          </a:xfrm>
        </p:spPr>
        <p:txBody>
          <a:bodyPr/>
          <a:lstStyle/>
          <a:p>
            <a:pPr eaLnBrk="1">
              <a:lnSpc>
                <a:spcPct val="90000"/>
              </a:lnSpc>
            </a:pPr>
            <a:r>
              <a:rPr lang="en-US" sz="2700" dirty="0">
                <a:latin typeface="Tw Cen MT" pitchFamily="34" charset="0"/>
              </a:rPr>
              <a:t>Terminology</a:t>
            </a:r>
          </a:p>
          <a:p>
            <a:pPr eaLnBrk="1">
              <a:lnSpc>
                <a:spcPct val="90000"/>
              </a:lnSpc>
            </a:pPr>
            <a:endParaRPr lang="en-US" sz="2700" dirty="0">
              <a:latin typeface="Tw Cen MT" pitchFamily="34" charset="0"/>
            </a:endParaRPr>
          </a:p>
          <a:p>
            <a:pPr eaLnBrk="1">
              <a:lnSpc>
                <a:spcPct val="90000"/>
              </a:lnSpc>
            </a:pPr>
            <a:r>
              <a:rPr lang="en-US" sz="2700" dirty="0">
                <a:latin typeface="Tw Cen MT" pitchFamily="34" charset="0"/>
              </a:rPr>
              <a:t>Course Outline of Record</a:t>
            </a:r>
          </a:p>
          <a:p>
            <a:pPr eaLnBrk="1">
              <a:lnSpc>
                <a:spcPct val="90000"/>
              </a:lnSpc>
            </a:pPr>
            <a:endParaRPr lang="en-US" sz="2700" dirty="0">
              <a:latin typeface="Tw Cen MT" pitchFamily="34" charset="0"/>
            </a:endParaRPr>
          </a:p>
          <a:p>
            <a:pPr eaLnBrk="1">
              <a:lnSpc>
                <a:spcPct val="90000"/>
              </a:lnSpc>
            </a:pPr>
            <a:r>
              <a:rPr sz="2700" dirty="0">
                <a:latin typeface="Tw Cen MT" pitchFamily="34" charset="0"/>
              </a:rPr>
              <a:t>Local Committee</a:t>
            </a:r>
          </a:p>
          <a:p>
            <a:pPr lvl="1" eaLnBrk="1">
              <a:lnSpc>
                <a:spcPct val="90000"/>
              </a:lnSpc>
            </a:pPr>
            <a:r>
              <a:rPr sz="2400" dirty="0">
                <a:latin typeface="Tw Cen MT" pitchFamily="34" charset="0"/>
              </a:rPr>
              <a:t>Our Function</a:t>
            </a:r>
          </a:p>
          <a:p>
            <a:pPr lvl="1" eaLnBrk="1">
              <a:lnSpc>
                <a:spcPct val="90000"/>
              </a:lnSpc>
            </a:pPr>
            <a:r>
              <a:rPr sz="2400" dirty="0">
                <a:latin typeface="Tw Cen MT" pitchFamily="34" charset="0"/>
              </a:rPr>
              <a:t>Our Responsibilities</a:t>
            </a:r>
          </a:p>
          <a:p>
            <a:pPr lvl="1" eaLnBrk="1">
              <a:lnSpc>
                <a:spcPct val="90000"/>
              </a:lnSpc>
            </a:pPr>
            <a:r>
              <a:rPr lang="en-US" sz="2400" dirty="0">
                <a:latin typeface="Tw Cen MT" pitchFamily="34" charset="0"/>
              </a:rPr>
              <a:t>Our Processes</a:t>
            </a:r>
          </a:p>
          <a:p>
            <a:pPr lvl="1" eaLnBrk="1">
              <a:lnSpc>
                <a:spcPct val="90000"/>
              </a:lnSpc>
            </a:pPr>
            <a:endParaRPr sz="2400" dirty="0">
              <a:latin typeface="Tw Cen MT" pitchFamily="34" charset="0"/>
            </a:endParaRPr>
          </a:p>
          <a:p>
            <a:pPr marL="319088" lvl="1" indent="-319088" eaLnBrk="1">
              <a:lnSpc>
                <a:spcPct val="90000"/>
              </a:lnSpc>
              <a:spcBef>
                <a:spcPts val="700"/>
              </a:spcBef>
              <a:buClr>
                <a:srgbClr val="DD8047"/>
              </a:buClr>
              <a:buSzPct val="60000"/>
              <a:buFont typeface="Wingdings" pitchFamily="2" charset="2"/>
              <a:buChar char=""/>
            </a:pPr>
            <a:r>
              <a:rPr lang="en-US" sz="2700" dirty="0">
                <a:latin typeface="Tw Cen MT" pitchFamily="34" charset="0"/>
              </a:rPr>
              <a:t>State Chancellor’s Office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txBox="1">
            <a:spLocks noGrp="1"/>
          </p:cNvSpPr>
          <p:nvPr>
            <p:ph type="title"/>
          </p:nvPr>
        </p:nvSpPr>
        <p:spPr>
          <a:xfrm>
            <a:off x="612775" y="228600"/>
            <a:ext cx="8153400" cy="990600"/>
          </a:xfrm>
        </p:spPr>
        <p:txBody>
          <a:bodyPr/>
          <a:lstStyle/>
          <a:p>
            <a:pPr eaLnBrk="1"/>
            <a:r>
              <a:rPr>
                <a:latin typeface="Tw Cen MT" pitchFamily="34" charset="0"/>
              </a:rPr>
              <a:t>Our Function</a:t>
            </a:r>
          </a:p>
        </p:txBody>
      </p:sp>
      <p:sp>
        <p:nvSpPr>
          <p:cNvPr id="9219" name="Content Placeholder 2"/>
          <p:cNvSpPr txBox="1">
            <a:spLocks noGrp="1"/>
          </p:cNvSpPr>
          <p:nvPr>
            <p:ph idx="1"/>
          </p:nvPr>
        </p:nvSpPr>
        <p:spPr>
          <a:xfrm>
            <a:off x="612775" y="1600200"/>
            <a:ext cx="8153400" cy="4495800"/>
          </a:xfrm>
        </p:spPr>
        <p:txBody>
          <a:bodyPr/>
          <a:lstStyle/>
          <a:p>
            <a:pPr eaLnBrk="1"/>
            <a:r>
              <a:rPr dirty="0">
                <a:latin typeface="Tw Cen MT" pitchFamily="34" charset="0"/>
              </a:rPr>
              <a:t>As a standing committee of the Laney College Faculty Senate, the curriculum committee is responsible for the review and approval of curriculum. </a:t>
            </a:r>
          </a:p>
          <a:p>
            <a:pPr lvl="1" eaLnBrk="1"/>
            <a:r>
              <a:rPr dirty="0">
                <a:latin typeface="Tw Cen MT" pitchFamily="34" charset="0"/>
              </a:rPr>
              <a:t>After </a:t>
            </a:r>
            <a:r>
              <a:rPr dirty="0" smtClean="0">
                <a:latin typeface="Tw Cen MT" pitchFamily="34" charset="0"/>
              </a:rPr>
              <a:t>Curriculum </a:t>
            </a:r>
            <a:r>
              <a:rPr dirty="0">
                <a:latin typeface="Tw Cen MT" pitchFamily="34" charset="0"/>
              </a:rPr>
              <a:t>C</a:t>
            </a:r>
            <a:r>
              <a:rPr dirty="0" smtClean="0">
                <a:latin typeface="Tw Cen MT" pitchFamily="34" charset="0"/>
              </a:rPr>
              <a:t>ommittee approval, curriculum requests move through the Vice President of Instruction, </a:t>
            </a:r>
            <a:r>
              <a:rPr dirty="0">
                <a:latin typeface="Tw Cen MT" pitchFamily="34" charset="0"/>
              </a:rPr>
              <a:t>the Council of Instructional Planning and Development (CIPD) and the Board of Trustees.</a:t>
            </a:r>
          </a:p>
          <a:p>
            <a:pPr eaLnBrk="1"/>
            <a:endParaRPr dirty="0">
              <a:latin typeface="Tw Cen MT"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txBox="1">
            <a:spLocks noGrp="1"/>
          </p:cNvSpPr>
          <p:nvPr>
            <p:ph type="title"/>
          </p:nvPr>
        </p:nvSpPr>
        <p:spPr>
          <a:xfrm>
            <a:off x="612775" y="228600"/>
            <a:ext cx="8153400" cy="990600"/>
          </a:xfrm>
        </p:spPr>
        <p:txBody>
          <a:bodyPr/>
          <a:lstStyle/>
          <a:p>
            <a:pPr eaLnBrk="1"/>
            <a:r>
              <a:rPr>
                <a:latin typeface="Tw Cen MT" pitchFamily="34" charset="0"/>
              </a:rPr>
              <a:t>Our Responsibilities</a:t>
            </a:r>
          </a:p>
        </p:txBody>
      </p:sp>
      <p:sp>
        <p:nvSpPr>
          <p:cNvPr id="10243" name="Content Placeholder 2"/>
          <p:cNvSpPr txBox="1">
            <a:spLocks noGrp="1"/>
          </p:cNvSpPr>
          <p:nvPr>
            <p:ph idx="1"/>
          </p:nvPr>
        </p:nvSpPr>
        <p:spPr>
          <a:xfrm>
            <a:off x="612775" y="1600200"/>
            <a:ext cx="8153400" cy="4495800"/>
          </a:xfrm>
        </p:spPr>
        <p:txBody>
          <a:bodyPr/>
          <a:lstStyle/>
          <a:p>
            <a:pPr eaLnBrk="1">
              <a:lnSpc>
                <a:spcPct val="80000"/>
              </a:lnSpc>
            </a:pPr>
            <a:r>
              <a:rPr sz="2200">
                <a:latin typeface="Tw Cen MT" pitchFamily="34" charset="0"/>
              </a:rPr>
              <a:t>Review proposals for new courses and programs, course and program revisions and deactivations.</a:t>
            </a:r>
          </a:p>
          <a:p>
            <a:pPr eaLnBrk="1">
              <a:lnSpc>
                <a:spcPct val="80000"/>
              </a:lnSpc>
            </a:pPr>
            <a:endParaRPr sz="1100">
              <a:latin typeface="Tw Cen MT" pitchFamily="34" charset="0"/>
            </a:endParaRPr>
          </a:p>
          <a:p>
            <a:pPr eaLnBrk="1">
              <a:lnSpc>
                <a:spcPct val="80000"/>
              </a:lnSpc>
            </a:pPr>
            <a:r>
              <a:rPr sz="2200">
                <a:latin typeface="Tw Cen MT" pitchFamily="34" charset="0"/>
              </a:rPr>
              <a:t>Participate in the program review and accreditation review processes.</a:t>
            </a:r>
          </a:p>
          <a:p>
            <a:pPr eaLnBrk="1">
              <a:lnSpc>
                <a:spcPct val="80000"/>
              </a:lnSpc>
            </a:pPr>
            <a:endParaRPr sz="1100">
              <a:latin typeface="Tw Cen MT" pitchFamily="34" charset="0"/>
            </a:endParaRPr>
          </a:p>
          <a:p>
            <a:pPr eaLnBrk="1">
              <a:lnSpc>
                <a:spcPct val="80000"/>
              </a:lnSpc>
            </a:pPr>
            <a:r>
              <a:rPr sz="2200">
                <a:latin typeface="Tw Cen MT" pitchFamily="34" charset="0"/>
              </a:rPr>
              <a:t>Review and recommend changes in the general education and graduation requirements.</a:t>
            </a:r>
          </a:p>
          <a:p>
            <a:pPr eaLnBrk="1">
              <a:lnSpc>
                <a:spcPct val="80000"/>
              </a:lnSpc>
            </a:pPr>
            <a:endParaRPr sz="1000">
              <a:latin typeface="Tw Cen MT" pitchFamily="34" charset="0"/>
            </a:endParaRPr>
          </a:p>
          <a:p>
            <a:pPr eaLnBrk="1">
              <a:lnSpc>
                <a:spcPct val="80000"/>
              </a:lnSpc>
            </a:pPr>
            <a:r>
              <a:rPr sz="2200">
                <a:latin typeface="Tw Cen MT" pitchFamily="34" charset="0"/>
              </a:rPr>
              <a:t>Review course proposals for alignment with articulation requirements.</a:t>
            </a:r>
          </a:p>
          <a:p>
            <a:pPr eaLnBrk="1">
              <a:lnSpc>
                <a:spcPct val="80000"/>
              </a:lnSpc>
            </a:pPr>
            <a:endParaRPr sz="1000">
              <a:latin typeface="Tw Cen MT" pitchFamily="34" charset="0"/>
            </a:endParaRPr>
          </a:p>
          <a:p>
            <a:pPr eaLnBrk="1">
              <a:lnSpc>
                <a:spcPct val="80000"/>
              </a:lnSpc>
            </a:pPr>
            <a:r>
              <a:rPr sz="2200">
                <a:latin typeface="Tw Cen MT" pitchFamily="34" charset="0"/>
              </a:rPr>
              <a:t>Recommend procedures and policies affecting curriculum.</a:t>
            </a:r>
          </a:p>
          <a:p>
            <a:pPr eaLnBrk="1">
              <a:lnSpc>
                <a:spcPct val="80000"/>
              </a:lnSpc>
            </a:pPr>
            <a:endParaRPr sz="900">
              <a:latin typeface="Tw Cen MT" pitchFamily="34" charset="0"/>
            </a:endParaRPr>
          </a:p>
          <a:p>
            <a:pPr eaLnBrk="1">
              <a:lnSpc>
                <a:spcPct val="80000"/>
              </a:lnSpc>
            </a:pPr>
            <a:r>
              <a:rPr sz="2200">
                <a:latin typeface="Tw Cen MT" pitchFamily="34" charset="0"/>
              </a:rPr>
              <a:t>Review and recommend changes to the college catalog.</a:t>
            </a:r>
          </a:p>
          <a:p>
            <a:pPr eaLnBrk="1">
              <a:lnSpc>
                <a:spcPct val="80000"/>
              </a:lnSpc>
            </a:pPr>
            <a:endParaRPr sz="2200">
              <a:latin typeface="Tw Cen MT"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Planning, Procedures, Process</a:t>
            </a:r>
          </a:p>
        </p:txBody>
      </p:sp>
      <p:sp>
        <p:nvSpPr>
          <p:cNvPr id="3" name="Title 2"/>
          <p:cNvSpPr>
            <a:spLocks noGrp="1"/>
          </p:cNvSpPr>
          <p:nvPr>
            <p:ph type="title"/>
          </p:nvPr>
        </p:nvSpPr>
        <p:spPr/>
        <p:txBody>
          <a:bodyPr/>
          <a:lstStyle/>
          <a:p>
            <a:r>
              <a:rPr lang="en-US" dirty="0"/>
              <a:t>Curriculum Approval Process</a:t>
            </a:r>
          </a:p>
        </p:txBody>
      </p:sp>
    </p:spTree>
    <p:extLst>
      <p:ext uri="{BB962C8B-B14F-4D97-AF65-F5344CB8AC3E}">
        <p14:creationId xmlns:p14="http://schemas.microsoft.com/office/powerpoint/2010/main" val="4380722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for Approval </a:t>
            </a:r>
          </a:p>
        </p:txBody>
      </p:sp>
      <p:sp>
        <p:nvSpPr>
          <p:cNvPr id="3" name="Content Placeholder 2"/>
          <p:cNvSpPr>
            <a:spLocks noGrp="1"/>
          </p:cNvSpPr>
          <p:nvPr>
            <p:ph sz="quarter" idx="1"/>
          </p:nvPr>
        </p:nvSpPr>
        <p:spPr/>
        <p:txBody>
          <a:bodyPr>
            <a:normAutofit fontScale="92500" lnSpcReduction="20000"/>
          </a:bodyPr>
          <a:lstStyle/>
          <a:p>
            <a:r>
              <a:rPr lang="en-US" dirty="0"/>
              <a:t>Local College Approval</a:t>
            </a:r>
          </a:p>
          <a:p>
            <a:pPr lvl="1"/>
            <a:r>
              <a:rPr lang="en-US" dirty="0"/>
              <a:t>Varies by campus</a:t>
            </a:r>
          </a:p>
          <a:p>
            <a:r>
              <a:rPr lang="en-US" dirty="0"/>
              <a:t>Council on Instruction, Planning and Development</a:t>
            </a:r>
          </a:p>
          <a:p>
            <a:pPr lvl="1"/>
            <a:r>
              <a:rPr lang="en-US" dirty="0"/>
              <a:t>New courses and programs</a:t>
            </a:r>
          </a:p>
          <a:p>
            <a:pPr lvl="1"/>
            <a:r>
              <a:rPr lang="en-US" dirty="0"/>
              <a:t>Changes to existing courses and programs  </a:t>
            </a:r>
          </a:p>
          <a:p>
            <a:r>
              <a:rPr lang="en-US" dirty="0"/>
              <a:t>Board of Trustees</a:t>
            </a:r>
          </a:p>
          <a:p>
            <a:pPr lvl="1"/>
            <a:r>
              <a:rPr lang="en-US" dirty="0"/>
              <a:t>All courses &amp; programs </a:t>
            </a:r>
            <a:r>
              <a:rPr lang="en-US" dirty="0" smtClean="0"/>
              <a:t>that</a:t>
            </a:r>
            <a:r>
              <a:rPr lang="en-US" dirty="0" smtClean="0"/>
              <a:t> </a:t>
            </a:r>
            <a:r>
              <a:rPr lang="en-US" dirty="0"/>
              <a:t>to </a:t>
            </a:r>
            <a:r>
              <a:rPr lang="en-US" dirty="0" smtClean="0"/>
              <a:t>CIPD</a:t>
            </a:r>
          </a:p>
          <a:p>
            <a:pPr lvl="1"/>
            <a:r>
              <a:rPr lang="en-US" dirty="0" smtClean="0"/>
              <a:t>DE added to a course</a:t>
            </a:r>
            <a:endParaRPr lang="en-US" dirty="0"/>
          </a:p>
          <a:p>
            <a:r>
              <a:rPr lang="en-US" dirty="0"/>
              <a:t>State Chancellors Office</a:t>
            </a:r>
          </a:p>
          <a:p>
            <a:pPr lvl="1"/>
            <a:r>
              <a:rPr lang="en-US" dirty="0"/>
              <a:t>Course – gets a code</a:t>
            </a:r>
          </a:p>
          <a:p>
            <a:pPr lvl="1"/>
            <a:r>
              <a:rPr lang="en-US" dirty="0"/>
              <a:t>Programs – gets final approval</a:t>
            </a:r>
          </a:p>
        </p:txBody>
      </p:sp>
    </p:spTree>
    <p:extLst>
      <p:ext uri="{BB962C8B-B14F-4D97-AF65-F5344CB8AC3E}">
        <p14:creationId xmlns:p14="http://schemas.microsoft.com/office/powerpoint/2010/main" val="341601351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 Laney College Process</a:t>
            </a:r>
          </a:p>
        </p:txBody>
      </p:sp>
      <p:sp>
        <p:nvSpPr>
          <p:cNvPr id="3" name="Content Placeholder 2"/>
          <p:cNvSpPr>
            <a:spLocks noGrp="1"/>
          </p:cNvSpPr>
          <p:nvPr>
            <p:ph sz="quarter" idx="1"/>
          </p:nvPr>
        </p:nvSpPr>
        <p:spPr>
          <a:xfrm>
            <a:off x="612648" y="1600200"/>
            <a:ext cx="8153400" cy="4953000"/>
          </a:xfrm>
        </p:spPr>
        <p:txBody>
          <a:bodyPr>
            <a:noAutofit/>
          </a:bodyPr>
          <a:lstStyle/>
          <a:p>
            <a:r>
              <a:rPr lang="en-US" sz="1800" i="1" dirty="0"/>
              <a:t>Originator</a:t>
            </a:r>
          </a:p>
          <a:p>
            <a:r>
              <a:rPr lang="en-US" sz="1800" i="1" dirty="0"/>
              <a:t>Department </a:t>
            </a:r>
            <a:r>
              <a:rPr lang="en-US" sz="1800" i="1" dirty="0" smtClean="0"/>
              <a:t>Chair</a:t>
            </a:r>
            <a:endParaRPr lang="en-US" sz="1800" i="1" dirty="0"/>
          </a:p>
          <a:p>
            <a:r>
              <a:rPr lang="en-US" sz="1800" i="1" dirty="0" smtClean="0"/>
              <a:t>Technical </a:t>
            </a:r>
            <a:r>
              <a:rPr lang="en-US" sz="1800" i="1" dirty="0"/>
              <a:t>Review</a:t>
            </a:r>
            <a:r>
              <a:rPr lang="en-US" sz="1800" dirty="0"/>
              <a:t> </a:t>
            </a:r>
            <a:endParaRPr lang="en-US" sz="1500" i="1" dirty="0"/>
          </a:p>
          <a:p>
            <a:r>
              <a:rPr lang="en-US" sz="1800" i="1" dirty="0"/>
              <a:t>Step Three – all at the same time</a:t>
            </a:r>
          </a:p>
          <a:p>
            <a:pPr lvl="1"/>
            <a:r>
              <a:rPr lang="en-US" sz="1500" i="1" dirty="0"/>
              <a:t>Articulation </a:t>
            </a:r>
            <a:r>
              <a:rPr lang="en-US" sz="1500" i="1" dirty="0" smtClean="0"/>
              <a:t>Officer</a:t>
            </a:r>
            <a:endParaRPr lang="en-US" sz="1500" i="1" dirty="0"/>
          </a:p>
          <a:p>
            <a:pPr lvl="1"/>
            <a:r>
              <a:rPr lang="en-US" sz="1500" i="1" dirty="0" smtClean="0"/>
              <a:t>Librarian</a:t>
            </a:r>
            <a:endParaRPr lang="en-US" sz="1500" i="1" dirty="0"/>
          </a:p>
          <a:p>
            <a:pPr lvl="1"/>
            <a:r>
              <a:rPr lang="en-US" sz="1500" i="1" dirty="0"/>
              <a:t>SLO </a:t>
            </a:r>
            <a:r>
              <a:rPr lang="en-US" sz="1500" i="1" dirty="0" smtClean="0"/>
              <a:t>Coordinator</a:t>
            </a:r>
            <a:endParaRPr lang="en-US" sz="1500" i="1" dirty="0"/>
          </a:p>
          <a:p>
            <a:r>
              <a:rPr lang="en-US" sz="1800" i="1" dirty="0"/>
              <a:t>Back to Originator</a:t>
            </a:r>
            <a:r>
              <a:rPr lang="en-US" sz="1800" dirty="0"/>
              <a:t> </a:t>
            </a:r>
            <a:r>
              <a:rPr lang="en-US" sz="1800" dirty="0" smtClean="0"/>
              <a:t>at any point if there are requested changes to be made</a:t>
            </a:r>
            <a:endParaRPr lang="en-US" sz="1800" dirty="0"/>
          </a:p>
          <a:p>
            <a:pPr lvl="1"/>
            <a:r>
              <a:rPr lang="en-US" sz="1500" dirty="0"/>
              <a:t>Course/program will go back to you to review the comments, make changes, etc. </a:t>
            </a:r>
            <a:endParaRPr lang="en-US" sz="1500" i="1" dirty="0"/>
          </a:p>
          <a:p>
            <a:r>
              <a:rPr lang="en-US" sz="1800" i="1" dirty="0"/>
              <a:t>Curriculum Committee</a:t>
            </a:r>
            <a:r>
              <a:rPr lang="en-US" sz="1800" dirty="0"/>
              <a:t> </a:t>
            </a:r>
          </a:p>
          <a:p>
            <a:pPr lvl="1"/>
            <a:r>
              <a:rPr lang="en-US" sz="1500" dirty="0"/>
              <a:t>Might ask you questions or ask you to make additional changes. </a:t>
            </a:r>
          </a:p>
        </p:txBody>
      </p:sp>
    </p:spTree>
    <p:extLst>
      <p:ext uri="{BB962C8B-B14F-4D97-AF65-F5344CB8AC3E}">
        <p14:creationId xmlns:p14="http://schemas.microsoft.com/office/powerpoint/2010/main" val="206858084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CIPD?</a:t>
            </a:r>
          </a:p>
        </p:txBody>
      </p:sp>
      <p:sp>
        <p:nvSpPr>
          <p:cNvPr id="4" name="Content Placeholder 3"/>
          <p:cNvSpPr>
            <a:spLocks noGrp="1"/>
          </p:cNvSpPr>
          <p:nvPr>
            <p:ph sz="quarter" idx="2"/>
          </p:nvPr>
        </p:nvSpPr>
        <p:spPr>
          <a:xfrm>
            <a:off x="609600" y="2438400"/>
            <a:ext cx="3886200" cy="4114800"/>
          </a:xfrm>
        </p:spPr>
        <p:txBody>
          <a:bodyPr>
            <a:normAutofit fontScale="92500" lnSpcReduction="20000"/>
          </a:bodyPr>
          <a:lstStyle/>
          <a:p>
            <a:r>
              <a:rPr lang="en-US" sz="2400" dirty="0"/>
              <a:t>To advise the district in academic areas and related planning</a:t>
            </a:r>
          </a:p>
          <a:p>
            <a:pPr>
              <a:buNone/>
            </a:pPr>
            <a:endParaRPr lang="en-US" sz="2400" dirty="0"/>
          </a:p>
          <a:p>
            <a:r>
              <a:rPr lang="en-US" sz="2400" dirty="0"/>
              <a:t>To provide a leadership role in program development</a:t>
            </a:r>
          </a:p>
          <a:p>
            <a:endParaRPr lang="en-US" sz="2400" dirty="0"/>
          </a:p>
          <a:p>
            <a:r>
              <a:rPr lang="en-US" sz="2400" dirty="0"/>
              <a:t>To review college curriculum additions, deletions, or modifications</a:t>
            </a:r>
          </a:p>
          <a:p>
            <a:pPr lvl="1"/>
            <a:r>
              <a:rPr lang="en-US" sz="2100" dirty="0"/>
              <a:t>submit them to the Chancellor and subsequently to the Board of Trustees for approval.</a:t>
            </a:r>
          </a:p>
          <a:p>
            <a:endParaRPr lang="en-US" dirty="0"/>
          </a:p>
        </p:txBody>
      </p:sp>
      <p:sp>
        <p:nvSpPr>
          <p:cNvPr id="8" name="Content Placeholder 7"/>
          <p:cNvSpPr>
            <a:spLocks noGrp="1"/>
          </p:cNvSpPr>
          <p:nvPr>
            <p:ph sz="quarter" idx="4"/>
          </p:nvPr>
        </p:nvSpPr>
        <p:spPr>
          <a:xfrm>
            <a:off x="4800600" y="2438400"/>
            <a:ext cx="3886200" cy="3886200"/>
          </a:xfrm>
        </p:spPr>
        <p:txBody>
          <a:bodyPr>
            <a:normAutofit fontScale="62500" lnSpcReduction="20000"/>
          </a:bodyPr>
          <a:lstStyle/>
          <a:p>
            <a:r>
              <a:rPr lang="en-US" dirty="0"/>
              <a:t>College Curriculum Committee Chair</a:t>
            </a:r>
          </a:p>
          <a:p>
            <a:r>
              <a:rPr lang="en-US" dirty="0"/>
              <a:t>Articulation Officer</a:t>
            </a:r>
          </a:p>
          <a:p>
            <a:r>
              <a:rPr lang="en-US" dirty="0"/>
              <a:t>Faculty Senate appointee</a:t>
            </a:r>
          </a:p>
          <a:p>
            <a:r>
              <a:rPr lang="en-US" dirty="0"/>
              <a:t>Vice President of Instruction</a:t>
            </a:r>
          </a:p>
          <a:p>
            <a:r>
              <a:rPr lang="en-US" dirty="0"/>
              <a:t>One other college administrator </a:t>
            </a:r>
          </a:p>
          <a:p>
            <a:pPr lvl="1"/>
            <a:r>
              <a:rPr lang="en-US" dirty="0"/>
              <a:t>VP of Student Services or a Division Dean</a:t>
            </a:r>
          </a:p>
          <a:p>
            <a:r>
              <a:rPr lang="en-US" dirty="0"/>
              <a:t>Vice Chancellor of Educational Services chairs the committee</a:t>
            </a:r>
          </a:p>
          <a:p>
            <a:pPr lvl="1"/>
            <a:r>
              <a:rPr lang="en-US" dirty="0"/>
              <a:t>has one vote in case of a tie</a:t>
            </a:r>
          </a:p>
          <a:p>
            <a:r>
              <a:rPr lang="en-US" dirty="0"/>
              <a:t>Ex-officio Members are: </a:t>
            </a:r>
          </a:p>
          <a:p>
            <a:pPr lvl="1"/>
            <a:r>
              <a:rPr lang="en-US" dirty="0"/>
              <a:t>PFT President</a:t>
            </a:r>
          </a:p>
          <a:p>
            <a:pPr lvl="1"/>
            <a:r>
              <a:rPr lang="en-US" dirty="0"/>
              <a:t>District Academic Senate </a:t>
            </a:r>
            <a:r>
              <a:rPr lang="en-US" dirty="0" smtClean="0"/>
              <a:t>President</a:t>
            </a:r>
            <a:endParaRPr lang="en-US" dirty="0"/>
          </a:p>
          <a:p>
            <a:endParaRPr lang="en-US" dirty="0"/>
          </a:p>
        </p:txBody>
      </p:sp>
      <p:sp>
        <p:nvSpPr>
          <p:cNvPr id="6" name="Text Placeholder 5"/>
          <p:cNvSpPr>
            <a:spLocks noGrp="1"/>
          </p:cNvSpPr>
          <p:nvPr>
            <p:ph type="body" sz="quarter" idx="1"/>
          </p:nvPr>
        </p:nvSpPr>
        <p:spPr/>
        <p:txBody>
          <a:bodyPr/>
          <a:lstStyle/>
          <a:p>
            <a:r>
              <a:rPr lang="en-US" dirty="0"/>
              <a:t>Role of CIPD</a:t>
            </a:r>
          </a:p>
        </p:txBody>
      </p:sp>
      <p:sp>
        <p:nvSpPr>
          <p:cNvPr id="7" name="Text Placeholder 6"/>
          <p:cNvSpPr>
            <a:spLocks noGrp="1"/>
          </p:cNvSpPr>
          <p:nvPr>
            <p:ph type="body" sz="quarter" idx="3"/>
          </p:nvPr>
        </p:nvSpPr>
        <p:spPr/>
        <p:txBody>
          <a:bodyPr/>
          <a:lstStyle/>
          <a:p>
            <a:r>
              <a:rPr lang="en-US" dirty="0"/>
              <a:t>Voting Members (by college)</a:t>
            </a:r>
          </a:p>
        </p:txBody>
      </p:sp>
    </p:spTree>
    <p:extLst>
      <p:ext uri="{BB962C8B-B14F-4D97-AF65-F5344CB8AC3E}">
        <p14:creationId xmlns:p14="http://schemas.microsoft.com/office/powerpoint/2010/main" val="97792774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Goes to CIPD?</a:t>
            </a:r>
          </a:p>
        </p:txBody>
      </p:sp>
      <p:sp>
        <p:nvSpPr>
          <p:cNvPr id="3" name="Content Placeholder 2"/>
          <p:cNvSpPr>
            <a:spLocks noGrp="1"/>
          </p:cNvSpPr>
          <p:nvPr>
            <p:ph sz="quarter" idx="2"/>
          </p:nvPr>
        </p:nvSpPr>
        <p:spPr>
          <a:xfrm>
            <a:off x="609600" y="2438400"/>
            <a:ext cx="4800600" cy="4114800"/>
          </a:xfrm>
        </p:spPr>
        <p:txBody>
          <a:bodyPr>
            <a:normAutofit fontScale="62500" lnSpcReduction="20000"/>
          </a:bodyPr>
          <a:lstStyle/>
          <a:p>
            <a:r>
              <a:rPr lang="en-US" b="1" dirty="0"/>
              <a:t>Anything that changes the catalog!</a:t>
            </a:r>
          </a:p>
          <a:p>
            <a:pPr lvl="1"/>
            <a:r>
              <a:rPr lang="en-US" dirty="0"/>
              <a:t>Department name and/or abbreviation</a:t>
            </a:r>
          </a:p>
          <a:p>
            <a:pPr lvl="1"/>
            <a:r>
              <a:rPr lang="en-US" dirty="0"/>
              <a:t>Course number</a:t>
            </a:r>
          </a:p>
          <a:p>
            <a:pPr lvl="1"/>
            <a:r>
              <a:rPr lang="en-US" dirty="0"/>
              <a:t>Course title</a:t>
            </a:r>
          </a:p>
          <a:p>
            <a:pPr lvl="1"/>
            <a:r>
              <a:rPr lang="en-US" dirty="0"/>
              <a:t>Course description</a:t>
            </a:r>
          </a:p>
          <a:p>
            <a:pPr lvl="1"/>
            <a:r>
              <a:rPr lang="en-US" dirty="0"/>
              <a:t>Pre/co-requisite, including recommended preparation</a:t>
            </a:r>
          </a:p>
          <a:p>
            <a:pPr lvl="1"/>
            <a:r>
              <a:rPr lang="en-US" dirty="0"/>
              <a:t>Hours for lecture and/or laboratory</a:t>
            </a:r>
          </a:p>
          <a:p>
            <a:pPr lvl="1"/>
            <a:r>
              <a:rPr lang="en-US" dirty="0"/>
              <a:t>Grading </a:t>
            </a:r>
            <a:r>
              <a:rPr lang="en-US" dirty="0" smtClean="0"/>
              <a:t>basis</a:t>
            </a:r>
            <a:endParaRPr lang="en-US" dirty="0"/>
          </a:p>
          <a:p>
            <a:endParaRPr lang="en-US" dirty="0"/>
          </a:p>
          <a:p>
            <a:r>
              <a:rPr lang="en-US" dirty="0"/>
              <a:t>DE Addendum</a:t>
            </a:r>
          </a:p>
          <a:p>
            <a:pPr lvl="1"/>
            <a:r>
              <a:rPr lang="en-US" dirty="0"/>
              <a:t>Info </a:t>
            </a:r>
            <a:r>
              <a:rPr lang="en-US" dirty="0" smtClean="0"/>
              <a:t>only</a:t>
            </a:r>
          </a:p>
          <a:p>
            <a:r>
              <a:rPr lang="en-US" dirty="0" smtClean="0"/>
              <a:t>Substantive Changes</a:t>
            </a:r>
          </a:p>
          <a:p>
            <a:pPr lvl="1"/>
            <a:r>
              <a:rPr lang="en-US" dirty="0" smtClean="0"/>
              <a:t>Changes that are not reflected in the catalog, but need to be sent to state (the Codes)</a:t>
            </a:r>
            <a:endParaRPr lang="en-US" dirty="0"/>
          </a:p>
        </p:txBody>
      </p:sp>
      <p:sp>
        <p:nvSpPr>
          <p:cNvPr id="7" name="Content Placeholder 6"/>
          <p:cNvSpPr>
            <a:spLocks noGrp="1"/>
          </p:cNvSpPr>
          <p:nvPr>
            <p:ph sz="quarter" idx="4"/>
          </p:nvPr>
        </p:nvSpPr>
        <p:spPr>
          <a:xfrm>
            <a:off x="5486400" y="2438400"/>
            <a:ext cx="3200400" cy="3810000"/>
          </a:xfrm>
        </p:spPr>
        <p:txBody>
          <a:bodyPr>
            <a:normAutofit fontScale="70000" lnSpcReduction="20000"/>
          </a:bodyPr>
          <a:lstStyle/>
          <a:p>
            <a:pPr>
              <a:buNone/>
            </a:pPr>
            <a:r>
              <a:rPr lang="en-US" dirty="0"/>
              <a:t>Only needs college curriculum committee approval if..</a:t>
            </a:r>
          </a:p>
          <a:p>
            <a:endParaRPr lang="en-US" dirty="0"/>
          </a:p>
          <a:p>
            <a:r>
              <a:rPr lang="en-US" dirty="0"/>
              <a:t>Fee Based Courses</a:t>
            </a:r>
          </a:p>
          <a:p>
            <a:endParaRPr lang="en-US" dirty="0"/>
          </a:p>
          <a:p>
            <a:r>
              <a:rPr lang="en-US" dirty="0"/>
              <a:t>Doesn’t change catalog</a:t>
            </a:r>
          </a:p>
          <a:p>
            <a:pPr lvl="1"/>
            <a:r>
              <a:rPr lang="en-US" dirty="0"/>
              <a:t>Textbook Updates</a:t>
            </a:r>
          </a:p>
          <a:p>
            <a:pPr lvl="1"/>
            <a:r>
              <a:rPr lang="en-US" dirty="0"/>
              <a:t>Modifying lecture/lab content</a:t>
            </a:r>
          </a:p>
          <a:p>
            <a:pPr lvl="1"/>
            <a:r>
              <a:rPr lang="en-US" dirty="0"/>
              <a:t>Updating objectives</a:t>
            </a:r>
          </a:p>
          <a:p>
            <a:pPr lvl="1"/>
            <a:r>
              <a:rPr lang="en-US" dirty="0" smtClean="0"/>
              <a:t>Updating</a:t>
            </a:r>
            <a:r>
              <a:rPr lang="en-US" dirty="0" smtClean="0"/>
              <a:t> </a:t>
            </a:r>
            <a:r>
              <a:rPr lang="en-US" dirty="0"/>
              <a:t>SLOs</a:t>
            </a:r>
          </a:p>
          <a:p>
            <a:pPr lvl="1"/>
            <a:endParaRPr lang="en-US" dirty="0"/>
          </a:p>
          <a:p>
            <a:pPr lvl="1"/>
            <a:endParaRPr lang="en-US" dirty="0"/>
          </a:p>
          <a:p>
            <a:pPr lvl="1">
              <a:buNone/>
            </a:pPr>
            <a:endParaRPr lang="en-US" dirty="0"/>
          </a:p>
          <a:p>
            <a:endParaRPr lang="en-US" dirty="0"/>
          </a:p>
        </p:txBody>
      </p:sp>
      <p:sp>
        <p:nvSpPr>
          <p:cNvPr id="5" name="Text Placeholder 4"/>
          <p:cNvSpPr>
            <a:spLocks noGrp="1"/>
          </p:cNvSpPr>
          <p:nvPr>
            <p:ph type="body" sz="quarter" idx="1"/>
          </p:nvPr>
        </p:nvSpPr>
        <p:spPr>
          <a:xfrm>
            <a:off x="609600" y="1752600"/>
            <a:ext cx="4800600" cy="640080"/>
          </a:xfrm>
          <a:solidFill>
            <a:srgbClr val="008000"/>
          </a:solidFill>
        </p:spPr>
        <p:txBody>
          <a:bodyPr/>
          <a:lstStyle/>
          <a:p>
            <a:r>
              <a:rPr lang="en-US" dirty="0"/>
              <a:t>CIPD - YES</a:t>
            </a:r>
          </a:p>
        </p:txBody>
      </p:sp>
      <p:sp>
        <p:nvSpPr>
          <p:cNvPr id="6" name="Text Placeholder 5"/>
          <p:cNvSpPr>
            <a:spLocks noGrp="1"/>
          </p:cNvSpPr>
          <p:nvPr>
            <p:ph type="body" sz="quarter" idx="3"/>
          </p:nvPr>
        </p:nvSpPr>
        <p:spPr>
          <a:xfrm>
            <a:off x="5486400" y="1752600"/>
            <a:ext cx="3200400" cy="640080"/>
          </a:xfrm>
          <a:solidFill>
            <a:srgbClr val="FF0000"/>
          </a:solidFill>
        </p:spPr>
        <p:txBody>
          <a:bodyPr/>
          <a:lstStyle/>
          <a:p>
            <a:r>
              <a:rPr lang="en-US" dirty="0"/>
              <a:t>CIPD - NO</a:t>
            </a:r>
          </a:p>
        </p:txBody>
      </p:sp>
    </p:spTree>
    <p:extLst>
      <p:ext uri="{BB962C8B-B14F-4D97-AF65-F5344CB8AC3E}">
        <p14:creationId xmlns:p14="http://schemas.microsoft.com/office/powerpoint/2010/main" val="4022377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Consultation is required if…</a:t>
            </a:r>
          </a:p>
        </p:txBody>
      </p:sp>
      <p:graphicFrame>
        <p:nvGraphicFramePr>
          <p:cNvPr id="4" name="Table 3"/>
          <p:cNvGraphicFramePr>
            <a:graphicFrameLocks noGrp="1"/>
          </p:cNvGraphicFramePr>
          <p:nvPr>
            <p:extLst>
              <p:ext uri="{D42A27DB-BD31-4B8C-83A1-F6EECF244321}">
                <p14:modId xmlns:p14="http://schemas.microsoft.com/office/powerpoint/2010/main" val="4152012449"/>
              </p:ext>
            </p:extLst>
          </p:nvPr>
        </p:nvGraphicFramePr>
        <p:xfrm>
          <a:off x="433324" y="3857898"/>
          <a:ext cx="8277351" cy="3000102"/>
        </p:xfrm>
        <a:graphic>
          <a:graphicData uri="http://schemas.openxmlformats.org/drawingml/2006/table">
            <a:tbl>
              <a:tblPr firstRow="1" firstCol="1" bandRow="1">
                <a:tableStyleId>{5C22544A-7EE6-4342-B048-85BDC9FD1C3A}</a:tableStyleId>
              </a:tblPr>
              <a:tblGrid>
                <a:gridCol w="2759117">
                  <a:extLst>
                    <a:ext uri="{9D8B030D-6E8A-4147-A177-3AD203B41FA5}">
                      <a16:colId xmlns:a16="http://schemas.microsoft.com/office/drawing/2014/main" val="3802731349"/>
                    </a:ext>
                  </a:extLst>
                </a:gridCol>
                <a:gridCol w="2759117">
                  <a:extLst>
                    <a:ext uri="{9D8B030D-6E8A-4147-A177-3AD203B41FA5}">
                      <a16:colId xmlns:a16="http://schemas.microsoft.com/office/drawing/2014/main" val="292343475"/>
                    </a:ext>
                  </a:extLst>
                </a:gridCol>
                <a:gridCol w="2759117">
                  <a:extLst>
                    <a:ext uri="{9D8B030D-6E8A-4147-A177-3AD203B41FA5}">
                      <a16:colId xmlns:a16="http://schemas.microsoft.com/office/drawing/2014/main" val="3385267040"/>
                    </a:ext>
                  </a:extLst>
                </a:gridCol>
              </a:tblGrid>
              <a:tr h="337457">
                <a:tc>
                  <a:txBody>
                    <a:bodyPr/>
                    <a:lstStyle/>
                    <a:p>
                      <a:pPr marL="0" marR="0">
                        <a:spcBef>
                          <a:spcPts val="0"/>
                        </a:spcBef>
                        <a:spcAft>
                          <a:spcPts val="0"/>
                        </a:spcAft>
                      </a:pPr>
                      <a:r>
                        <a:rPr lang="en-US" sz="1600" b="1" dirty="0">
                          <a:solidFill>
                            <a:schemeClr val="tx1"/>
                          </a:solidFill>
                          <a:effectLst/>
                        </a:rPr>
                        <a:t>Subject (Discipline)</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dirty="0">
                          <a:solidFill>
                            <a:schemeClr val="tx1"/>
                          </a:solidFill>
                          <a:effectLst/>
                        </a:rPr>
                        <a:t>Units</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a:solidFill>
                            <a:schemeClr val="tx1"/>
                          </a:solidFill>
                          <a:effectLst/>
                        </a:rPr>
                        <a:t>CB21 Levels Below Transfer</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319771"/>
                  </a:ext>
                </a:extLst>
              </a:tr>
              <a:tr h="337457">
                <a:tc>
                  <a:txBody>
                    <a:bodyPr/>
                    <a:lstStyle/>
                    <a:p>
                      <a:pPr marL="0" marR="0">
                        <a:spcBef>
                          <a:spcPts val="0"/>
                        </a:spcBef>
                        <a:spcAft>
                          <a:spcPts val="0"/>
                        </a:spcAft>
                      </a:pPr>
                      <a:r>
                        <a:rPr lang="en-US" sz="1600" b="1">
                          <a:solidFill>
                            <a:schemeClr val="tx1"/>
                          </a:solidFill>
                          <a:effectLst/>
                        </a:rPr>
                        <a:t>Course Number</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dirty="0">
                          <a:solidFill>
                            <a:schemeClr val="tx1"/>
                          </a:solidFill>
                          <a:effectLst/>
                        </a:rPr>
                        <a:t>Hours</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a:solidFill>
                            <a:schemeClr val="tx1"/>
                          </a:solidFill>
                          <a:effectLst/>
                        </a:rPr>
                        <a:t>CB24 Program Course Status</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3425135"/>
                  </a:ext>
                </a:extLst>
              </a:tr>
              <a:tr h="337457">
                <a:tc>
                  <a:txBody>
                    <a:bodyPr/>
                    <a:lstStyle/>
                    <a:p>
                      <a:pPr marL="0" marR="0">
                        <a:spcBef>
                          <a:spcPts val="0"/>
                        </a:spcBef>
                        <a:spcAft>
                          <a:spcPts val="0"/>
                        </a:spcAft>
                      </a:pPr>
                      <a:r>
                        <a:rPr lang="en-US" sz="1600" b="1">
                          <a:solidFill>
                            <a:schemeClr val="tx1"/>
                          </a:solidFill>
                          <a:effectLst/>
                        </a:rPr>
                        <a:t>Title</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dirty="0">
                          <a:solidFill>
                            <a:schemeClr val="tx1"/>
                          </a:solidFill>
                          <a:effectLst/>
                        </a:rPr>
                        <a:t>CB12 Repeatability</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a:solidFill>
                            <a:schemeClr val="tx1"/>
                          </a:solidFill>
                          <a:effectLst/>
                        </a:rPr>
                        <a:t>Override Outside Class Hours</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4682511"/>
                  </a:ext>
                </a:extLst>
              </a:tr>
              <a:tr h="337457">
                <a:tc>
                  <a:txBody>
                    <a:bodyPr/>
                    <a:lstStyle/>
                    <a:p>
                      <a:pPr marL="0" marR="0">
                        <a:spcBef>
                          <a:spcPts val="0"/>
                        </a:spcBef>
                        <a:spcAft>
                          <a:spcPts val="0"/>
                        </a:spcAft>
                      </a:pPr>
                      <a:r>
                        <a:rPr lang="en-US" sz="1600" b="1">
                          <a:solidFill>
                            <a:schemeClr val="tx1"/>
                          </a:solidFill>
                          <a:effectLst/>
                        </a:rPr>
                        <a:t>Description</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a:solidFill>
                            <a:schemeClr val="tx1"/>
                          </a:solidFill>
                          <a:effectLst/>
                        </a:rPr>
                        <a:t>CB03 TOP Code</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dirty="0">
                          <a:solidFill>
                            <a:schemeClr val="tx1"/>
                          </a:solidFill>
                          <a:effectLst/>
                        </a:rPr>
                        <a:t>Outside Class Hours</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3235472"/>
                  </a:ext>
                </a:extLst>
              </a:tr>
              <a:tr h="337457">
                <a:tc>
                  <a:txBody>
                    <a:bodyPr/>
                    <a:lstStyle/>
                    <a:p>
                      <a:pPr marL="0" marR="0">
                        <a:spcBef>
                          <a:spcPts val="0"/>
                        </a:spcBef>
                        <a:spcAft>
                          <a:spcPts val="0"/>
                        </a:spcAft>
                      </a:pPr>
                      <a:r>
                        <a:rPr lang="en-US" sz="1600" b="1">
                          <a:solidFill>
                            <a:schemeClr val="tx1"/>
                          </a:solidFill>
                          <a:effectLst/>
                        </a:rPr>
                        <a:t>Modular Course</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dirty="0">
                          <a:solidFill>
                            <a:schemeClr val="tx1"/>
                          </a:solidFill>
                          <a:effectLst/>
                        </a:rPr>
                        <a:t>CB04 Course Credit Status Code</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dirty="0">
                          <a:solidFill>
                            <a:schemeClr val="tx1"/>
                          </a:solidFill>
                          <a:effectLst/>
                        </a:rPr>
                        <a:t>Out of Class Assignments</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757594"/>
                  </a:ext>
                </a:extLst>
              </a:tr>
              <a:tr h="337457">
                <a:tc>
                  <a:txBody>
                    <a:bodyPr/>
                    <a:lstStyle/>
                    <a:p>
                      <a:pPr marL="0" marR="0">
                        <a:spcBef>
                          <a:spcPts val="0"/>
                        </a:spcBef>
                        <a:spcAft>
                          <a:spcPts val="0"/>
                        </a:spcAft>
                      </a:pPr>
                      <a:r>
                        <a:rPr lang="en-US" sz="1600" b="1">
                          <a:solidFill>
                            <a:schemeClr val="tx1"/>
                          </a:solidFill>
                          <a:effectLst/>
                        </a:rPr>
                        <a:t>Open Entry</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dirty="0">
                          <a:solidFill>
                            <a:schemeClr val="tx1"/>
                          </a:solidFill>
                          <a:effectLst/>
                        </a:rPr>
                        <a:t>CB08 Basic Skills Code</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dirty="0">
                          <a:solidFill>
                            <a:schemeClr val="tx1"/>
                          </a:solidFill>
                          <a:effectLst/>
                        </a:rPr>
                        <a:t>Requisites</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072771"/>
                  </a:ext>
                </a:extLst>
              </a:tr>
              <a:tr h="337457">
                <a:tc>
                  <a:txBody>
                    <a:bodyPr/>
                    <a:lstStyle/>
                    <a:p>
                      <a:pPr marL="0" marR="0">
                        <a:spcBef>
                          <a:spcPts val="0"/>
                        </a:spcBef>
                        <a:spcAft>
                          <a:spcPts val="0"/>
                        </a:spcAft>
                      </a:pPr>
                      <a:r>
                        <a:rPr lang="en-US" sz="1600" b="1" dirty="0">
                          <a:solidFill>
                            <a:schemeClr val="tx1"/>
                          </a:solidFill>
                          <a:effectLst/>
                        </a:rPr>
                        <a:t>Cross-listed Courses</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a:solidFill>
                            <a:schemeClr val="tx1"/>
                          </a:solidFill>
                          <a:effectLst/>
                        </a:rPr>
                        <a:t>CB09 Sam Code</a:t>
                      </a: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dirty="0">
                          <a:solidFill>
                            <a:schemeClr val="tx1"/>
                          </a:solidFill>
                          <a:effectLst/>
                        </a:rPr>
                        <a:t>CB22 Non-Credit Category</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959322"/>
                  </a:ext>
                </a:extLst>
              </a:tr>
              <a:tr h="337457">
                <a:tc>
                  <a:txBody>
                    <a:bodyPr/>
                    <a:lstStyle/>
                    <a:p>
                      <a:pPr marL="0" marR="0">
                        <a:spcBef>
                          <a:spcPts val="0"/>
                        </a:spcBef>
                        <a:spcAft>
                          <a:spcPts val="0"/>
                        </a:spcAft>
                      </a:pPr>
                      <a:endParaRPr lang="en-US"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CB25 Course GE Status</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CB26 Course Support Course Status</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861805"/>
                  </a:ext>
                </a:extLst>
              </a:tr>
            </a:tbl>
          </a:graphicData>
        </a:graphic>
      </p:graphicFrame>
      <p:sp>
        <p:nvSpPr>
          <p:cNvPr id="5" name="Rectangle 1"/>
          <p:cNvSpPr>
            <a:spLocks noChangeArrowheads="1"/>
          </p:cNvSpPr>
          <p:nvPr/>
        </p:nvSpPr>
        <p:spPr bwMode="auto">
          <a:xfrm>
            <a:off x="612648" y="1517609"/>
            <a:ext cx="7693152" cy="2180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392"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smtClean="0">
                <a:ln>
                  <a:noFill/>
                </a:ln>
                <a:solidFill>
                  <a:srgbClr val="000000"/>
                </a:solidFill>
                <a:effectLst/>
                <a:ea typeface="Calibri" panose="020F0502020204030204" pitchFamily="34" charset="0"/>
                <a:cs typeface="Arial" panose="020B0604020202020204" pitchFamily="34" charset="0"/>
              </a:rPr>
              <a:t>Requesting to clone a course from another campus, (cloning course assumptions: cloner will not change any items that would affect catalog or be a substantial change)</a:t>
            </a:r>
            <a:endParaRPr kumimoji="0" lang="en-US"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smtClean="0">
                <a:ln>
                  <a:noFill/>
                </a:ln>
                <a:solidFill>
                  <a:srgbClr val="000000"/>
                </a:solidFill>
                <a:effectLst/>
                <a:ea typeface="Calibri" panose="020F0502020204030204" pitchFamily="34" charset="0"/>
                <a:cs typeface="Arial" panose="020B0604020202020204" pitchFamily="34" charset="0"/>
              </a:rPr>
              <a:t>Developing a new course </a:t>
            </a:r>
            <a:endParaRPr kumimoji="0" lang="en-US"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smtClean="0">
                <a:ln>
                  <a:noFill/>
                </a:ln>
                <a:solidFill>
                  <a:srgbClr val="000000"/>
                </a:solidFill>
                <a:effectLst/>
                <a:ea typeface="Calibri" panose="020F0502020204030204" pitchFamily="34" charset="0"/>
                <a:cs typeface="Arial" panose="020B0604020202020204" pitchFamily="34" charset="0"/>
              </a:rPr>
              <a:t>Reactivating a course</a:t>
            </a:r>
            <a:endParaRPr kumimoji="0" lang="en-US"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smtClean="0">
                <a:ln>
                  <a:noFill/>
                </a:ln>
                <a:solidFill>
                  <a:srgbClr val="000000"/>
                </a:solidFill>
                <a:effectLst/>
                <a:ea typeface="Calibri" panose="020F0502020204030204" pitchFamily="34" charset="0"/>
                <a:cs typeface="Arial" panose="020B0604020202020204" pitchFamily="34" charset="0"/>
              </a:rPr>
              <a:t>Updating any items in the list below to an existing course</a:t>
            </a:r>
            <a:endParaRPr kumimoji="0" lang="en-US"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ea typeface="Calibri" panose="020F0502020204030204" pitchFamily="34" charset="0"/>
                <a:cs typeface="Arial" panose="020B0604020202020204" pitchFamily="34" charset="0"/>
              </a:rPr>
              <a:t>Below is a list of changes to a course that requires consultation</a:t>
            </a:r>
            <a:r>
              <a:rPr kumimoji="0" lang="en-US" altLang="en-US" sz="1600" b="0" i="0" u="none" strike="noStrike" cap="none" normalizeH="0" baseline="0" dirty="0" smtClean="0">
                <a:ln>
                  <a:noFill/>
                </a:ln>
                <a:solidFill>
                  <a:srgbClr val="000000"/>
                </a:solidFill>
                <a:effectLst/>
                <a:ea typeface="Calibri" panose="020F0502020204030204" pitchFamily="34" charset="0"/>
                <a:cs typeface="Arial" panose="020B0604020202020204" pitchFamily="34" charset="0"/>
              </a:rPr>
              <a:t>. </a:t>
            </a:r>
            <a:endParaRPr kumimoji="0" lang="en-US" altLang="en-US"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34107206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a:bodyPr>
          <a:lstStyle/>
          <a:p>
            <a:r>
              <a:rPr lang="en-US" dirty="0"/>
              <a:t>Uniform Course Numbering System</a:t>
            </a:r>
          </a:p>
        </p:txBody>
      </p:sp>
      <p:sp>
        <p:nvSpPr>
          <p:cNvPr id="3" name="Rectangle 2"/>
          <p:cNvSpPr/>
          <p:nvPr/>
        </p:nvSpPr>
        <p:spPr>
          <a:xfrm>
            <a:off x="152400" y="1600200"/>
            <a:ext cx="8763000" cy="5064463"/>
          </a:xfrm>
          <a:prstGeom prst="rect">
            <a:avLst/>
          </a:prstGeom>
        </p:spPr>
        <p:txBody>
          <a:bodyPr wrap="square">
            <a:spAutoFit/>
          </a:bodyPr>
          <a:lstStyle/>
          <a:p>
            <a:pPr marL="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001 – 199  </a:t>
            </a:r>
            <a:endParaRPr lang="en-US" dirty="0">
              <a:latin typeface="Calibri" panose="020F0502020204030204" pitchFamily="34" charset="0"/>
              <a:ea typeface="Calibri" panose="020F0502020204030204" pitchFamily="34" charset="0"/>
              <a:cs typeface="Arial" panose="020B0604020202020204" pitchFamily="34" charset="0"/>
            </a:endParaRPr>
          </a:p>
          <a:p>
            <a:pPr marL="45720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Courses numbered </a:t>
            </a:r>
            <a:r>
              <a:rPr lang="en-US" dirty="0">
                <a:latin typeface="Arial" panose="020B0604020202020204" pitchFamily="34" charset="0"/>
                <a:ea typeface="Calibri" panose="020F0502020204030204" pitchFamily="34" charset="0"/>
                <a:cs typeface="Arial" panose="020B0604020202020204" pitchFamily="34" charset="0"/>
                <a:hlinkClick r:id="rId2"/>
              </a:rPr>
              <a:t> 1-199 are designated as baccalaureate level, degree </a:t>
            </a:r>
            <a:r>
              <a:rPr lang="en-US" dirty="0">
                <a:latin typeface="Arial" panose="020B0604020202020204" pitchFamily="34" charset="0"/>
                <a:ea typeface="Calibri" panose="020F0502020204030204" pitchFamily="34" charset="0"/>
                <a:cs typeface="Arial" panose="020B0604020202020204" pitchFamily="34" charset="0"/>
              </a:rPr>
              <a:t> applicable courses for transfer to institutions within the California State University and the University of California Systems, including Selected Topics for liberal arts and vocational disciplines (48s)</a:t>
            </a:r>
            <a:endParaRPr lang="en-US" dirty="0">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200 – 249 and 900-949</a:t>
            </a:r>
            <a:endParaRPr lang="en-US" dirty="0">
              <a:latin typeface="Calibri" panose="020F0502020204030204" pitchFamily="34" charset="0"/>
              <a:ea typeface="Calibri" panose="020F0502020204030204" pitchFamily="34" charset="0"/>
              <a:cs typeface="Arial" panose="020B0604020202020204" pitchFamily="34" charset="0"/>
            </a:endParaRPr>
          </a:p>
          <a:p>
            <a:pPr marL="45720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Courses numbered 200-249 And 900-949 are degree applicable, but are not transferable to institutions within the California State University and the University of California Systems, including Selected Topics for liberal arts and vocational disciplines (248s)</a:t>
            </a:r>
            <a:endParaRPr lang="en-US" dirty="0">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250 – 299 and 950-999</a:t>
            </a:r>
            <a:endParaRPr lang="en-US" dirty="0">
              <a:latin typeface="Calibri" panose="020F0502020204030204" pitchFamily="34" charset="0"/>
              <a:ea typeface="Calibri" panose="020F0502020204030204" pitchFamily="34" charset="0"/>
              <a:cs typeface="Arial" panose="020B0604020202020204" pitchFamily="34" charset="0"/>
            </a:endParaRPr>
          </a:p>
          <a:p>
            <a:r>
              <a:rPr lang="en-US" dirty="0">
                <a:latin typeface="Arial" panose="020B0604020202020204" pitchFamily="34" charset="0"/>
                <a:ea typeface="Calibri" panose="020F0502020204030204" pitchFamily="34" charset="0"/>
              </a:rPr>
              <a:t>Courses numbered 250-299 And 950-999 are not degree applicable, and are not 	transferable to institutions within </a:t>
            </a:r>
            <a:r>
              <a:rPr lang="en-US" dirty="0" smtClean="0">
                <a:latin typeface="Arial" panose="020B0604020202020204" pitchFamily="34" charset="0"/>
                <a:ea typeface="Calibri" panose="020F0502020204030204" pitchFamily="34" charset="0"/>
              </a:rPr>
              <a:t>the </a:t>
            </a:r>
            <a:r>
              <a:rPr lang="en-US" dirty="0"/>
              <a:t>California State University and the University of California Systems.</a:t>
            </a:r>
            <a:r>
              <a:rPr lang="en-US" dirty="0" smtClean="0">
                <a:latin typeface="Arial" panose="020B0604020202020204" pitchFamily="34" charset="0"/>
                <a:ea typeface="Calibri" panose="020F0502020204030204" pitchFamily="34" charset="0"/>
              </a:rPr>
              <a:t> </a:t>
            </a:r>
            <a:endParaRPr lang="en-US" dirty="0"/>
          </a:p>
        </p:txBody>
      </p:sp>
    </p:spTree>
    <p:extLst>
      <p:ext uri="{BB962C8B-B14F-4D97-AF65-F5344CB8AC3E}">
        <p14:creationId xmlns:p14="http://schemas.microsoft.com/office/powerpoint/2010/main" val="313987838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a:bodyPr>
          <a:lstStyle/>
          <a:p>
            <a:r>
              <a:rPr lang="en-US" dirty="0"/>
              <a:t>Uniform Course Numbering System</a:t>
            </a:r>
          </a:p>
        </p:txBody>
      </p:sp>
      <p:sp>
        <p:nvSpPr>
          <p:cNvPr id="3" name="Rectangle 2"/>
          <p:cNvSpPr/>
          <p:nvPr/>
        </p:nvSpPr>
        <p:spPr>
          <a:xfrm>
            <a:off x="0" y="1447800"/>
            <a:ext cx="9372600" cy="5463419"/>
          </a:xfrm>
          <a:prstGeom prst="rect">
            <a:avLst/>
          </a:prstGeom>
        </p:spPr>
        <p:txBody>
          <a:bodyPr wrap="square">
            <a:spAutoFit/>
          </a:bodyPr>
          <a:lstStyle/>
          <a:p>
            <a:pPr marL="0" marR="0">
              <a:lnSpc>
                <a:spcPct val="107000"/>
              </a:lnSpc>
              <a:spcBef>
                <a:spcPts val="0"/>
              </a:spcBef>
              <a:spcAft>
                <a:spcPts val="800"/>
              </a:spcAft>
            </a:pPr>
            <a:r>
              <a:rPr lang="en-US" dirty="0">
                <a:latin typeface="Arial" panose="020B0604020202020204" pitchFamily="34" charset="0"/>
                <a:ea typeface="Calibri" panose="020F0502020204030204" pitchFamily="34" charset="0"/>
                <a:cs typeface="Arial" panose="020B0604020202020204" pitchFamily="34" charset="0"/>
              </a:rPr>
              <a:t>300-399</a:t>
            </a:r>
            <a:r>
              <a:rPr lang="en-US" u="sng" dirty="0">
                <a:solidFill>
                  <a:srgbClr val="0000FF"/>
                </a:solidFill>
                <a:latin typeface="Calibri" panose="020F0502020204030204" pitchFamily="34" charset="0"/>
                <a:ea typeface="Calibri" panose="020F0502020204030204" pitchFamily="34" charset="0"/>
                <a:cs typeface="Arial" panose="020B0604020202020204" pitchFamily="34" charset="0"/>
              </a:rPr>
              <a:t> </a:t>
            </a:r>
            <a:r>
              <a:rPr lang="en-US" dirty="0">
                <a:latin typeface="Arial" panose="020B0604020202020204" pitchFamily="34" charset="0"/>
                <a:ea typeface="Calibri" panose="020F0502020204030204" pitchFamily="34" charset="0"/>
                <a:cs typeface="Arial" panose="020B0604020202020204" pitchFamily="34" charset="0"/>
              </a:rPr>
              <a:t>(Currently not used</a:t>
            </a:r>
            <a:r>
              <a:rPr lang="en-US" dirty="0" smtClean="0">
                <a:latin typeface="Arial" panose="020B0604020202020204" pitchFamily="34" charset="0"/>
                <a:ea typeface="Calibri" panose="020F0502020204030204" pitchFamily="34"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400 – 499  </a:t>
            </a:r>
            <a:endParaRPr lang="en-US" dirty="0">
              <a:latin typeface="Calibri" panose="020F0502020204030204" pitchFamily="34" charset="0"/>
              <a:ea typeface="Calibri" panose="020F0502020204030204" pitchFamily="34" charset="0"/>
              <a:cs typeface="Arial" panose="020B0604020202020204" pitchFamily="34" charset="0"/>
            </a:endParaRPr>
          </a:p>
          <a:p>
            <a:pPr marL="45720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Apprenticeship and Cooperative Education courses are numbered 400-499. Credit Apprenticeship course are not degree applicable, and are not transferable to institutions within the California State University and the University of California Systems, while Cooperative Education courses are degree applicable and transferable to institutions within the California State University and the University of California Systems</a:t>
            </a:r>
            <a:endParaRPr lang="en-US" dirty="0">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500 – 699 </a:t>
            </a:r>
            <a:endParaRPr lang="en-US" dirty="0">
              <a:latin typeface="Calibri" panose="020F0502020204030204" pitchFamily="34" charset="0"/>
              <a:ea typeface="Calibri" panose="020F0502020204030204" pitchFamily="34" charset="0"/>
              <a:cs typeface="Arial" panose="020B0604020202020204" pitchFamily="34" charset="0"/>
            </a:endParaRPr>
          </a:p>
          <a:p>
            <a:pPr marL="45720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Non-credit courses (Zero unit)</a:t>
            </a:r>
            <a:endParaRPr lang="en-US" dirty="0">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700 – 799 (Currently not used</a:t>
            </a:r>
            <a:r>
              <a:rPr lang="en-US" dirty="0" smtClean="0">
                <a:latin typeface="Arial" panose="020B0604020202020204" pitchFamily="34" charset="0"/>
                <a:ea typeface="Calibri" panose="020F0502020204030204" pitchFamily="34"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tabLst>
                <a:tab pos="3311525" algn="l"/>
              </a:tabLst>
            </a:pPr>
            <a:r>
              <a:rPr lang="en-US" dirty="0">
                <a:latin typeface="Arial" panose="020B0604020202020204" pitchFamily="34" charset="0"/>
                <a:ea typeface="Calibri" panose="020F0502020204030204" pitchFamily="34" charset="0"/>
                <a:cs typeface="Arial" panose="020B0604020202020204" pitchFamily="34" charset="0"/>
              </a:rPr>
              <a:t>800 – 899</a:t>
            </a:r>
            <a:endParaRPr lang="en-US" dirty="0">
              <a:latin typeface="Calibri" panose="020F0502020204030204" pitchFamily="34" charset="0"/>
              <a:ea typeface="Calibri" panose="020F0502020204030204" pitchFamily="34" charset="0"/>
              <a:cs typeface="Arial" panose="020B0604020202020204" pitchFamily="34" charset="0"/>
            </a:endParaRPr>
          </a:p>
          <a:p>
            <a:r>
              <a:rPr lang="en-US" dirty="0">
                <a:latin typeface="Arial" panose="020B0604020202020204" pitchFamily="34" charset="0"/>
                <a:ea typeface="Calibri" panose="020F0502020204030204" pitchFamily="34" charset="0"/>
              </a:rPr>
              <a:t>Course numbered </a:t>
            </a:r>
            <a:r>
              <a:rPr lang="en-US" dirty="0">
                <a:solidFill>
                  <a:srgbClr val="0000FF"/>
                </a:solidFill>
                <a:latin typeface="Arial" panose="020B0604020202020204" pitchFamily="34" charset="0"/>
                <a:ea typeface="Calibri" panose="020F0502020204030204" pitchFamily="34" charset="0"/>
                <a:cs typeface="Arial" panose="020B0604020202020204" pitchFamily="34" charset="0"/>
                <a:hlinkClick r:id="rId2"/>
              </a:rPr>
              <a:t>800- 899 are Community Services (fee-based) courses</a:t>
            </a:r>
            <a:r>
              <a:rPr lang="en-US" dirty="0">
                <a:latin typeface="Arial" panose="020B0604020202020204" pitchFamily="34" charset="0"/>
                <a:ea typeface="Calibri" panose="020F0502020204030204" pitchFamily="34" charset="0"/>
              </a:rPr>
              <a:t> that offered for no (zero) units and for which students pay fees to cover the cost of instruction. These classes are not listed in the schedule of classes</a:t>
            </a:r>
            <a:endParaRPr lang="en-US" dirty="0"/>
          </a:p>
        </p:txBody>
      </p:sp>
    </p:spTree>
    <p:extLst>
      <p:ext uri="{BB962C8B-B14F-4D97-AF65-F5344CB8AC3E}">
        <p14:creationId xmlns:p14="http://schemas.microsoft.com/office/powerpoint/2010/main" val="163078212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 – </a:t>
            </a:r>
            <a:endParaRPr lang="en-US" dirty="0">
              <a:solidFill>
                <a:schemeClr val="tx1"/>
              </a:solidFill>
            </a:endParaRPr>
          </a:p>
        </p:txBody>
      </p:sp>
      <p:sp>
        <p:nvSpPr>
          <p:cNvPr id="3" name="Content Placeholder 2"/>
          <p:cNvSpPr>
            <a:spLocks noGrp="1"/>
          </p:cNvSpPr>
          <p:nvPr>
            <p:ph idx="1"/>
          </p:nvPr>
        </p:nvSpPr>
        <p:spPr>
          <a:xfrm>
            <a:off x="612648" y="1600200"/>
            <a:ext cx="8531352" cy="4495803"/>
          </a:xfrm>
        </p:spPr>
        <p:txBody>
          <a:bodyPr/>
          <a:lstStyle/>
          <a:p>
            <a:r>
              <a:rPr lang="en-US" dirty="0"/>
              <a:t>Board of Trustees (BOT)</a:t>
            </a:r>
            <a:endParaRPr lang="en-US" dirty="0">
              <a:solidFill>
                <a:schemeClr val="tx1"/>
              </a:solidFill>
            </a:endParaRPr>
          </a:p>
          <a:p>
            <a:pPr lvl="1"/>
            <a:r>
              <a:rPr lang="en-US" dirty="0"/>
              <a:t>Local governing board – decision makers</a:t>
            </a:r>
            <a:endParaRPr lang="en-US" dirty="0">
              <a:solidFill>
                <a:schemeClr val="tx1"/>
              </a:solidFill>
            </a:endParaRPr>
          </a:p>
          <a:p>
            <a:pPr lvl="1"/>
            <a:r>
              <a:rPr lang="en-US" dirty="0"/>
              <a:t>Board of Governors (BOG) - state</a:t>
            </a:r>
            <a:endParaRPr lang="en-US" dirty="0">
              <a:solidFill>
                <a:schemeClr val="tx1"/>
              </a:solidFill>
            </a:endParaRPr>
          </a:p>
          <a:p>
            <a:pPr marL="0" lvl="2" indent="0">
              <a:spcBef>
                <a:spcPts val="700"/>
              </a:spcBef>
              <a:buSzPct val="60000"/>
              <a:buNone/>
            </a:pPr>
            <a:endParaRPr lang="en-US" sz="1000" dirty="0">
              <a:solidFill>
                <a:schemeClr val="tx1"/>
              </a:solidFill>
            </a:endParaRPr>
          </a:p>
          <a:p>
            <a:r>
              <a:rPr lang="en-US" dirty="0"/>
              <a:t>Council on Instruction, Planning and Development</a:t>
            </a:r>
            <a:endParaRPr lang="en-US" dirty="0">
              <a:solidFill>
                <a:schemeClr val="tx1"/>
              </a:solidFill>
            </a:endParaRPr>
          </a:p>
          <a:p>
            <a:pPr lvl="1"/>
            <a:r>
              <a:rPr lang="en-US" dirty="0"/>
              <a:t>We have Uniform Course Numbering (UCN)</a:t>
            </a:r>
            <a:endParaRPr lang="en-US" dirty="0">
              <a:solidFill>
                <a:schemeClr val="tx1"/>
              </a:solidFill>
            </a:endParaRPr>
          </a:p>
          <a:p>
            <a:pPr lvl="2"/>
            <a:r>
              <a:rPr lang="en-US" dirty="0"/>
              <a:t>All BIOL 10 courses have to have the same catalog information</a:t>
            </a:r>
            <a:endParaRPr lang="en-US" dirty="0">
              <a:solidFill>
                <a:schemeClr val="tx1"/>
              </a:solidFill>
            </a:endParaRPr>
          </a:p>
          <a:p>
            <a:pPr lvl="2"/>
            <a:r>
              <a:rPr lang="en-US" dirty="0"/>
              <a:t>Changes to catalog information has to be agreed upon</a:t>
            </a:r>
            <a:endParaRPr lang="en-US" dirty="0">
              <a:solidFill>
                <a:schemeClr val="tx1"/>
              </a:solidFill>
            </a:endParaRPr>
          </a:p>
          <a:p>
            <a:pPr lvl="2"/>
            <a:r>
              <a:rPr lang="en-US" dirty="0"/>
              <a:t>CIC – other colleges use for their committees</a:t>
            </a:r>
            <a:endParaRPr lang="en-US" dirty="0">
              <a:solidFill>
                <a:schemeClr val="tx1"/>
              </a:solidFill>
            </a:endParaRPr>
          </a:p>
          <a:p>
            <a:pPr lvl="1"/>
            <a:endParaRPr lang="en-US" dirty="0">
              <a:solidFill>
                <a:schemeClr val="tx1"/>
              </a:solidFill>
            </a:endParaRPr>
          </a:p>
          <a:p>
            <a:pPr lvl="1"/>
            <a:endParaRPr lang="en-US" dirty="0">
              <a:solidFill>
                <a:schemeClr val="tx1"/>
              </a:solidFill>
            </a:endParaRPr>
          </a:p>
        </p:txBody>
      </p:sp>
    </p:spTree>
    <p:extLst>
      <p:ext uri="{BB962C8B-B14F-4D97-AF65-F5344CB8AC3E}">
        <p14:creationId xmlns:p14="http://schemas.microsoft.com/office/powerpoint/2010/main" val="98986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a:bodyPr>
          <a:lstStyle/>
          <a:p>
            <a:r>
              <a:rPr lang="en-US" dirty="0"/>
              <a:t>Uniform Course Numbering System</a:t>
            </a:r>
          </a:p>
        </p:txBody>
      </p:sp>
      <p:pic>
        <p:nvPicPr>
          <p:cNvPr id="4" name="Picture 3"/>
          <p:cNvPicPr/>
          <p:nvPr/>
        </p:nvPicPr>
        <p:blipFill>
          <a:blip r:embed="rId2"/>
          <a:stretch>
            <a:fillRect/>
          </a:stretch>
        </p:blipFill>
        <p:spPr>
          <a:xfrm>
            <a:off x="2057400" y="990600"/>
            <a:ext cx="4876800" cy="5867400"/>
          </a:xfrm>
          <a:prstGeom prst="rect">
            <a:avLst/>
          </a:prstGeom>
        </p:spPr>
      </p:pic>
    </p:spTree>
    <p:extLst>
      <p:ext uri="{BB962C8B-B14F-4D97-AF65-F5344CB8AC3E}">
        <p14:creationId xmlns:p14="http://schemas.microsoft.com/office/powerpoint/2010/main" val="191405667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Consultation </a:t>
            </a:r>
            <a:r>
              <a:rPr lang="en-US" dirty="0" smtClean="0"/>
              <a:t>Guidelines/Requirements</a:t>
            </a:r>
            <a:endParaRPr lang="en-US" dirty="0"/>
          </a:p>
        </p:txBody>
      </p:sp>
      <p:sp>
        <p:nvSpPr>
          <p:cNvPr id="5" name="Rectangle 4"/>
          <p:cNvSpPr/>
          <p:nvPr/>
        </p:nvSpPr>
        <p:spPr>
          <a:xfrm>
            <a:off x="533399" y="1524000"/>
            <a:ext cx="8232651" cy="3760004"/>
          </a:xfrm>
          <a:prstGeom prst="rect">
            <a:avLst/>
          </a:prstGeom>
        </p:spPr>
        <p:txBody>
          <a:bodyPr wrap="square">
            <a:spAutoFit/>
          </a:bodyPr>
          <a:lstStyle/>
          <a:p>
            <a:pPr marL="0" marR="0">
              <a:lnSpc>
                <a:spcPct val="115000"/>
              </a:lnSpc>
              <a:spcBef>
                <a:spcPts val="200"/>
              </a:spcBef>
              <a:spcAft>
                <a:spcPts val="0"/>
              </a:spcAft>
            </a:pPr>
            <a:r>
              <a:rPr lang="en-US" sz="2000" b="1" dirty="0">
                <a:solidFill>
                  <a:srgbClr val="243F60"/>
                </a:solidFill>
                <a:latin typeface="Cambria" panose="02040503050406030204" pitchFamily="18" charset="0"/>
                <a:ea typeface="Times New Roman" panose="02020603050405020304" pitchFamily="18" charset="0"/>
                <a:cs typeface="Times New Roman" panose="02020603050405020304" pitchFamily="18" charset="0"/>
              </a:rPr>
              <a:t>Consultation of courses/programs among Colleges is necessary to </a:t>
            </a:r>
            <a:r>
              <a:rPr lang="en-US" sz="2000" b="1" dirty="0" smtClean="0">
                <a:solidFill>
                  <a:srgbClr val="243F60"/>
                </a:solidFill>
                <a:latin typeface="Cambria" panose="02040503050406030204" pitchFamily="18" charset="0"/>
                <a:ea typeface="Times New Roman" panose="02020603050405020304" pitchFamily="18" charset="0"/>
                <a:cs typeface="Times New Roman" panose="02020603050405020304" pitchFamily="18" charset="0"/>
              </a:rPr>
              <a:t>ensure:</a:t>
            </a:r>
          </a:p>
          <a:p>
            <a:pPr marL="457200" marR="0" indent="-457200">
              <a:lnSpc>
                <a:spcPct val="115000"/>
              </a:lnSpc>
              <a:spcBef>
                <a:spcPts val="200"/>
              </a:spcBef>
              <a:spcAft>
                <a:spcPts val="0"/>
              </a:spcAft>
              <a:buFont typeface="+mj-lt"/>
              <a:buAutoNum type="arabicPeriod"/>
            </a:pPr>
            <a:r>
              <a:rPr lang="en-US" sz="2000" dirty="0" smtClean="0">
                <a:solidFill>
                  <a:srgbClr val="000000"/>
                </a:solidFill>
                <a:latin typeface="Arial" panose="020B0604020202020204" pitchFamily="34" charset="0"/>
                <a:ea typeface="Calibri" panose="020F0502020204030204" pitchFamily="34" charset="0"/>
                <a:cs typeface="Arial" panose="020B0604020202020204" pitchFamily="34" charset="0"/>
              </a:rPr>
              <a:t>Program Integrity</a:t>
            </a:r>
          </a:p>
          <a:p>
            <a:pPr marL="457200" marR="0" indent="-457200">
              <a:lnSpc>
                <a:spcPct val="115000"/>
              </a:lnSpc>
              <a:spcBef>
                <a:spcPts val="200"/>
              </a:spcBef>
              <a:spcAft>
                <a:spcPts val="0"/>
              </a:spcAft>
              <a:buFont typeface="+mj-lt"/>
              <a:buAutoNum type="arabicPeriod"/>
            </a:pPr>
            <a:r>
              <a:rPr lang="en-US" sz="2000" dirty="0" smtClean="0">
                <a:solidFill>
                  <a:srgbClr val="000000"/>
                </a:solidFill>
                <a:latin typeface="Arial" panose="020B0604020202020204" pitchFamily="34" charset="0"/>
                <a:ea typeface="Calibri" panose="020F0502020204030204" pitchFamily="34" charset="0"/>
                <a:cs typeface="Arial" panose="020B0604020202020204" pitchFamily="34" charset="0"/>
              </a:rPr>
              <a:t>Appropriate </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use of district </a:t>
            </a:r>
            <a:r>
              <a:rPr lang="en-US" sz="2000" dirty="0" smtClean="0">
                <a:solidFill>
                  <a:srgbClr val="000000"/>
                </a:solidFill>
                <a:latin typeface="Arial" panose="020B0604020202020204" pitchFamily="34" charset="0"/>
                <a:ea typeface="Calibri" panose="020F0502020204030204" pitchFamily="34" charset="0"/>
                <a:cs typeface="Arial" panose="020B0604020202020204" pitchFamily="34" charset="0"/>
              </a:rPr>
              <a:t>resources</a:t>
            </a:r>
            <a:endParaRPr lang="en-US" sz="2000" dirty="0" smtClean="0">
              <a:latin typeface="Calibri" panose="020F0502020204030204" pitchFamily="34" charset="0"/>
              <a:ea typeface="Calibri" panose="020F0502020204030204" pitchFamily="34" charset="0"/>
              <a:cs typeface="Arial" panose="020B0604020202020204" pitchFamily="34" charset="0"/>
            </a:endParaRPr>
          </a:p>
          <a:p>
            <a:pPr marL="457200" marR="0" indent="-457200">
              <a:lnSpc>
                <a:spcPct val="115000"/>
              </a:lnSpc>
              <a:spcBef>
                <a:spcPts val="200"/>
              </a:spcBef>
              <a:spcAft>
                <a:spcPts val="0"/>
              </a:spcAft>
              <a:buFont typeface="+mj-lt"/>
              <a:buAutoNum type="arabicPeriod"/>
            </a:pPr>
            <a:r>
              <a:rPr lang="en-US" sz="2000" dirty="0" smtClean="0">
                <a:solidFill>
                  <a:srgbClr val="000000"/>
                </a:solidFill>
                <a:latin typeface="Arial" panose="020B0604020202020204" pitchFamily="34" charset="0"/>
                <a:ea typeface="Calibri" panose="020F0502020204030204" pitchFamily="34" charset="0"/>
                <a:cs typeface="Arial" panose="020B0604020202020204" pitchFamily="34" charset="0"/>
              </a:rPr>
              <a:t>Program </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delivery to students in convenient </a:t>
            </a:r>
            <a:r>
              <a:rPr lang="en-US" sz="2000" dirty="0" smtClean="0">
                <a:solidFill>
                  <a:srgbClr val="000000"/>
                </a:solidFill>
                <a:latin typeface="Arial" panose="020B0604020202020204" pitchFamily="34" charset="0"/>
                <a:ea typeface="Calibri" panose="020F0502020204030204" pitchFamily="34" charset="0"/>
                <a:cs typeface="Arial" panose="020B0604020202020204" pitchFamily="34" charset="0"/>
              </a:rPr>
              <a:t>locations</a:t>
            </a:r>
            <a:endParaRPr lang="en-US" sz="2000" dirty="0" smtClean="0">
              <a:latin typeface="Calibri" panose="020F0502020204030204" pitchFamily="34" charset="0"/>
              <a:ea typeface="Calibri" panose="020F0502020204030204" pitchFamily="34" charset="0"/>
              <a:cs typeface="Arial" panose="020B0604020202020204" pitchFamily="34" charset="0"/>
            </a:endParaRPr>
          </a:p>
          <a:p>
            <a:pPr marL="457200" marR="0" indent="-457200">
              <a:lnSpc>
                <a:spcPct val="115000"/>
              </a:lnSpc>
              <a:spcBef>
                <a:spcPts val="200"/>
              </a:spcBef>
              <a:spcAft>
                <a:spcPts val="0"/>
              </a:spcAft>
              <a:buFont typeface="+mj-lt"/>
              <a:buAutoNum type="arabicPeriod"/>
            </a:pPr>
            <a:r>
              <a:rPr lang="en-US" sz="2000" dirty="0" smtClean="0">
                <a:solidFill>
                  <a:srgbClr val="000000"/>
                </a:solidFill>
                <a:latin typeface="Arial" panose="020B0604020202020204" pitchFamily="34" charset="0"/>
                <a:ea typeface="Calibri" panose="020F0502020204030204" pitchFamily="34" charset="0"/>
                <a:cs typeface="Arial" panose="020B0604020202020204" pitchFamily="34" charset="0"/>
              </a:rPr>
              <a:t>Adequate </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enrollment in all programs at all </a:t>
            </a:r>
            <a:r>
              <a:rPr lang="en-US" sz="2000" dirty="0" smtClean="0">
                <a:solidFill>
                  <a:srgbClr val="000000"/>
                </a:solidFill>
                <a:latin typeface="Arial" panose="020B0604020202020204" pitchFamily="34" charset="0"/>
                <a:ea typeface="Calibri" panose="020F0502020204030204" pitchFamily="34" charset="0"/>
                <a:cs typeface="Arial" panose="020B0604020202020204" pitchFamily="34" charset="0"/>
              </a:rPr>
              <a:t>colleges</a:t>
            </a:r>
            <a:endParaRPr lang="en-US" sz="2000" dirty="0" smtClean="0">
              <a:latin typeface="Calibri" panose="020F0502020204030204" pitchFamily="34" charset="0"/>
              <a:ea typeface="Calibri" panose="020F0502020204030204" pitchFamily="34" charset="0"/>
              <a:cs typeface="Arial" panose="020B0604020202020204" pitchFamily="34" charset="0"/>
            </a:endParaRPr>
          </a:p>
          <a:p>
            <a:pPr marL="457200" marR="0" indent="-457200">
              <a:lnSpc>
                <a:spcPct val="115000"/>
              </a:lnSpc>
              <a:spcBef>
                <a:spcPts val="200"/>
              </a:spcBef>
              <a:spcAft>
                <a:spcPts val="0"/>
              </a:spcAft>
              <a:buFont typeface="+mj-lt"/>
              <a:buAutoNum type="arabicPeriod"/>
            </a:pPr>
            <a:r>
              <a:rPr lang="en-US" sz="2000" dirty="0" smtClean="0">
                <a:solidFill>
                  <a:srgbClr val="000000"/>
                </a:solidFill>
                <a:latin typeface="Arial" panose="020B0604020202020204" pitchFamily="34" charset="0"/>
                <a:ea typeface="Calibri" panose="020F0502020204030204" pitchFamily="34" charset="0"/>
                <a:cs typeface="Arial" panose="020B0604020202020204" pitchFamily="34" charset="0"/>
              </a:rPr>
              <a:t>Curriculum </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taught at more than one college has identical information per </a:t>
            </a:r>
            <a:r>
              <a:rPr lang="en-US" sz="20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2" action="ppaction://hlinkfile"/>
              </a:rPr>
              <a:t>Uniform Course Numbering (UCN) policy requirements/state </a:t>
            </a:r>
            <a:r>
              <a:rPr lang="en-US" sz="2000" u="sng" dirty="0" smtClean="0">
                <a:solidFill>
                  <a:srgbClr val="0000FF"/>
                </a:solidFill>
                <a:latin typeface="Arial" panose="020B0604020202020204" pitchFamily="34" charset="0"/>
                <a:ea typeface="Calibri" panose="020F0502020204030204" pitchFamily="34" charset="0"/>
                <a:cs typeface="Arial" panose="020B0604020202020204" pitchFamily="34" charset="0"/>
                <a:hlinkClick r:id="rId2" action="ppaction://hlinkfile"/>
              </a:rPr>
              <a:t>mandates</a:t>
            </a:r>
            <a:endParaRPr lang="en-US" sz="2000" u="sng" dirty="0" smtClean="0">
              <a:solidFill>
                <a:srgbClr val="0000FF"/>
              </a:solidFill>
              <a:latin typeface="Arial" panose="020B0604020202020204" pitchFamily="34" charset="0"/>
              <a:ea typeface="Calibri" panose="020F0502020204030204" pitchFamily="34" charset="0"/>
              <a:cs typeface="Arial" panose="020B0604020202020204" pitchFamily="34" charset="0"/>
            </a:endParaRPr>
          </a:p>
          <a:p>
            <a:pPr marL="457200" marR="0" indent="-457200">
              <a:lnSpc>
                <a:spcPct val="115000"/>
              </a:lnSpc>
              <a:spcBef>
                <a:spcPts val="200"/>
              </a:spcBef>
              <a:spcAft>
                <a:spcPts val="0"/>
              </a:spcAft>
              <a:buFont typeface="+mj-lt"/>
              <a:buAutoNum type="arabicPeriod"/>
            </a:pPr>
            <a:r>
              <a:rPr lang="en-US" sz="2000" dirty="0" smtClean="0">
                <a:solidFill>
                  <a:srgbClr val="000000"/>
                </a:solidFill>
                <a:latin typeface="Arial" panose="020B0604020202020204" pitchFamily="34" charset="0"/>
                <a:ea typeface="Calibri" panose="020F0502020204030204" pitchFamily="34" charset="0"/>
                <a:cs typeface="Arial" panose="020B0604020202020204" pitchFamily="34" charset="0"/>
              </a:rPr>
              <a:t>There is </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no unnecessary overlap of curriculum across the district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7476397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Consultation Guidelines/Requirements</a:t>
            </a:r>
            <a:endParaRPr lang="en-US" dirty="0"/>
          </a:p>
        </p:txBody>
      </p:sp>
      <p:sp>
        <p:nvSpPr>
          <p:cNvPr id="5" name="Rectangle 4"/>
          <p:cNvSpPr/>
          <p:nvPr/>
        </p:nvSpPr>
        <p:spPr>
          <a:xfrm>
            <a:off x="151203" y="1524000"/>
            <a:ext cx="8841594" cy="2487861"/>
          </a:xfrm>
          <a:prstGeom prst="rect">
            <a:avLst/>
          </a:prstGeom>
        </p:spPr>
        <p:txBody>
          <a:bodyPr wrap="square">
            <a:spAutoFit/>
          </a:bodyPr>
          <a:lstStyle/>
          <a:p>
            <a:pPr marL="285750" marR="0" indent="-285750">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The Faculty Originator must contact department chair at all affected disciplines and colleges to begin the consultation process.  This email should have the Consultation Form filled out and attached to it.  </a:t>
            </a:r>
            <a:r>
              <a:rPr lang="en-US"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indent="-342900">
              <a:lnSpc>
                <a:spcPct val="115000"/>
              </a:lnSpc>
              <a:spcBef>
                <a:spcPts val="200"/>
              </a:spcBef>
              <a:spcAft>
                <a:spcPts val="0"/>
              </a:spcAft>
              <a:buFont typeface="Arial" panose="020B0604020202020204" pitchFamily="34" charset="0"/>
              <a:buChar char="•"/>
            </a:pPr>
            <a:r>
              <a:rPr lang="en-US" sz="2000" b="1" dirty="0">
                <a:solidFill>
                  <a:srgbClr val="243F60"/>
                </a:solidFill>
                <a:latin typeface="Cambria" panose="02040503050406030204" pitchFamily="18" charset="0"/>
                <a:ea typeface="Times New Roman" panose="02020603050405020304" pitchFamily="18" charset="0"/>
                <a:cs typeface="Times New Roman" panose="02020603050405020304" pitchFamily="18" charset="0"/>
              </a:rPr>
              <a:t>Consultation discussions should be finalized, </a:t>
            </a:r>
            <a:r>
              <a:rPr lang="en-US" b="1" dirty="0">
                <a:solidFill>
                  <a:srgbClr val="000000"/>
                </a:solidFill>
                <a:latin typeface="Arial" panose="020B0604020202020204" pitchFamily="34" charset="0"/>
                <a:ea typeface="Calibri" panose="020F0502020204030204" pitchFamily="34" charset="0"/>
                <a:cs typeface="Times New Roman" panose="02020603050405020304" pitchFamily="18" charset="0"/>
              </a:rPr>
              <a:t>(whether agree or disagree with the consult) within 4-6 weeks of initial contact. </a:t>
            </a:r>
            <a:endParaRPr lang="en-US" sz="2000" b="1" dirty="0">
              <a:solidFill>
                <a:srgbClr val="243F60"/>
              </a:solidFill>
              <a:latin typeface="Cambria" panose="02040503050406030204" pitchFamily="18"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dirty="0" smtClean="0">
                <a:solidFill>
                  <a:srgbClr val="000000"/>
                </a:solidFill>
                <a:latin typeface="Arial" panose="020B0604020202020204" pitchFamily="34" charset="0"/>
                <a:ea typeface="Calibri" panose="020F0502020204030204" pitchFamily="34" charset="0"/>
                <a:cs typeface="Arial" panose="020B0604020202020204" pitchFamily="34" charset="0"/>
              </a:rPr>
              <a:t>Preliminary </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responses to consultation requests must occur within 2 weeks of initial contact. If there is no response in the 2-week timeframe, then curriculum may move to local agenda.</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134276" y="4011861"/>
            <a:ext cx="8875448" cy="2585323"/>
          </a:xfrm>
          <a:prstGeom prst="rect">
            <a:avLst/>
          </a:prstGeom>
        </p:spPr>
        <p:txBody>
          <a:bodyPr wrap="square">
            <a:spAutoFit/>
          </a:bodyPr>
          <a:lstStyle/>
          <a:p>
            <a:pPr marL="285750" marR="0" indent="-285750">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After engagement in the consultation process, faculty at other campuses may agree to the curriculum request or disagree to the request, at which those reasons should be stated on the Consultation Form.</a:t>
            </a:r>
            <a:endParaRPr lang="en-US" dirty="0">
              <a:latin typeface="Calibri" panose="020F0502020204030204" pitchFamily="34" charset="0"/>
              <a:ea typeface="Calibri" panose="020F050202020403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dirty="0" smtClean="0">
                <a:solidFill>
                  <a:srgbClr val="000000"/>
                </a:solidFill>
                <a:latin typeface="Arial" panose="020B0604020202020204" pitchFamily="34" charset="0"/>
                <a:ea typeface="Calibri" panose="020F0502020204030204" pitchFamily="34" charset="0"/>
                <a:cs typeface="Arial" panose="020B0604020202020204" pitchFamily="34" charset="0"/>
              </a:rPr>
              <a:t>Consultation </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does not mean agreement.  It is designed for communication between colleges/disciplines as a professional courtesy and demonstration of respect.</a:t>
            </a:r>
            <a:endParaRPr lang="en-US" dirty="0">
              <a:latin typeface="Calibri" panose="020F0502020204030204" pitchFamily="34" charset="0"/>
              <a:ea typeface="Calibri" panose="020F050202020403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dirty="0" smtClean="0">
                <a:solidFill>
                  <a:srgbClr val="000000"/>
                </a:solidFill>
                <a:latin typeface="Arial" panose="020B0604020202020204" pitchFamily="34" charset="0"/>
                <a:ea typeface="Calibri" panose="020F0502020204030204" pitchFamily="34" charset="0"/>
                <a:cs typeface="Arial" panose="020B0604020202020204" pitchFamily="34" charset="0"/>
              </a:rPr>
              <a:t>If </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there are unresolved disputes or disapproval of the curriculum request, the issues will be discussed and resolved at CIPD. (Either tabling the course to request more information, or voting to approve/oppose curriculum.)</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582911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Ahead</a:t>
            </a:r>
          </a:p>
        </p:txBody>
      </p:sp>
      <p:sp>
        <p:nvSpPr>
          <p:cNvPr id="3" name="Content Placeholder 2"/>
          <p:cNvSpPr>
            <a:spLocks noGrp="1"/>
          </p:cNvSpPr>
          <p:nvPr>
            <p:ph sz="quarter" idx="1"/>
          </p:nvPr>
        </p:nvSpPr>
        <p:spPr/>
        <p:txBody>
          <a:bodyPr>
            <a:normAutofit fontScale="85000" lnSpcReduction="20000"/>
          </a:bodyPr>
          <a:lstStyle/>
          <a:p>
            <a:r>
              <a:rPr lang="en-US" dirty="0"/>
              <a:t>Plan a year in advance </a:t>
            </a:r>
          </a:p>
          <a:p>
            <a:pPr lvl="1"/>
            <a:r>
              <a:rPr lang="en-US" dirty="0" smtClean="0"/>
              <a:t>Comprehensive Program </a:t>
            </a:r>
            <a:r>
              <a:rPr lang="en-US" dirty="0"/>
              <a:t>Review Year is a good time to look ahead</a:t>
            </a:r>
          </a:p>
          <a:p>
            <a:endParaRPr lang="en-US" dirty="0"/>
          </a:p>
          <a:p>
            <a:r>
              <a:rPr lang="en-US" dirty="0"/>
              <a:t>Ensure you have enough time for your goal</a:t>
            </a:r>
          </a:p>
          <a:p>
            <a:pPr lvl="1"/>
            <a:r>
              <a:rPr lang="en-US" dirty="0"/>
              <a:t>If your goal is Fall </a:t>
            </a:r>
            <a:r>
              <a:rPr lang="en-US" dirty="0" smtClean="0"/>
              <a:t>2020, </a:t>
            </a:r>
            <a:r>
              <a:rPr lang="en-US" dirty="0"/>
              <a:t>it should be in submitted for approval now</a:t>
            </a:r>
          </a:p>
          <a:p>
            <a:endParaRPr lang="en-US" dirty="0"/>
          </a:p>
          <a:p>
            <a:r>
              <a:rPr lang="en-US" dirty="0"/>
              <a:t>Check CIPD website for dates</a:t>
            </a:r>
          </a:p>
          <a:p>
            <a:endParaRPr lang="en-US" dirty="0"/>
          </a:p>
          <a:p>
            <a:r>
              <a:rPr lang="en-US" dirty="0"/>
              <a:t>Make sure you are leaving enough time for approval process</a:t>
            </a:r>
          </a:p>
        </p:txBody>
      </p:sp>
    </p:spTree>
    <p:extLst>
      <p:ext uri="{BB962C8B-B14F-4D97-AF65-F5344CB8AC3E}">
        <p14:creationId xmlns:p14="http://schemas.microsoft.com/office/powerpoint/2010/main" val="152470594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533400"/>
          </a:xfrm>
        </p:spPr>
        <p:txBody>
          <a:bodyPr/>
          <a:lstStyle/>
          <a:p>
            <a:pPr algn="ctr"/>
            <a:r>
              <a:rPr lang="en-US" dirty="0"/>
              <a:t>Use Outcomes to Update Outline</a:t>
            </a:r>
          </a:p>
        </p:txBody>
      </p:sp>
      <p:pic>
        <p:nvPicPr>
          <p:cNvPr id="2050" name="Picture 2" descr="http://laney.edu/assessment/wp-content/uploads/sites/165/2018/10/Continuous-Cycle-of-Assessment-and-Reporting-final-1024x791.jpg"/>
          <p:cNvPicPr>
            <a:picLocks noChangeAspect="1" noChangeArrowheads="1"/>
          </p:cNvPicPr>
          <p:nvPr/>
        </p:nvPicPr>
        <p:blipFill rotWithShape="1">
          <a:blip r:embed="rId2">
            <a:extLst>
              <a:ext uri="{28A0092B-C50C-407E-A947-70E740481C1C}">
                <a14:useLocalDpi xmlns:a14="http://schemas.microsoft.com/office/drawing/2010/main" val="0"/>
              </a:ext>
            </a:extLst>
          </a:blip>
          <a:srcRect t="4222"/>
          <a:stretch/>
        </p:blipFill>
        <p:spPr bwMode="auto">
          <a:xfrm>
            <a:off x="457200" y="847405"/>
            <a:ext cx="8229600" cy="6088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8289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Who are they?</a:t>
            </a:r>
          </a:p>
        </p:txBody>
      </p:sp>
      <p:sp>
        <p:nvSpPr>
          <p:cNvPr id="3" name="Title 2"/>
          <p:cNvSpPr>
            <a:spLocks noGrp="1"/>
          </p:cNvSpPr>
          <p:nvPr>
            <p:ph type="title"/>
          </p:nvPr>
        </p:nvSpPr>
        <p:spPr/>
        <p:txBody>
          <a:bodyPr>
            <a:normAutofit/>
          </a:bodyPr>
          <a:lstStyle/>
          <a:p>
            <a:r>
              <a:rPr lang="en-US" dirty="0"/>
              <a:t>STATE CHANCELLOR’S OFFICE</a:t>
            </a:r>
          </a:p>
        </p:txBody>
      </p:sp>
    </p:spTree>
    <p:extLst>
      <p:ext uri="{BB962C8B-B14F-4D97-AF65-F5344CB8AC3E}">
        <p14:creationId xmlns:p14="http://schemas.microsoft.com/office/powerpoint/2010/main" val="319857568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596"/>
          </a:xfrm>
        </p:spPr>
        <p:txBody>
          <a:bodyPr/>
          <a:lstStyle/>
          <a:p>
            <a:r>
              <a:rPr lang="en-US" sz="3200" dirty="0"/>
              <a:t>California Community College Chancellor’s Office</a:t>
            </a:r>
          </a:p>
        </p:txBody>
      </p:sp>
      <p:sp>
        <p:nvSpPr>
          <p:cNvPr id="3" name="Content Placeholder 2"/>
          <p:cNvSpPr>
            <a:spLocks noGrp="1"/>
          </p:cNvSpPr>
          <p:nvPr>
            <p:ph idx="1"/>
          </p:nvPr>
        </p:nvSpPr>
        <p:spPr/>
        <p:txBody>
          <a:bodyPr/>
          <a:lstStyle/>
          <a:p>
            <a:r>
              <a:rPr lang="en-US" dirty="0"/>
              <a:t>The mission of the California Community Colleges Board of Governors and the Chancellor's Office is to empower the community colleges through leadership, advocacy and support.</a:t>
            </a:r>
          </a:p>
          <a:p>
            <a:endParaRPr lang="en-US" dirty="0"/>
          </a:p>
        </p:txBody>
      </p:sp>
    </p:spTree>
    <p:extLst>
      <p:ext uri="{BB962C8B-B14F-4D97-AF65-F5344CB8AC3E}">
        <p14:creationId xmlns:p14="http://schemas.microsoft.com/office/powerpoint/2010/main" val="141271780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Chancellor’s Office</a:t>
            </a:r>
          </a:p>
        </p:txBody>
      </p:sp>
      <p:pic>
        <p:nvPicPr>
          <p:cNvPr id="3" name="Picture 2"/>
          <p:cNvPicPr>
            <a:picLocks noChangeAspect="1"/>
          </p:cNvPicPr>
          <p:nvPr/>
        </p:nvPicPr>
        <p:blipFill>
          <a:blip r:embed="rId2"/>
          <a:stretch>
            <a:fillRect/>
          </a:stretch>
        </p:blipFill>
        <p:spPr>
          <a:xfrm>
            <a:off x="108631" y="1676400"/>
            <a:ext cx="9053512" cy="4638153"/>
          </a:xfrm>
          <a:prstGeom prst="rect">
            <a:avLst/>
          </a:prstGeom>
        </p:spPr>
      </p:pic>
    </p:spTree>
    <p:extLst>
      <p:ext uri="{BB962C8B-B14F-4D97-AF65-F5344CB8AC3E}">
        <p14:creationId xmlns:p14="http://schemas.microsoft.com/office/powerpoint/2010/main" val="183675057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CCCCO Curriculum Inventory</a:t>
            </a:r>
          </a:p>
        </p:txBody>
      </p:sp>
      <p:pic>
        <p:nvPicPr>
          <p:cNvPr id="1026" name="Picture 2" descr="C:\Users\Staff\Dropbox\Screenshots\Screenshot 2016-02-03 15.52.29.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370" t="9515" r="11987" b="31483"/>
          <a:stretch/>
        </p:blipFill>
        <p:spPr bwMode="auto">
          <a:xfrm>
            <a:off x="376624" y="1778636"/>
            <a:ext cx="8543152" cy="41649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00200" y="5943600"/>
            <a:ext cx="6096000" cy="369332"/>
          </a:xfrm>
          <a:prstGeom prst="rect">
            <a:avLst/>
          </a:prstGeom>
          <a:noFill/>
        </p:spPr>
        <p:txBody>
          <a:bodyPr wrap="square" rtlCol="0">
            <a:spAutoFit/>
          </a:bodyPr>
          <a:lstStyle/>
          <a:p>
            <a:r>
              <a:rPr lang="en-US" dirty="0"/>
              <a:t>curriculum.cccco.edu/search</a:t>
            </a:r>
          </a:p>
        </p:txBody>
      </p:sp>
    </p:spTree>
    <p:extLst>
      <p:ext uri="{BB962C8B-B14F-4D97-AF65-F5344CB8AC3E}">
        <p14:creationId xmlns:p14="http://schemas.microsoft.com/office/powerpoint/2010/main" val="108412442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 – State Terms</a:t>
            </a:r>
          </a:p>
        </p:txBody>
      </p:sp>
      <p:sp>
        <p:nvSpPr>
          <p:cNvPr id="3" name="Content Placeholder 2"/>
          <p:cNvSpPr>
            <a:spLocks noGrp="1"/>
          </p:cNvSpPr>
          <p:nvPr>
            <p:ph idx="1"/>
          </p:nvPr>
        </p:nvSpPr>
        <p:spPr/>
        <p:txBody>
          <a:bodyPr/>
          <a:lstStyle/>
          <a:p>
            <a:r>
              <a:rPr lang="en-US" sz="2800" dirty="0"/>
              <a:t>“The State” – they give us control numbers</a:t>
            </a:r>
          </a:p>
          <a:p>
            <a:pPr lvl="1"/>
            <a:r>
              <a:rPr lang="en-US" sz="2400" dirty="0"/>
              <a:t>After BOT approves, we send course/program to state for approval</a:t>
            </a:r>
          </a:p>
          <a:p>
            <a:pPr lvl="1"/>
            <a:r>
              <a:rPr lang="en-US" sz="2400" dirty="0"/>
              <a:t>New Courses/Programs need control numbers</a:t>
            </a:r>
          </a:p>
          <a:p>
            <a:pPr lvl="2"/>
            <a:r>
              <a:rPr lang="en-US" sz="2000" dirty="0"/>
              <a:t>Each course has it’s own control number</a:t>
            </a:r>
          </a:p>
          <a:p>
            <a:pPr lvl="3"/>
            <a:r>
              <a:rPr lang="en-US" sz="1800" dirty="0"/>
              <a:t>BIOL 10 at BCC, COA, Merritt &amp; Laney have different #s</a:t>
            </a:r>
          </a:p>
          <a:p>
            <a:pPr lvl="2"/>
            <a:r>
              <a:rPr lang="en-US" sz="2000" dirty="0"/>
              <a:t>Illegal to offer a class with out a control number</a:t>
            </a:r>
          </a:p>
          <a:p>
            <a:pPr lvl="2"/>
            <a:r>
              <a:rPr lang="en-US" sz="2000" dirty="0"/>
              <a:t>Need to advertise for 30 days before you offer it</a:t>
            </a:r>
          </a:p>
          <a:p>
            <a:pPr lvl="1"/>
            <a:r>
              <a:rPr lang="en-US" sz="2400" dirty="0" smtClean="0"/>
              <a:t>State and their approval review:</a:t>
            </a:r>
            <a:endParaRPr lang="en-US" sz="2400" dirty="0"/>
          </a:p>
          <a:p>
            <a:pPr lvl="2"/>
            <a:r>
              <a:rPr lang="en-US" sz="2100" dirty="0" smtClean="0"/>
              <a:t>New Courses 1-499 not reviewed, just give control number</a:t>
            </a:r>
            <a:endParaRPr lang="en-US" sz="2100" dirty="0"/>
          </a:p>
          <a:p>
            <a:pPr lvl="2"/>
            <a:r>
              <a:rPr lang="en-US" sz="2100" dirty="0" smtClean="0"/>
              <a:t>CE Courses, Non-Credit Courses – get reviewed by state</a:t>
            </a:r>
            <a:endParaRPr lang="en-US" sz="2100" dirty="0"/>
          </a:p>
          <a:p>
            <a:pPr lvl="2"/>
            <a:r>
              <a:rPr lang="en-US" sz="2100" dirty="0" smtClean="0"/>
              <a:t>All Programs reviewed by state</a:t>
            </a:r>
          </a:p>
          <a:p>
            <a:pPr lvl="2"/>
            <a:r>
              <a:rPr lang="en-US" sz="2100" dirty="0" smtClean="0"/>
              <a:t>Working on Non-Credit being streamlined </a:t>
            </a:r>
            <a:endParaRPr lang="en-US" sz="2100" dirty="0"/>
          </a:p>
        </p:txBody>
      </p:sp>
    </p:spTree>
    <p:extLst>
      <p:ext uri="{BB962C8B-B14F-4D97-AF65-F5344CB8AC3E}">
        <p14:creationId xmlns:p14="http://schemas.microsoft.com/office/powerpoint/2010/main" val="11547324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 – Transfer Stuff</a:t>
            </a:r>
          </a:p>
        </p:txBody>
      </p:sp>
      <p:sp>
        <p:nvSpPr>
          <p:cNvPr id="3" name="Content Placeholder 2"/>
          <p:cNvSpPr>
            <a:spLocks noGrp="1"/>
          </p:cNvSpPr>
          <p:nvPr>
            <p:ph idx="1"/>
          </p:nvPr>
        </p:nvSpPr>
        <p:spPr>
          <a:xfrm>
            <a:off x="612648" y="1295400"/>
            <a:ext cx="8153403" cy="4495803"/>
          </a:xfrm>
        </p:spPr>
        <p:txBody>
          <a:bodyPr/>
          <a:lstStyle/>
          <a:p>
            <a:r>
              <a:rPr lang="en-US" dirty="0"/>
              <a:t>Terms </a:t>
            </a:r>
            <a:endParaRPr lang="en-US" dirty="0">
              <a:solidFill>
                <a:schemeClr val="tx1"/>
              </a:solidFill>
            </a:endParaRPr>
          </a:p>
          <a:p>
            <a:pPr lvl="1"/>
            <a:r>
              <a:rPr lang="en-US" dirty="0"/>
              <a:t>Matriculate – process of entering college</a:t>
            </a:r>
            <a:endParaRPr lang="en-US" dirty="0">
              <a:solidFill>
                <a:schemeClr val="tx1"/>
              </a:solidFill>
            </a:endParaRPr>
          </a:p>
          <a:p>
            <a:pPr lvl="1"/>
            <a:r>
              <a:rPr lang="en-US" dirty="0"/>
              <a:t>Transfer – can count as an elective at a 4 year</a:t>
            </a:r>
            <a:endParaRPr lang="en-US" dirty="0">
              <a:solidFill>
                <a:schemeClr val="tx1"/>
              </a:solidFill>
            </a:endParaRPr>
          </a:p>
          <a:p>
            <a:pPr lvl="1"/>
            <a:r>
              <a:rPr lang="en-US" dirty="0"/>
              <a:t>Articulate – can replace a similar course at a 4 year</a:t>
            </a:r>
            <a:endParaRPr lang="en-US" dirty="0">
              <a:solidFill>
                <a:schemeClr val="tx1"/>
              </a:solidFill>
            </a:endParaRPr>
          </a:p>
          <a:p>
            <a:r>
              <a:rPr lang="en-US" sz="2800" dirty="0"/>
              <a:t>TMC - Transfer Model Curriculum (SB1440)</a:t>
            </a:r>
            <a:endParaRPr lang="en-US" sz="2800" dirty="0">
              <a:solidFill>
                <a:schemeClr val="tx1"/>
              </a:solidFill>
            </a:endParaRPr>
          </a:p>
          <a:p>
            <a:pPr lvl="1"/>
            <a:r>
              <a:rPr lang="en-US" sz="2400" dirty="0"/>
              <a:t>State </a:t>
            </a:r>
            <a:r>
              <a:rPr lang="en-US" sz="2400" dirty="0" smtClean="0"/>
              <a:t>has list of TMCs with templates</a:t>
            </a:r>
            <a:endParaRPr lang="en-US" sz="2400" dirty="0" smtClean="0">
              <a:solidFill>
                <a:schemeClr val="tx1"/>
              </a:solidFill>
            </a:endParaRPr>
          </a:p>
          <a:p>
            <a:r>
              <a:rPr lang="en-US" sz="2800" dirty="0" smtClean="0"/>
              <a:t>C-ID – California Identification Numbering System</a:t>
            </a:r>
          </a:p>
          <a:p>
            <a:pPr lvl="1"/>
            <a:r>
              <a:rPr lang="en-US" dirty="0"/>
              <a:t>C-ID is a </a:t>
            </a:r>
            <a:r>
              <a:rPr lang="en-US" dirty="0" err="1"/>
              <a:t>supranumbering</a:t>
            </a:r>
            <a:r>
              <a:rPr lang="en-US" dirty="0"/>
              <a:t> system being developed to ease transfer and articulation in California’s higher education institutions</a:t>
            </a:r>
            <a:r>
              <a:rPr lang="en-US" dirty="0" smtClean="0"/>
              <a:t>.</a:t>
            </a:r>
          </a:p>
          <a:p>
            <a:pPr lvl="1"/>
            <a:r>
              <a:rPr lang="en-US" dirty="0"/>
              <a:t>Currently, C-ID has 368 approved descriptors and 33 draft descriptors from over 81 different disciplines.</a:t>
            </a:r>
            <a:endParaRPr lang="en-US" sz="2500" dirty="0">
              <a:solidFill>
                <a:schemeClr val="tx1"/>
              </a:solidFill>
            </a:endParaRPr>
          </a:p>
        </p:txBody>
      </p:sp>
    </p:spTree>
    <p:extLst>
      <p:ext uri="{BB962C8B-B14F-4D97-AF65-F5344CB8AC3E}">
        <p14:creationId xmlns:p14="http://schemas.microsoft.com/office/powerpoint/2010/main" val="31035079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Why update?</a:t>
            </a:r>
          </a:p>
          <a:p>
            <a:r>
              <a:rPr lang="en-US" dirty="0"/>
              <a:t>How often?</a:t>
            </a:r>
          </a:p>
        </p:txBody>
      </p:sp>
      <p:sp>
        <p:nvSpPr>
          <p:cNvPr id="3" name="Title 2"/>
          <p:cNvSpPr>
            <a:spLocks noGrp="1"/>
          </p:cNvSpPr>
          <p:nvPr>
            <p:ph type="title"/>
          </p:nvPr>
        </p:nvSpPr>
        <p:spPr/>
        <p:txBody>
          <a:bodyPr>
            <a:normAutofit/>
          </a:bodyPr>
          <a:lstStyle/>
          <a:p>
            <a:r>
              <a:rPr lang="en-US" dirty="0"/>
              <a:t>Course Outline of Record (COR)</a:t>
            </a:r>
          </a:p>
        </p:txBody>
      </p:sp>
    </p:spTree>
    <p:extLst>
      <p:ext uri="{BB962C8B-B14F-4D97-AF65-F5344CB8AC3E}">
        <p14:creationId xmlns:p14="http://schemas.microsoft.com/office/powerpoint/2010/main" val="28393482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Course Outline of Record (COR)</a:t>
            </a:r>
          </a:p>
        </p:txBody>
      </p:sp>
      <p:sp>
        <p:nvSpPr>
          <p:cNvPr id="3" name="Content Placeholder 2"/>
          <p:cNvSpPr>
            <a:spLocks noGrp="1"/>
          </p:cNvSpPr>
          <p:nvPr>
            <p:ph sz="quarter" idx="1"/>
          </p:nvPr>
        </p:nvSpPr>
        <p:spPr/>
        <p:txBody>
          <a:bodyPr/>
          <a:lstStyle/>
          <a:p>
            <a:r>
              <a:rPr lang="en-US" dirty="0"/>
              <a:t>Legal document of what we are teaching</a:t>
            </a:r>
          </a:p>
          <a:p>
            <a:endParaRPr lang="en-US" dirty="0"/>
          </a:p>
          <a:p>
            <a:r>
              <a:rPr lang="en-US" dirty="0"/>
              <a:t>Has to be available to public</a:t>
            </a:r>
          </a:p>
          <a:p>
            <a:pPr lvl="1"/>
            <a:r>
              <a:rPr lang="en-US" dirty="0"/>
              <a:t>Students can ask for a copy </a:t>
            </a:r>
          </a:p>
          <a:p>
            <a:pPr lvl="1"/>
            <a:endParaRPr lang="en-US" dirty="0"/>
          </a:p>
          <a:p>
            <a:r>
              <a:rPr lang="en-US" dirty="0"/>
              <a:t>Needs to be current for Articulation to CSU/UC</a:t>
            </a:r>
          </a:p>
          <a:p>
            <a:endParaRPr lang="en-US" dirty="0"/>
          </a:p>
          <a:p>
            <a:r>
              <a:rPr lang="en-US" dirty="0"/>
              <a:t>Available to Everyone via </a:t>
            </a:r>
            <a:r>
              <a:rPr lang="en-US" dirty="0" err="1" smtClean="0"/>
              <a:t>CurrIQunet</a:t>
            </a:r>
            <a:r>
              <a:rPr lang="en-US" dirty="0" smtClean="0"/>
              <a:t> META</a:t>
            </a:r>
          </a:p>
          <a:p>
            <a:pPr lvl="1"/>
            <a:r>
              <a:rPr lang="en-US" dirty="0" smtClean="0"/>
              <a:t>There is a public search option on our website</a:t>
            </a:r>
            <a:endParaRPr lang="en-US" dirty="0"/>
          </a:p>
        </p:txBody>
      </p:sp>
    </p:spTree>
    <p:extLst>
      <p:ext uri="{BB962C8B-B14F-4D97-AF65-F5344CB8AC3E}">
        <p14:creationId xmlns:p14="http://schemas.microsoft.com/office/powerpoint/2010/main" val="24710999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55002 - Standards and Criteria</a:t>
            </a:r>
          </a:p>
        </p:txBody>
      </p:sp>
      <p:sp>
        <p:nvSpPr>
          <p:cNvPr id="3" name="Content Placeholder 2"/>
          <p:cNvSpPr>
            <a:spLocks noGrp="1"/>
          </p:cNvSpPr>
          <p:nvPr>
            <p:ph idx="1"/>
          </p:nvPr>
        </p:nvSpPr>
        <p:spPr/>
        <p:txBody>
          <a:bodyPr/>
          <a:lstStyle/>
          <a:p>
            <a:r>
              <a:rPr lang="en-US" sz="2400" dirty="0"/>
              <a:t>(a) Degree-Applicable Credit Course. </a:t>
            </a:r>
          </a:p>
          <a:p>
            <a:pPr lvl="1"/>
            <a:r>
              <a:rPr lang="en-US" sz="2100" dirty="0"/>
              <a:t>A degree-applicable credit course is a course which has been designated as appropriate to the associate degree in accordance with the requirements of section 55062, and which has been recommended by the college and/or district curriculum committee and approved by the district governing board as a collegiate course meeting the needs of the students.</a:t>
            </a:r>
            <a:endParaRPr lang="en-US" sz="1800" dirty="0"/>
          </a:p>
        </p:txBody>
      </p:sp>
    </p:spTree>
    <p:extLst>
      <p:ext uri="{BB962C8B-B14F-4D97-AF65-F5344CB8AC3E}">
        <p14:creationId xmlns:p14="http://schemas.microsoft.com/office/powerpoint/2010/main" val="10390380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55002 - Standards and Criteria</a:t>
            </a:r>
          </a:p>
        </p:txBody>
      </p:sp>
      <p:sp>
        <p:nvSpPr>
          <p:cNvPr id="3" name="Content Placeholder 2"/>
          <p:cNvSpPr>
            <a:spLocks noGrp="1"/>
          </p:cNvSpPr>
          <p:nvPr>
            <p:ph idx="1"/>
          </p:nvPr>
        </p:nvSpPr>
        <p:spPr/>
        <p:txBody>
          <a:bodyPr/>
          <a:lstStyle/>
          <a:p>
            <a:r>
              <a:rPr lang="en-US" sz="2400" dirty="0"/>
              <a:t>(1) Curriculum Committee</a:t>
            </a:r>
          </a:p>
          <a:p>
            <a:pPr lvl="1"/>
            <a:r>
              <a:rPr lang="en-US" sz="2100" dirty="0"/>
              <a:t>The college and/or district curriculum committee recommending the course shall be established by the mutual agreement of the college and/or district administration and the academic senate. </a:t>
            </a:r>
          </a:p>
          <a:p>
            <a:pPr lvl="1"/>
            <a:endParaRPr lang="en-US" sz="2100" dirty="0"/>
          </a:p>
          <a:p>
            <a:pPr lvl="1"/>
            <a:r>
              <a:rPr lang="en-US" sz="2100" dirty="0"/>
              <a:t>The committee shall be either a committee of the academic senate or a committee that includes faculty and is otherwise comprised in a way that is mutually agreeable to the college and/or district administration and the academic senate.</a:t>
            </a:r>
          </a:p>
        </p:txBody>
      </p:sp>
    </p:spTree>
    <p:extLst>
      <p:ext uri="{BB962C8B-B14F-4D97-AF65-F5344CB8AC3E}">
        <p14:creationId xmlns:p14="http://schemas.microsoft.com/office/powerpoint/2010/main" val="2749549473"/>
      </p:ext>
    </p:extLst>
  </p:cSld>
  <p:clrMapOvr>
    <a:masterClrMapping/>
  </p:clrMapOvr>
  <p:transition/>
</p:sld>
</file>

<file path=ppt/theme/theme1.xml><?xml version="1.0" encoding="utf-8"?>
<a:theme xmlns:a="http://schemas.openxmlformats.org/drawingml/2006/main" name="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244</TotalTime>
  <Words>2406</Words>
  <Application>Microsoft Office PowerPoint</Application>
  <PresentationFormat>On-screen Show (4:3)</PresentationFormat>
  <Paragraphs>309</Paragraphs>
  <Slides>38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Cambria</vt:lpstr>
      <vt:lpstr>Times New Roman</vt:lpstr>
      <vt:lpstr>Tw Cen MT</vt:lpstr>
      <vt:lpstr>Wingdings</vt:lpstr>
      <vt:lpstr>Wingdings 2</vt:lpstr>
      <vt:lpstr>Median</vt:lpstr>
      <vt:lpstr>WHAT IT MEANS TO BE ON THE LANEY COLLEGE CURRICULUM COMMITTEE</vt:lpstr>
      <vt:lpstr>Outline</vt:lpstr>
      <vt:lpstr>Terminology – </vt:lpstr>
      <vt:lpstr>Terminology – State Terms</vt:lpstr>
      <vt:lpstr>Terminology – Transfer Stuff</vt:lpstr>
      <vt:lpstr>Course Outline of Record (COR)</vt:lpstr>
      <vt:lpstr>Course Outline of Record (COR)</vt:lpstr>
      <vt:lpstr>55002 - Standards and Criteria</vt:lpstr>
      <vt:lpstr>55002 - Standards and Criteria</vt:lpstr>
      <vt:lpstr>55002 - Standards and Criteria</vt:lpstr>
      <vt:lpstr>What does the COR have to include?</vt:lpstr>
      <vt:lpstr>55062 - Types of Courses Appropriate to the Associate Degree</vt:lpstr>
      <vt:lpstr>55003 – Frequency of Updating </vt:lpstr>
      <vt:lpstr>55003 – Frequency of Updating</vt:lpstr>
      <vt:lpstr>What does 55003 mean?</vt:lpstr>
      <vt:lpstr>55200 – Distance Education</vt:lpstr>
      <vt:lpstr>Repeatability – 55040 Student</vt:lpstr>
      <vt:lpstr>Repeatability – 55041 Course</vt:lpstr>
      <vt:lpstr>Local Curriculum Committee</vt:lpstr>
      <vt:lpstr>Our Function</vt:lpstr>
      <vt:lpstr>Our Responsibilities</vt:lpstr>
      <vt:lpstr>Curriculum Approval Process</vt:lpstr>
      <vt:lpstr>Process for Approval </vt:lpstr>
      <vt:lpstr>Ex: Laney College Process</vt:lpstr>
      <vt:lpstr>What is CIPD?</vt:lpstr>
      <vt:lpstr>What Goes to CIPD?</vt:lpstr>
      <vt:lpstr>Consultation is required if…</vt:lpstr>
      <vt:lpstr>Uniform Course Numbering System</vt:lpstr>
      <vt:lpstr>Uniform Course Numbering System</vt:lpstr>
      <vt:lpstr>Uniform Course Numbering System</vt:lpstr>
      <vt:lpstr>Consultation Guidelines/Requirements</vt:lpstr>
      <vt:lpstr>Consultation Guidelines/Requirements</vt:lpstr>
      <vt:lpstr>Planning Ahead</vt:lpstr>
      <vt:lpstr>Use Outcomes to Update Outline</vt:lpstr>
      <vt:lpstr>STATE CHANCELLOR’S OFFICE</vt:lpstr>
      <vt:lpstr>California Community College Chancellor’s Office</vt:lpstr>
      <vt:lpstr>State Chancellor’s Office</vt:lpstr>
      <vt:lpstr>CCCCO Curriculum Inventory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Laney college curriculum committee  2010-2011 school year</dc:title>
  <dc:creator>Amy Suzanne Bohorquez</dc:creator>
  <cp:lastModifiedBy>Heather Sisneros</cp:lastModifiedBy>
  <cp:revision>61</cp:revision>
  <dcterms:created xsi:type="dcterms:W3CDTF">2010-09-03T01:27:43Z</dcterms:created>
  <dcterms:modified xsi:type="dcterms:W3CDTF">2019-08-22T02:16:21Z</dcterms:modified>
</cp:coreProperties>
</file>