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0" r:id="rId4"/>
    <p:sldId id="261" r:id="rId5"/>
    <p:sldId id="266" r:id="rId6"/>
    <p:sldId id="262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8" r:id="rId16"/>
    <p:sldId id="259" r:id="rId17"/>
    <p:sldId id="263" r:id="rId18"/>
    <p:sldId id="267" r:id="rId19"/>
    <p:sldId id="278" r:id="rId20"/>
    <p:sldId id="268" r:id="rId21"/>
    <p:sldId id="265" r:id="rId22"/>
    <p:sldId id="26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6" autoAdjust="0"/>
  </p:normalViewPr>
  <p:slideViewPr>
    <p:cSldViewPr>
      <p:cViewPr>
        <p:scale>
          <a:sx n="100" d="100"/>
          <a:sy n="100" d="100"/>
        </p:scale>
        <p:origin x="-167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sayavong\Documents\DATA%20FILES\DASHABOARDS\VPSS-DashboardF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'FTES FTEF Productivity Summary '!$A$16</c:f>
              <c:strCache>
                <c:ptCount val="1"/>
                <c:pt idx="0">
                  <c:v>Census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FTEF Productivity Summary '!$B$15:$D$15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'FTES FTEF Productivity Summary '!$B$16:$D$16</c:f>
              <c:numCache>
                <c:formatCode>#,##0</c:formatCode>
                <c:ptCount val="3"/>
                <c:pt idx="0">
                  <c:v>36574</c:v>
                </c:pt>
                <c:pt idx="1">
                  <c:v>37012</c:v>
                </c:pt>
                <c:pt idx="2">
                  <c:v>34406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E7-4EBF-9C1E-2B2315B13C75}"/>
            </c:ext>
          </c:extLst>
        </c:ser>
        <c:ser>
          <c:idx val="1"/>
          <c:order val="1"/>
          <c:tx>
            <c:strRef>
              <c:f>'FTES FTEF Productivity Summary '!$A$17</c:f>
              <c:strCache>
                <c:ptCount val="1"/>
                <c:pt idx="0">
                  <c:v>Headcount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FTEF Productivity Summary '!$B$15:$D$15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'FTES FTEF Productivity Summary '!$B$17:$D$17</c:f>
              <c:numCache>
                <c:formatCode>#,##0</c:formatCode>
                <c:ptCount val="3"/>
                <c:pt idx="0">
                  <c:v>11349</c:v>
                </c:pt>
                <c:pt idx="1">
                  <c:v>11750</c:v>
                </c:pt>
                <c:pt idx="2">
                  <c:v>11227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E7-4EBF-9C1E-2B2315B13C75}"/>
            </c:ext>
          </c:extLst>
        </c:ser>
        <c:ser>
          <c:idx val="2"/>
          <c:order val="2"/>
          <c:tx>
            <c:strRef>
              <c:f>'FTES FTEF Productivity Summary '!$A$18</c:f>
              <c:strCache>
                <c:ptCount val="1"/>
                <c:pt idx="0">
                  <c:v>FTES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FTEF Productivity Summary '!$B$15:$D$15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'FTES FTEF Productivity Summary '!$B$18:$D$18</c:f>
              <c:numCache>
                <c:formatCode>#,##0</c:formatCode>
                <c:ptCount val="3"/>
                <c:pt idx="0">
                  <c:v>4540.5883999999996</c:v>
                </c:pt>
                <c:pt idx="1">
                  <c:v>4623.4511000000002</c:v>
                </c:pt>
                <c:pt idx="2">
                  <c:v>4347.5201999999999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E7-4EBF-9C1E-2B2315B13C75}"/>
            </c:ext>
          </c:extLst>
        </c:ser>
        <c:ser>
          <c:idx val="3"/>
          <c:order val="3"/>
          <c:tx>
            <c:strRef>
              <c:f>'FTES FTEF Productivity Summary '!$A$19</c:f>
              <c:strCache>
                <c:ptCount val="1"/>
                <c:pt idx="0">
                  <c:v>Sections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FTEF Productivity Summary '!$B$15:$D$15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'FTES FTEF Productivity Summary '!$B$19:$D$19</c:f>
              <c:numCache>
                <c:formatCode>#,##0</c:formatCode>
                <c:ptCount val="3"/>
                <c:pt idx="0">
                  <c:v>1106</c:v>
                </c:pt>
                <c:pt idx="1">
                  <c:v>1164</c:v>
                </c:pt>
                <c:pt idx="2">
                  <c:v>1090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E7-4EBF-9C1E-2B2315B13C75}"/>
            </c:ext>
          </c:extLst>
        </c:ser>
        <c:ser>
          <c:idx val="4"/>
          <c:order val="4"/>
          <c:tx>
            <c:strRef>
              <c:f>'FTES FTEF Productivity Summary '!$A$20</c:f>
              <c:strCache>
                <c:ptCount val="1"/>
                <c:pt idx="0">
                  <c:v>FTEF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FTEF Productivity Summary '!$B$15:$D$15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'FTES FTEF Productivity Summary '!$B$20:$D$20</c:f>
              <c:numCache>
                <c:formatCode>0</c:formatCode>
                <c:ptCount val="3"/>
                <c:pt idx="0">
                  <c:v>262.15109999999999</c:v>
                </c:pt>
                <c:pt idx="1">
                  <c:v>274.44189999999998</c:v>
                </c:pt>
                <c:pt idx="2">
                  <c:v>263.69459999999998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E7-4EBF-9C1E-2B2315B13C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3251968"/>
        <c:axId val="63253888"/>
      </c:barChart>
      <c:catAx>
        <c:axId val="63251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253888"/>
        <c:crosses val="autoZero"/>
        <c:auto val="1"/>
        <c:lblAlgn val="ctr"/>
        <c:lblOffset val="100"/>
        <c:noMultiLvlLbl val="0"/>
      </c:catAx>
      <c:valAx>
        <c:axId val="632538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3251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Franklin Gothic Demi Cond" panose="020B07060304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970C-DBCE-43B9-A93E-7C03C56F7D8C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AD45B-A3E1-4C19-A2E8-5E9300342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8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08313-4F2C-49BA-9F7B-4F4E4280B8D0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0D46-B0EB-4A90-B10B-B9EE2653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BCC’s annual snapshot of our student enrollment trends.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Census = number of annual course enrollment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Headcount = count of unique students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have a</a:t>
            </a:r>
            <a:r>
              <a:rPr lang="en-US" baseline="0" dirty="0" smtClean="0"/>
              <a:t> strong head count…but lower FTES due to high part time rate.  </a:t>
            </a:r>
          </a:p>
          <a:p>
            <a:r>
              <a:rPr lang="en-US" baseline="0" dirty="0" smtClean="0"/>
              <a:t>Guided Pathways will help us determine optimum sections based on student needs.</a:t>
            </a:r>
          </a:p>
          <a:p>
            <a:r>
              <a:rPr lang="en-US" baseline="0" dirty="0" smtClean="0"/>
              <a:t>Between FY17 and FY15, our headcount, sections, and FTEF drop by 1%.  In effect, our census (# of sections enrolled) dropped 6% and FTES dropped 4%.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Source: </a:t>
            </a:r>
            <a:r>
              <a:rPr lang="en-US" baseline="0" dirty="0" err="1" smtClean="0"/>
              <a:t>Datamart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8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part-time</a:t>
            </a:r>
            <a:r>
              <a:rPr lang="en-US" baseline="0" dirty="0" smtClean="0"/>
              <a:t> rate impacts the rate students complete degrees or transfer.</a:t>
            </a:r>
            <a:endParaRPr lang="en-US" dirty="0" smtClean="0"/>
          </a:p>
          <a:p>
            <a:r>
              <a:rPr lang="en-US" baseline="0" dirty="0" smtClean="0"/>
              <a:t>A benefits of analyzing student needs is that we can determine the gaps in schedule and other non-academic reasons why students may not be taking 12 credits or more.</a:t>
            </a:r>
          </a:p>
          <a:p>
            <a:r>
              <a:rPr lang="en-US" baseline="0" dirty="0" smtClean="0"/>
              <a:t>Another benefit is that regardless of status, students have an identified </a:t>
            </a:r>
            <a:r>
              <a:rPr lang="en-US" baseline="0" smtClean="0"/>
              <a:t>pathway 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half of our students are still the traditional college age students</a:t>
            </a:r>
            <a:r>
              <a:rPr lang="en-US" baseline="0" dirty="0" smtClean="0"/>
              <a:t> but Guided Pathways strategies (course offering that support working adults, early alert and intrusive counseling to identify challenges and resources early) for non-traditional learners will have positive impact on their educational experiences and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Guided Pathways will support BCC’s work in closing the success</a:t>
            </a:r>
            <a:r>
              <a:rPr lang="en-US" baseline="0" dirty="0" smtClean="0"/>
              <a:t> gaps.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Guided Pathways creates</a:t>
            </a:r>
            <a:r>
              <a:rPr lang="en-US" baseline="0" dirty="0" smtClean="0"/>
              <a:t> a highly structured academic maps and student support to meet our students’ goals.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aligning the strategies already present in our integrated plan, additional data analysis and tracking, and adopting structured academic pathways and support, our students will experience high degree and transfer completion.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BCC</a:t>
            </a:r>
            <a:r>
              <a:rPr lang="en-US" baseline="0" dirty="0" smtClean="0"/>
              <a:t> Scorecard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 Pathways strategies that BCC</a:t>
            </a:r>
            <a:r>
              <a:rPr lang="en-US" baseline="0" dirty="0" smtClean="0"/>
              <a:t> is already deploying like English sequence, multiple measures </a:t>
            </a:r>
            <a:r>
              <a:rPr lang="en-US" dirty="0" smtClean="0"/>
              <a:t>will help students</a:t>
            </a:r>
            <a:r>
              <a:rPr lang="en-US" baseline="0" dirty="0" smtClean="0"/>
              <a:t> decrease the time to get from below transfer level to college level course completion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0D46-B0EB-4A90-B10B-B9EE2653B9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4AD9EB-9977-4CCD-878B-855F68E7E22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F71258-2712-48A3-9F52-B34C30672B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000" dirty="0" smtClean="0"/>
              <a:t>A Berkeley City College </a:t>
            </a:r>
          </a:p>
          <a:p>
            <a:r>
              <a:rPr lang="en-US" sz="1000" dirty="0" smtClean="0"/>
              <a:t>Student Success Initiative</a:t>
            </a:r>
          </a:p>
          <a:p>
            <a:r>
              <a:rPr lang="en-US" sz="1000" dirty="0" smtClean="0"/>
              <a:t>2018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Pathways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8"/>
          <a:stretch/>
        </p:blipFill>
        <p:spPr>
          <a:xfrm>
            <a:off x="2743200" y="838200"/>
            <a:ext cx="3349759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6"/>
          <a:stretch/>
        </p:blipFill>
        <p:spPr>
          <a:xfrm>
            <a:off x="2743200" y="5638800"/>
            <a:ext cx="3349759" cy="4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students?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953000" y="3162299"/>
            <a:ext cx="38481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2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0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/>
              <a:t>Diverse</a:t>
            </a:r>
          </a:p>
          <a:p>
            <a:pPr algn="ctr"/>
            <a:r>
              <a:rPr lang="en-US" sz="4400" dirty="0" smtClean="0"/>
              <a:t>Student Body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91008"/>
            <a:ext cx="4925176" cy="4847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543800" y="6180268"/>
            <a:ext cx="1066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BI TOOL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5240075" y="1944774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SPRING 2018</a:t>
            </a:r>
          </a:p>
          <a:p>
            <a:pPr algn="ctr"/>
            <a:r>
              <a:rPr lang="en-US" sz="1600" b="1" dirty="0" smtClean="0"/>
              <a:t>BCC STUDENT ETHNIC GROUP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894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students?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7778"/>
          <a:stretch/>
        </p:blipFill>
        <p:spPr>
          <a:xfrm>
            <a:off x="304799" y="1923395"/>
            <a:ext cx="5713514" cy="440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3639414" y="4402197"/>
            <a:ext cx="2514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2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0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aseline="0" dirty="0" smtClean="0">
                <a:solidFill>
                  <a:schemeClr val="accent5">
                    <a:lumMod val="75000"/>
                  </a:schemeClr>
                </a:solidFill>
              </a:rPr>
              <a:t>TOP 10</a:t>
            </a:r>
          </a:p>
          <a:p>
            <a:pPr algn="ctr"/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</a:rPr>
              <a:t>EDUCATIONAL 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</a:rPr>
              <a:t>GOALS</a:t>
            </a:r>
          </a:p>
          <a:p>
            <a:pPr algn="ctr"/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</a:rPr>
              <a:t>SPRING 2018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24600" y="1923395"/>
            <a:ext cx="2209800" cy="4401205"/>
          </a:xfrm>
          <a:prstGeom prst="rect">
            <a:avLst/>
          </a:prstGeom>
          <a:solidFill>
            <a:srgbClr val="FFC000">
              <a:alpha val="24000"/>
            </a:srgb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CTE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99FF"/>
                </a:solidFill>
                <a:latin typeface="Century Gothic" panose="020B0502020202020204" pitchFamily="34" charset="0"/>
              </a:rPr>
              <a:t>44.8% </a:t>
            </a:r>
            <a:endParaRPr lang="en-US" sz="1400" dirty="0">
              <a:solidFill>
                <a:srgbClr val="0099FF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Overall completion of 8 CTE units &amp; completed a degree, certificate, apprenticeship or transfer (2010-11 through 2015-16) </a:t>
            </a:r>
            <a:endParaRPr lang="en-US" sz="1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SKILL BUILDER 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rgbClr val="0099FF"/>
                </a:solidFill>
                <a:latin typeface="Century Gothic" panose="020B0502020202020204" pitchFamily="34" charset="0"/>
              </a:rPr>
              <a:t>+13.1% </a:t>
            </a:r>
            <a:endParaRPr lang="en-US" sz="1400" dirty="0">
              <a:solidFill>
                <a:srgbClr val="0099FF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The median percentage change in wages for students who completed higher level CTE coursework in 2013-2014 and left the system without receiving a degree, certificate, or transfer.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324600" y="6324600"/>
            <a:ext cx="26805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2017 STUDENT SUCCESS SCORECARD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3982842" y="5951246"/>
            <a:ext cx="18277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BI TOOL, SPRING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3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3733800" cy="2488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784" y="2667000"/>
            <a:ext cx="3853015" cy="2488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1600200"/>
            <a:ext cx="373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DEGREE/TRANSFER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COMPLETION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(By Cohort)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33784" y="1353979"/>
            <a:ext cx="38530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COURSE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SUCCESS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(Completing a class with a passing grade)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6096000"/>
            <a:ext cx="853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2017 STUDENT SUCCESS SCORECARD</a:t>
            </a:r>
          </a:p>
          <a:p>
            <a:r>
              <a:rPr lang="en-US" sz="900" dirty="0"/>
              <a:t>Percentage of degree, certificate and/or transfer-seeking students starting first time in 2010-11 tracked for six years through 2015-16 who completed a degree, certificate or transfer-related outcomes.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03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Performance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638800" y="19812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2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0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latin typeface="Book Antiqua" panose="02040602050305030304" pitchFamily="18" charset="0"/>
              </a:rPr>
              <a:t>TRANSFER TRENDS</a:t>
            </a:r>
            <a:endParaRPr lang="en-US" sz="1800" dirty="0" smtClean="0">
              <a:latin typeface="Book Antiqua" panose="02040602050305030304" pitchFamily="18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8" y="2674620"/>
            <a:ext cx="4267200" cy="247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1468160"/>
            <a:ext cx="42982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TRANSFER </a:t>
            </a:r>
            <a:r>
              <a:rPr lang="en-US" b="1" dirty="0">
                <a:solidFill>
                  <a:srgbClr val="000000"/>
                </a:solidFill>
                <a:latin typeface="Book Antiqua" panose="02040602050305030304" pitchFamily="18" charset="0"/>
              </a:rPr>
              <a:t>LEVEL ACHIEVEMENT </a:t>
            </a:r>
            <a:endParaRPr lang="en-US" b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2014-15 First Time Students)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6096000"/>
            <a:ext cx="853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2017 STUDENT SUCCESS SCORECARD</a:t>
            </a:r>
          </a:p>
          <a:p>
            <a:r>
              <a:rPr lang="en-US" sz="900" dirty="0"/>
              <a:t>The percent of first-time students in 2014-15 who complete 6 units and attempt any Math or English in their first year who complete a transfer-level course in Math or English in their first or second </a:t>
            </a:r>
            <a:r>
              <a:rPr lang="en-US" sz="900" dirty="0" smtClean="0"/>
              <a:t>year with a passing grade.</a:t>
            </a:r>
            <a:endParaRPr lang="en-US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72" y="2668810"/>
            <a:ext cx="3915721" cy="24958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Performance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174276" y="2148935"/>
            <a:ext cx="3200400" cy="701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2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0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baseline="0" dirty="0">
                <a:latin typeface="+mn-lt"/>
              </a:rPr>
              <a:t>PERSISTENCE</a:t>
            </a:r>
            <a:r>
              <a:rPr lang="en-US" sz="1800" baseline="0" dirty="0">
                <a:latin typeface="Book Antiqua" panose="02040602050305030304" pitchFamily="18" charset="0"/>
              </a:rPr>
              <a:t> </a:t>
            </a:r>
            <a:endParaRPr lang="en-US" sz="1800" baseline="0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3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By cohort during first 3-consecutive terms)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" y="743842"/>
            <a:ext cx="429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BASIC 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SKILLS </a:t>
            </a:r>
            <a:endParaRPr lang="en-US" sz="32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2010-11 Cohort starting below transfer level and completing college level courses by 2015-16)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8" y="2819400"/>
            <a:ext cx="3909651" cy="2862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86" y="3018304"/>
            <a:ext cx="392001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8028" y="6041768"/>
            <a:ext cx="853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2017 STUDENT SUCCESS SCORECARD</a:t>
            </a:r>
          </a:p>
          <a:p>
            <a:r>
              <a:rPr lang="en-US" sz="900" dirty="0"/>
              <a:t>Percentage of credit students tracked for six years through 2015-16 who first enrolled in a course below transfer level in English, mathematics, and/or ESL during 2010-11 and completed a college-level course in the same discipline.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it like a GPS System or Navigation App for completion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488781"/>
              </p:ext>
            </p:extLst>
          </p:nvPr>
        </p:nvGraphicFramePr>
        <p:xfrm>
          <a:off x="457200" y="17526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Guided Pathways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39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Fastest</a:t>
                      </a:r>
                      <a:r>
                        <a:rPr lang="en-US" baseline="0" dirty="0" smtClean="0"/>
                        <a:t> way to get to a        </a:t>
                      </a:r>
                    </a:p>
                    <a:p>
                      <a:r>
                        <a:rPr lang="en-US" baseline="0" dirty="0" smtClean="0"/>
                        <a:t>             destination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Fastest</a:t>
                      </a:r>
                      <a:r>
                        <a:rPr lang="en-US" baseline="0" dirty="0" smtClean="0"/>
                        <a:t> way to degree completion or transfer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r>
                        <a:rPr lang="en-US" dirty="0" smtClean="0"/>
                        <a:t>Can’t drive on the freeway?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hoose</a:t>
                      </a:r>
                      <a:r>
                        <a:rPr lang="en-US" baseline="0" dirty="0" smtClean="0"/>
                        <a:t> your route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Customized</a:t>
                      </a:r>
                      <a:r>
                        <a:rPr lang="en-US" baseline="0" dirty="0" smtClean="0"/>
                        <a:t> educational plan based on identified course sequences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r>
                        <a:rPr lang="en-US" dirty="0" smtClean="0"/>
                        <a:t>Turn by turn navigation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Describes all the requirements needed –</a:t>
                      </a:r>
                      <a:r>
                        <a:rPr lang="en-US" baseline="0" dirty="0" smtClean="0"/>
                        <a:t> no wrong course selection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r>
                        <a:rPr lang="en-US" dirty="0" smtClean="0"/>
                        <a:t>Warns</a:t>
                      </a:r>
                      <a:r>
                        <a:rPr lang="en-US" baseline="0" dirty="0" smtClean="0"/>
                        <a:t> of traffic ahead and identifies new routes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 and programs support students’ needs and challenges to maintain retention and persistence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Calculates your estimated</a:t>
                      </a:r>
                      <a:r>
                        <a:rPr lang="en-US" baseline="0" dirty="0" smtClean="0"/>
                        <a:t> time of 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courses ensure students can complete</a:t>
                      </a:r>
                      <a:r>
                        <a:rPr lang="en-US" baseline="0" dirty="0" smtClean="0"/>
                        <a:t> within</a:t>
                      </a:r>
                      <a:r>
                        <a:rPr lang="en-US" dirty="0" smtClean="0"/>
                        <a:t> a reasonable time frame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48614" cy="7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Bringing it home!</a:t>
            </a:r>
            <a:br>
              <a:rPr lang="en-US" sz="2400" dirty="0" smtClean="0"/>
            </a:br>
            <a:r>
              <a:rPr lang="en-US" sz="2400" dirty="0" smtClean="0"/>
              <a:t>Guided Pathways At Berkeley City College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296143"/>
              </p:ext>
            </p:extLst>
          </p:nvPr>
        </p:nvGraphicFramePr>
        <p:xfrm>
          <a:off x="1219200" y="1676400"/>
          <a:ext cx="6553200" cy="506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3" imgW="7543732" imgH="5829300" progId="Acrobat.Document.DC">
                  <p:embed/>
                </p:oleObj>
              </mc:Choice>
              <mc:Fallback>
                <p:oleObj name="Acrobat Document" r:id="rId3" imgW="7543732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76400"/>
                        <a:ext cx="6553200" cy="506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48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462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Brief Background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2017-2018 is the first year (except those in the pilot programs) for CCC’s to start planning for the implementation of the GP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State of California has committed $150M one-time investment for 5 years for all 114 colleges as the seed money for the GP implementation.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Colleges are expected to rethink and redesign program and services into cohesive, campus-wide strategies to achieve student success.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Goal of GP is to help students succeed in achieving their educational and career goals and eliminating achievement gaps.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277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56" y="381000"/>
            <a:ext cx="8260672" cy="1039427"/>
          </a:xfrm>
        </p:spPr>
        <p:txBody>
          <a:bodyPr/>
          <a:lstStyle/>
          <a:p>
            <a:r>
              <a:rPr lang="en-US" sz="3600" dirty="0"/>
              <a:t>2017-2018 BCC Tasks at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73563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What’s been done so far at BCC?</a:t>
            </a:r>
          </a:p>
          <a:p>
            <a:pPr marL="114300" indent="0">
              <a:buNone/>
            </a:pPr>
            <a:r>
              <a:rPr lang="en-US" sz="2000" u="sng" dirty="0" smtClean="0"/>
              <a:t>2016-2017</a:t>
            </a:r>
          </a:p>
          <a:p>
            <a:pPr marL="114300" indent="0"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* Guided Pathway pilot program preparation began</a:t>
            </a:r>
          </a:p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* District Academic Senate was on board</a:t>
            </a:r>
          </a:p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* Work group was created (Chair of the chair, Deans, VPI, 	interim VPSS), not 	cross-functional yet.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u="sng" dirty="0" smtClean="0"/>
              <a:t>Summer 2017</a:t>
            </a:r>
          </a:p>
          <a:p>
            <a:pPr marL="114300" indent="0">
              <a:buNone/>
            </a:pPr>
            <a:r>
              <a:rPr lang="en-US" sz="1800" dirty="0" smtClean="0"/>
              <a:t>	* State announced the commitment of $150 M for 5 years to 114</a:t>
            </a:r>
          </a:p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 colleges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1800" u="sng" dirty="0" smtClean="0"/>
              <a:t>Fall 2017</a:t>
            </a:r>
          </a:p>
          <a:p>
            <a:pPr marL="114300" indent="0">
              <a:buNone/>
            </a:pPr>
            <a:r>
              <a:rPr lang="en-US" sz="1800" dirty="0" smtClean="0"/>
              <a:t>	* Preparation for the self-assessment, beginning of conversation</a:t>
            </a:r>
          </a:p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* IEPI workshop participation, shared with the college what they learned</a:t>
            </a:r>
          </a:p>
          <a:p>
            <a:pPr marL="114300" indent="0">
              <a:buNone/>
            </a:pPr>
            <a:r>
              <a:rPr lang="en-US" sz="1800" dirty="0" smtClean="0"/>
              <a:t>	* Completion and submission of BCC Self-Assessment to the State</a:t>
            </a:r>
          </a:p>
          <a:p>
            <a:pPr marL="114300" indent="0">
              <a:buNone/>
            </a:pPr>
            <a:r>
              <a:rPr lang="en-US" sz="1800" dirty="0" smtClean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181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Self-assessment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20913"/>
              </p:ext>
            </p:extLst>
          </p:nvPr>
        </p:nvGraphicFramePr>
        <p:xfrm>
          <a:off x="304800" y="1828800"/>
          <a:ext cx="8610596" cy="45772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8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8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0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4381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330325" marR="13290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Scale of Adoption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78">
                <a:tc gridSpan="2">
                  <a:txBody>
                    <a:bodyPr/>
                    <a:lstStyle/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Key Element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Pre-Adoption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Early Adoption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 Progress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Full Scale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551">
                <a:tc rowSpan="3">
                  <a:txBody>
                    <a:bodyPr/>
                    <a:lstStyle/>
                    <a:p>
                      <a:pPr marL="234315" marR="0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en-US" sz="1000" spc="-10">
                          <a:effectLst/>
                        </a:rPr>
                        <a:t>n</a:t>
                      </a:r>
                      <a:r>
                        <a:rPr lang="en-US" sz="1000" spc="-5">
                          <a:effectLst/>
                        </a:rPr>
                        <a:t>qu</a:t>
                      </a:r>
                      <a:r>
                        <a:rPr lang="en-US" sz="1000">
                          <a:effectLst/>
                        </a:rPr>
                        <a:t>iry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Cross-Functional Inquiry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Shared Metrics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Integrated Planning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288">
                <a:tc rowSpan="5">
                  <a:txBody>
                    <a:bodyPr/>
                    <a:lstStyle/>
                    <a:p>
                      <a:pPr marL="535940" marR="535940" algn="ctr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Desi</a:t>
                      </a:r>
                      <a:r>
                        <a:rPr lang="en-US" sz="1000" spc="-5">
                          <a:effectLst/>
                        </a:rPr>
                        <a:t>g</a:t>
                      </a:r>
                      <a:r>
                        <a:rPr lang="en-US" sz="10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 Inclusive Decision-Making</a:t>
                      </a:r>
                    </a:p>
                    <a:p>
                      <a:pPr marL="6540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Structures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 Intersegmental Alignment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 Guided Major and Career</a:t>
                      </a:r>
                    </a:p>
                    <a:p>
                      <a:pPr marL="6540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Exploration Opportunities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 Improved Basic Skills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 Clear Program Requirements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854">
                <a:tc rowSpan="6">
                  <a:txBody>
                    <a:bodyPr/>
                    <a:lstStyle/>
                    <a:p>
                      <a:pPr marL="549275" marR="0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</a:t>
                      </a:r>
                      <a:r>
                        <a:rPr lang="en-US" sz="1000" spc="-5">
                          <a:effectLst/>
                        </a:rPr>
                        <a:t>p</a:t>
                      </a:r>
                      <a:r>
                        <a:rPr lang="en-US" sz="1000">
                          <a:effectLst/>
                        </a:rPr>
                        <a:t>l</a:t>
                      </a:r>
                      <a:r>
                        <a:rPr lang="en-US" sz="1000" spc="-15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ment</a:t>
                      </a:r>
                      <a:r>
                        <a:rPr lang="en-US" sz="1000" spc="-15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 Proactive and Integrated</a:t>
                      </a:r>
                    </a:p>
                    <a:p>
                      <a:pPr marL="6540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Academic and Student Supports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 Integrated Technology</a:t>
                      </a:r>
                    </a:p>
                    <a:p>
                      <a:pPr marL="65405" marR="0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Infrastructure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 Strategic Professional</a:t>
                      </a:r>
                    </a:p>
                    <a:p>
                      <a:pPr marL="65405" marR="0">
                        <a:lnSpc>
                          <a:spcPts val="1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 Aligned Learning Outcomes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 Assessing and Documenting</a:t>
                      </a:r>
                    </a:p>
                    <a:p>
                      <a:pPr marL="65405" marR="0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Learning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 Applied Learning</a:t>
                      </a:r>
                    </a:p>
                    <a:p>
                      <a:pPr marL="6540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Opportunities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551">
                <a:tc gridSpan="2">
                  <a:txBody>
                    <a:bodyPr/>
                    <a:lstStyle/>
                    <a:p>
                      <a:pPr marL="499110" marR="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Overall Self-Assessment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8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Guided Pathways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 smtClean="0"/>
              <a:t>The Guided Pathway (GP) framework creates a highly structured approach to student success.</a:t>
            </a:r>
          </a:p>
          <a:p>
            <a:pPr marL="114300" indent="0">
              <a:buNone/>
            </a:pPr>
            <a:endParaRPr lang="en-US" sz="2000" dirty="0" smtClean="0"/>
          </a:p>
          <a:p>
            <a:pPr lvl="2"/>
            <a:r>
              <a:rPr lang="en-US" dirty="0" smtClean="0"/>
              <a:t>Provides all students with set of clear course taking patterns that promotes better enrollment decisions and prepares students for success.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Integrates support services in ways that make it easier for students to get the help they need during every step of their CC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2017-2018 BCC Tasks at </a:t>
            </a:r>
            <a:r>
              <a:rPr lang="en-US" sz="2400" dirty="0" smtClean="0"/>
              <a:t>Hand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5 year Work Plan development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Spring 2018</a:t>
            </a:r>
          </a:p>
          <a:p>
            <a:r>
              <a:rPr lang="en-US" dirty="0" smtClean="0"/>
              <a:t>Development and submission of BCC 5 year work plan based on the self-assessment to the state by March 30.</a:t>
            </a:r>
          </a:p>
          <a:p>
            <a:r>
              <a:rPr lang="en-US" dirty="0" smtClean="0"/>
              <a:t>Cross-section of BCC community members participate in the IEPI GP workshop on March 1 and 2.</a:t>
            </a:r>
          </a:p>
          <a:p>
            <a:r>
              <a:rPr lang="en-US" dirty="0" smtClean="0"/>
              <a:t>Spring Flex Day (March 22)training facilitated by IEPI on GP</a:t>
            </a:r>
          </a:p>
          <a:p>
            <a:r>
              <a:rPr lang="en-US" dirty="0" smtClean="0"/>
              <a:t>GP Task Force for Work Plan development was formed on February 8 with deadline of final draft to Roundtable on March 26.</a:t>
            </a:r>
          </a:p>
          <a:p>
            <a:r>
              <a:rPr lang="en-US" dirty="0" smtClean="0"/>
              <a:t>“Introducing GP” roadshows to the governance groups and campus constituencies February 21 – March 15.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3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Continue development of further </a:t>
            </a:r>
            <a:r>
              <a:rPr lang="en-US" dirty="0" err="1" smtClean="0"/>
              <a:t>workplans</a:t>
            </a:r>
            <a:r>
              <a:rPr lang="en-US" dirty="0" smtClean="0"/>
              <a:t> to address the 14 components of Self Study to ensure BCC is ready for implementations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Dialogues and presentations about progress in GP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Professional Development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Very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sz="3200" dirty="0" smtClean="0"/>
              <a:t>Questions?</a:t>
            </a:r>
          </a:p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sz="3200" dirty="0" smtClean="0"/>
              <a:t>Email:</a:t>
            </a:r>
          </a:p>
          <a:p>
            <a:pPr marL="114300" indent="0" algn="ctr">
              <a:buNone/>
            </a:pPr>
            <a:r>
              <a:rPr lang="en-US" sz="3200" smtClean="0"/>
              <a:t>khay@peralta.edu</a:t>
            </a:r>
            <a:endParaRPr lang="en-US" sz="3200" dirty="0" smtClean="0"/>
          </a:p>
          <a:p>
            <a:pPr marL="114300" indent="0" algn="ctr">
              <a:buNone/>
            </a:pPr>
            <a:r>
              <a:rPr lang="en-US" sz="3200" dirty="0" smtClean="0"/>
              <a:t>jcifra@peralta.edu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248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46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Four Pillars of GP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012" y="1981200"/>
            <a:ext cx="5652904" cy="437356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251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 Key Elements of GP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Programs are fully mapped out and aligned for degree completion, transfer, or job attainment while also providing structured/guided exploration for undecided students.</a:t>
            </a:r>
          </a:p>
          <a:p>
            <a:pPr marL="457200" indent="-342900">
              <a:buFont typeface="+mj-lt"/>
              <a:buAutoNum type="arabicPeriod"/>
            </a:pPr>
            <a:endParaRPr lang="en-US" sz="18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Proactive academic and career advising from the start through completion and/or transfer with assigned point of contact at each college.</a:t>
            </a:r>
          </a:p>
          <a:p>
            <a:pPr marL="571500" indent="-457200">
              <a:buFont typeface="+mj-lt"/>
              <a:buAutoNum type="arabicPeriod"/>
            </a:pPr>
            <a:endParaRPr lang="en-US" sz="2000" dirty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Early alert systems to be aligned with interventions and resources to help students stay on the pathway, persist, and progress.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26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6 Key Elements of </a:t>
            </a:r>
            <a:r>
              <a:rPr lang="en-US" sz="2800" dirty="0" smtClean="0"/>
              <a:t>GP</a:t>
            </a:r>
            <a:br>
              <a:rPr lang="en-US" sz="2800" dirty="0" smtClean="0"/>
            </a:br>
            <a:r>
              <a:rPr lang="en-US" sz="1600" dirty="0" smtClean="0"/>
              <a:t>(continued…)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4"/>
            </a:pPr>
            <a:r>
              <a:rPr lang="en-US" sz="2000" dirty="0" smtClean="0"/>
              <a:t>Redesigning and integrating basic skills/developmental education classes to accelerate students to college-level classes.</a:t>
            </a:r>
          </a:p>
          <a:p>
            <a:pPr marL="571500" indent="-457200">
              <a:buFont typeface="+mj-lt"/>
              <a:buAutoNum type="arabicPeriod" startAt="4"/>
            </a:pPr>
            <a:endParaRPr lang="en-US" sz="2000" dirty="0"/>
          </a:p>
          <a:p>
            <a:pPr marL="571500" indent="-457200">
              <a:buFont typeface="+mj-lt"/>
              <a:buAutoNum type="arabicPeriod" startAt="4"/>
            </a:pPr>
            <a:r>
              <a:rPr lang="en-US" sz="2000" dirty="0" smtClean="0"/>
              <a:t>Structured onboarding process including improved placement tests and co-requisite instruction that provide students with clear, actionable, and usable information they need to get to the right start in college.</a:t>
            </a:r>
            <a:endParaRPr lang="en-US" sz="2000" dirty="0"/>
          </a:p>
          <a:p>
            <a:pPr marL="571500" indent="-457200">
              <a:buFont typeface="+mj-lt"/>
              <a:buAutoNum type="arabicPeriod" startAt="4"/>
            </a:pPr>
            <a:endParaRPr lang="en-US" sz="2000" dirty="0" smtClean="0"/>
          </a:p>
          <a:p>
            <a:pPr marL="571500" indent="-457200">
              <a:buFont typeface="+mj-lt"/>
              <a:buAutoNum type="arabicPeriod" startAt="4"/>
            </a:pPr>
            <a:r>
              <a:rPr lang="en-US" sz="2000" dirty="0" smtClean="0"/>
              <a:t>Instructional support and co-curricular activities aligned with classroom learning and career interests.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41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the benefits of GP for Students?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Less confusion and more clarity about the steps toward completion and course-taking patterns and behavior.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More guidance from counseling or advisory early in students’ journeys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 Improved chances for transfer, degree obtainment, and career placement due to:</a:t>
            </a:r>
          </a:p>
          <a:p>
            <a:pPr lvl="2"/>
            <a:r>
              <a:rPr lang="en-US" sz="2000" dirty="0"/>
              <a:t>Efficient time to completion</a:t>
            </a:r>
          </a:p>
          <a:p>
            <a:pPr lvl="2"/>
            <a:r>
              <a:rPr lang="en-US" sz="2000" dirty="0" smtClean="0"/>
              <a:t>Fewer </a:t>
            </a:r>
            <a:r>
              <a:rPr lang="en-US" sz="2000" dirty="0"/>
              <a:t>unnecessary credits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34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students?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902002"/>
              </p:ext>
            </p:extLst>
          </p:nvPr>
        </p:nvGraphicFramePr>
        <p:xfrm>
          <a:off x="457200" y="1981200"/>
          <a:ext cx="8268334" cy="442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543800" y="6180268"/>
            <a:ext cx="1181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err="1"/>
              <a:t>Datamart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7734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Berkeley City College Enrollment Trend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01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students?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164" y="2751099"/>
            <a:ext cx="6324600" cy="3415053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1394164" y="1828800"/>
            <a:ext cx="6324600" cy="1082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2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0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aseline="0" dirty="0" smtClean="0"/>
              <a:t>SPRING 2018 </a:t>
            </a:r>
          </a:p>
          <a:p>
            <a:pPr algn="ctr"/>
            <a:r>
              <a:rPr lang="en-US" sz="2600" baseline="0" dirty="0" smtClean="0"/>
              <a:t>BCC </a:t>
            </a:r>
            <a:r>
              <a:rPr lang="en-US" sz="2600" baseline="0" dirty="0" smtClean="0"/>
              <a:t>ENROLLMENT </a:t>
            </a:r>
            <a:r>
              <a:rPr lang="en-US" sz="2600" baseline="0" dirty="0" smtClean="0"/>
              <a:t>STATUS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6180268"/>
            <a:ext cx="1066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BI TOOL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835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students?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44775"/>
            <a:ext cx="4037438" cy="4340049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4953000" y="3162299"/>
            <a:ext cx="38481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2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10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None/>
              <a:defRPr sz="900" kern="1200" baseline="-25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/>
              <a:t>BIGGEST AGE GROUP: 19-24 YEARS OLD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6180268"/>
            <a:ext cx="1066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BI TOOL</a:t>
            </a: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5086350" y="194477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SPRING 2018</a:t>
            </a:r>
          </a:p>
          <a:p>
            <a:pPr algn="ctr"/>
            <a:r>
              <a:rPr lang="en-US" sz="1600" b="1" dirty="0" smtClean="0"/>
              <a:t>BCC STUDENT AGE GROUP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73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298</TotalTime>
  <Words>1374</Words>
  <Application>Microsoft Office PowerPoint</Application>
  <PresentationFormat>On-screen Show (4:3)</PresentationFormat>
  <Paragraphs>267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Apothecary</vt:lpstr>
      <vt:lpstr>Acrobat Document</vt:lpstr>
      <vt:lpstr>Guided Pathways</vt:lpstr>
      <vt:lpstr>What is Guided Pathways</vt:lpstr>
      <vt:lpstr>Four Pillars of GP</vt:lpstr>
      <vt:lpstr>6 Key Elements of GP</vt:lpstr>
      <vt:lpstr>6 Key Elements of GP (continued…)</vt:lpstr>
      <vt:lpstr>What are the benefits of GP for Students?</vt:lpstr>
      <vt:lpstr>Who are our students?</vt:lpstr>
      <vt:lpstr>Who are our students?</vt:lpstr>
      <vt:lpstr>Who are our students?</vt:lpstr>
      <vt:lpstr>Who are our students?</vt:lpstr>
      <vt:lpstr>Who are our students?</vt:lpstr>
      <vt:lpstr>Academic Performance</vt:lpstr>
      <vt:lpstr>Academic Performance</vt:lpstr>
      <vt:lpstr>Academic Performance</vt:lpstr>
      <vt:lpstr>Think of it like a GPS System or Navigation App for completion</vt:lpstr>
      <vt:lpstr>Bringing it home! Guided Pathways At Berkeley City College</vt:lpstr>
      <vt:lpstr>Brief Background </vt:lpstr>
      <vt:lpstr>2017-2018 BCC Tasks at Hand</vt:lpstr>
      <vt:lpstr>Result of Self-assessment</vt:lpstr>
      <vt:lpstr>2017-2018 BCC Tasks at Hand 5 year Work Plan development </vt:lpstr>
      <vt:lpstr>Next Steps</vt:lpstr>
      <vt:lpstr>Thank you Very much</vt:lpstr>
    </vt:vector>
  </TitlesOfParts>
  <Company>PCCD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</dc:title>
  <dc:creator>Phoumy Sayavong</dc:creator>
  <cp:lastModifiedBy>Phoumy Sayavong</cp:lastModifiedBy>
  <cp:revision>35</cp:revision>
  <cp:lastPrinted>2018-02-26T16:53:01Z</cp:lastPrinted>
  <dcterms:created xsi:type="dcterms:W3CDTF">2018-02-11T22:30:53Z</dcterms:created>
  <dcterms:modified xsi:type="dcterms:W3CDTF">2018-03-08T19:59:25Z</dcterms:modified>
</cp:coreProperties>
</file>