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 id="2147483697" r:id="rId3"/>
  </p:sldMasterIdLst>
  <p:notesMasterIdLst>
    <p:notesMasterId r:id="rId56"/>
  </p:notesMasterIdLst>
  <p:sldIdLst>
    <p:sldId id="356" r:id="rId4"/>
    <p:sldId id="367" r:id="rId5"/>
    <p:sldId id="365" r:id="rId6"/>
    <p:sldId id="366" r:id="rId7"/>
    <p:sldId id="358" r:id="rId8"/>
    <p:sldId id="355" r:id="rId9"/>
    <p:sldId id="267" r:id="rId10"/>
    <p:sldId id="265" r:id="rId11"/>
    <p:sldId id="371" r:id="rId12"/>
    <p:sldId id="372" r:id="rId13"/>
    <p:sldId id="263" r:id="rId14"/>
    <p:sldId id="353" r:id="rId15"/>
    <p:sldId id="262" r:id="rId16"/>
    <p:sldId id="315" r:id="rId17"/>
    <p:sldId id="322" r:id="rId18"/>
    <p:sldId id="268" r:id="rId19"/>
    <p:sldId id="369" r:id="rId20"/>
    <p:sldId id="274" r:id="rId21"/>
    <p:sldId id="359" r:id="rId22"/>
    <p:sldId id="310" r:id="rId23"/>
    <p:sldId id="332" r:id="rId24"/>
    <p:sldId id="272" r:id="rId25"/>
    <p:sldId id="284" r:id="rId26"/>
    <p:sldId id="287" r:id="rId27"/>
    <p:sldId id="288" r:id="rId28"/>
    <p:sldId id="291" r:id="rId29"/>
    <p:sldId id="292" r:id="rId30"/>
    <p:sldId id="296" r:id="rId31"/>
    <p:sldId id="294" r:id="rId32"/>
    <p:sldId id="295" r:id="rId33"/>
    <p:sldId id="266" r:id="rId34"/>
    <p:sldId id="299" r:id="rId35"/>
    <p:sldId id="300" r:id="rId36"/>
    <p:sldId id="364" r:id="rId37"/>
    <p:sldId id="336" r:id="rId38"/>
    <p:sldId id="342" r:id="rId39"/>
    <p:sldId id="339" r:id="rId40"/>
    <p:sldId id="338" r:id="rId41"/>
    <p:sldId id="320" r:id="rId42"/>
    <p:sldId id="319" r:id="rId43"/>
    <p:sldId id="370" r:id="rId44"/>
    <p:sldId id="321" r:id="rId45"/>
    <p:sldId id="360" r:id="rId46"/>
    <p:sldId id="361" r:id="rId47"/>
    <p:sldId id="362" r:id="rId48"/>
    <p:sldId id="325" r:id="rId49"/>
    <p:sldId id="326" r:id="rId50"/>
    <p:sldId id="327" r:id="rId51"/>
    <p:sldId id="328" r:id="rId52"/>
    <p:sldId id="329" r:id="rId53"/>
    <p:sldId id="363" r:id="rId54"/>
    <p:sldId id="331"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496460-A9DF-4172-47E8-E9F9E42AA750}" name="Angelica Garcia" initials="AG" userId="S::angelicagarcia@peralta.edu::e4759e87-aa36-4544-9c2a-e215fa5568b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FA00"/>
    <a:srgbClr val="FFFFFF"/>
    <a:srgbClr val="009193"/>
    <a:srgbClr val="FF9300"/>
    <a:srgbClr val="007088"/>
    <a:srgbClr val="009051"/>
    <a:srgbClr val="947D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82"/>
    <p:restoredTop sz="93333"/>
  </p:normalViewPr>
  <p:slideViewPr>
    <p:cSldViewPr snapToGrid="0">
      <p:cViewPr varScale="1">
        <p:scale>
          <a:sx n="115" d="100"/>
          <a:sy n="115" d="100"/>
        </p:scale>
        <p:origin x="1256" y="19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61" Type="http://schemas.microsoft.com/office/2018/10/relationships/authors" Target="author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Users/psayavong/Documents/ENROLLMENT/ENROLLMENT%20UPDATES/FALL%202022/Enrollment%20and%20Outcomes-Fall%202022.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Users/psayavong/Documents/ENROLLMENT/Enrollment%20and%20Outcomes-2021.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Users/psayavong/Documents/ENROLLMENT/ENROLLMENT%20UPDATES/FALL%202022/Enrollment%20and%20Outcomes-Fall%202022.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Users/psayavong/Documents/ENROLLMENT/ENROLLMENT%20UPDATES/FALL%202022/Enrollment%20and%20Outcomes-Fall%202022.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Users/psayavong/Documents/ENROLLMENT/ENROLLMENT%20UPDATES/FALL%202022/Enrollment%20and%20Outcomes-Fall%202022.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Users/psayavong/Documents/ENROLLMENT/ENROLLMENT%20UPDATES/FALL%202022/Enrollment%20and%20Outcomes-Fall%202022.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Users/psayavong/Downloads/Success%20by%20College%20by%20Annual.csv"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Users/psayavong/Documents/ENROLLMENT/Enrollment%20and%20Outcomes-2021.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Users/psayavong/Documents/EDUCATION%20MASTER%20PLAN/EMP%202023-27/2021-22%20EMP%20DATA/EMP%20Research%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993729262810626E-2"/>
          <c:y val="3.8980480461627109E-2"/>
          <c:w val="0.97334726830486529"/>
          <c:h val="0.7630486251498042"/>
        </c:manualLayout>
      </c:layout>
      <c:barChart>
        <c:barDir val="col"/>
        <c:grouping val="stacked"/>
        <c:varyColors val="0"/>
        <c:ser>
          <c:idx val="0"/>
          <c:order val="0"/>
          <c:tx>
            <c:strRef>
              <c:f>'Annual Headcount'!$A$23</c:f>
              <c:strCache>
                <c:ptCount val="1"/>
                <c:pt idx="0">
                  <c:v>Female</c:v>
                </c:pt>
              </c:strCache>
            </c:strRef>
          </c:tx>
          <c:spPr>
            <a:solidFill>
              <a:srgbClr val="009193"/>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 Headcount'!$E$22:$G$22</c:f>
              <c:strCache>
                <c:ptCount val="3"/>
                <c:pt idx="0">
                  <c:v>2019-20</c:v>
                </c:pt>
                <c:pt idx="1">
                  <c:v>2020-21</c:v>
                </c:pt>
                <c:pt idx="2">
                  <c:v>2021-2022</c:v>
                </c:pt>
              </c:strCache>
            </c:strRef>
          </c:cat>
          <c:val>
            <c:numRef>
              <c:f>'Annual Headcount'!$E$23:$G$23</c:f>
              <c:numCache>
                <c:formatCode>0%</c:formatCode>
                <c:ptCount val="3"/>
                <c:pt idx="0">
                  <c:v>0.5595</c:v>
                </c:pt>
                <c:pt idx="1">
                  <c:v>0.58199999999999996</c:v>
                </c:pt>
                <c:pt idx="2">
                  <c:v>0.56999999999999995</c:v>
                </c:pt>
              </c:numCache>
            </c:numRef>
          </c:val>
          <c:extLst>
            <c:ext xmlns:c16="http://schemas.microsoft.com/office/drawing/2014/chart" uri="{C3380CC4-5D6E-409C-BE32-E72D297353CC}">
              <c16:uniqueId val="{00000000-F807-9041-971E-B6E78BBF87F9}"/>
            </c:ext>
          </c:extLst>
        </c:ser>
        <c:ser>
          <c:idx val="1"/>
          <c:order val="1"/>
          <c:tx>
            <c:strRef>
              <c:f>'Annual Headcount'!$A$24</c:f>
              <c:strCache>
                <c:ptCount val="1"/>
                <c:pt idx="0">
                  <c:v>Male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 Headcount'!$E$22:$G$22</c:f>
              <c:strCache>
                <c:ptCount val="3"/>
                <c:pt idx="0">
                  <c:v>2019-20</c:v>
                </c:pt>
                <c:pt idx="1">
                  <c:v>2020-21</c:v>
                </c:pt>
                <c:pt idx="2">
                  <c:v>2021-2022</c:v>
                </c:pt>
              </c:strCache>
            </c:strRef>
          </c:cat>
          <c:val>
            <c:numRef>
              <c:f>'Annual Headcount'!$E$24:$G$24</c:f>
              <c:numCache>
                <c:formatCode>0%</c:formatCode>
                <c:ptCount val="3"/>
                <c:pt idx="0">
                  <c:v>0.40749999999999997</c:v>
                </c:pt>
                <c:pt idx="1">
                  <c:v>0.38500000000000001</c:v>
                </c:pt>
                <c:pt idx="2">
                  <c:v>0.39</c:v>
                </c:pt>
              </c:numCache>
            </c:numRef>
          </c:val>
          <c:extLst>
            <c:ext xmlns:c16="http://schemas.microsoft.com/office/drawing/2014/chart" uri="{C3380CC4-5D6E-409C-BE32-E72D297353CC}">
              <c16:uniqueId val="{00000001-F807-9041-971E-B6E78BBF87F9}"/>
            </c:ext>
          </c:extLst>
        </c:ser>
        <c:ser>
          <c:idx val="2"/>
          <c:order val="2"/>
          <c:tx>
            <c:strRef>
              <c:f>'Annual Headcount'!$A$25</c:f>
              <c:strCache>
                <c:ptCount val="1"/>
                <c:pt idx="0">
                  <c:v>Unknown</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 Headcount'!$E$22:$G$22</c:f>
              <c:strCache>
                <c:ptCount val="3"/>
                <c:pt idx="0">
                  <c:v>2019-20</c:v>
                </c:pt>
                <c:pt idx="1">
                  <c:v>2020-21</c:v>
                </c:pt>
                <c:pt idx="2">
                  <c:v>2021-2022</c:v>
                </c:pt>
              </c:strCache>
            </c:strRef>
          </c:cat>
          <c:val>
            <c:numRef>
              <c:f>'Annual Headcount'!$E$25:$G$25</c:f>
              <c:numCache>
                <c:formatCode>0%</c:formatCode>
                <c:ptCount val="3"/>
                <c:pt idx="0">
                  <c:v>3.3000000000000002E-2</c:v>
                </c:pt>
                <c:pt idx="1">
                  <c:v>3.3000000000000002E-2</c:v>
                </c:pt>
                <c:pt idx="2">
                  <c:v>0.04</c:v>
                </c:pt>
              </c:numCache>
            </c:numRef>
          </c:val>
          <c:extLst>
            <c:ext xmlns:c16="http://schemas.microsoft.com/office/drawing/2014/chart" uri="{C3380CC4-5D6E-409C-BE32-E72D297353CC}">
              <c16:uniqueId val="{00000002-F807-9041-971E-B6E78BBF87F9}"/>
            </c:ext>
          </c:extLst>
        </c:ser>
        <c:dLbls>
          <c:dLblPos val="ctr"/>
          <c:showLegendKey val="0"/>
          <c:showVal val="1"/>
          <c:showCatName val="0"/>
          <c:showSerName val="0"/>
          <c:showPercent val="0"/>
          <c:showBubbleSize val="0"/>
        </c:dLbls>
        <c:gapWidth val="150"/>
        <c:overlap val="100"/>
        <c:axId val="1509931728"/>
        <c:axId val="1199903216"/>
      </c:barChart>
      <c:catAx>
        <c:axId val="1509931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99903216"/>
        <c:crosses val="autoZero"/>
        <c:auto val="1"/>
        <c:lblAlgn val="ctr"/>
        <c:lblOffset val="100"/>
        <c:noMultiLvlLbl val="0"/>
      </c:catAx>
      <c:valAx>
        <c:axId val="1199903216"/>
        <c:scaling>
          <c:orientation val="minMax"/>
        </c:scaling>
        <c:delete val="1"/>
        <c:axPos val="l"/>
        <c:numFmt formatCode="0%" sourceLinked="1"/>
        <c:majorTickMark val="none"/>
        <c:minorTickMark val="none"/>
        <c:tickLblPos val="nextTo"/>
        <c:crossAx val="1509931728"/>
        <c:crosses val="autoZero"/>
        <c:crossBetween val="between"/>
      </c:valAx>
      <c:spPr>
        <a:solidFill>
          <a:srgbClr val="937D4E">
            <a:lumMod val="40000"/>
            <a:lumOff val="60000"/>
          </a:srgbClr>
        </a:solid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'Annual Headcount'!$A$73</c:f>
              <c:strCache>
                <c:ptCount val="1"/>
                <c:pt idx="0">
                  <c:v>American Indian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5.6322074390146769E-2"/>
                  <c:y val="-6.059400614349407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F2B-8C4C-A996-938BB4D45AEB}"/>
                </c:ext>
              </c:extLst>
            </c:dLbl>
            <c:dLbl>
              <c:idx val="1"/>
              <c:layout>
                <c:manualLayout>
                  <c:x val="-1.3635064287293818E-2"/>
                  <c:y val="-1.36336513822858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F2B-8C4C-A996-938BB4D45AEB}"/>
                </c:ext>
              </c:extLst>
            </c:dLbl>
            <c:dLbl>
              <c:idx val="2"/>
              <c:layout>
                <c:manualLayout>
                  <c:x val="1.6146570668184909E-2"/>
                  <c:y val="-1.55272140742701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F2B-8C4C-A996-938BB4D45AEB}"/>
                </c:ext>
              </c:extLst>
            </c:dLbl>
            <c:dLbl>
              <c:idx val="4"/>
              <c:layout>
                <c:manualLayout>
                  <c:x val="-8.6714584613808293E-3"/>
                  <c:y val="-1.55272140742701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F2B-8C4C-A996-938BB4D45AEB}"/>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 Headcount'!$B$72:$G$72</c:f>
              <c:strCache>
                <c:ptCount val="6"/>
                <c:pt idx="0">
                  <c:v>2016-17</c:v>
                </c:pt>
                <c:pt idx="1">
                  <c:v>2017-18</c:v>
                </c:pt>
                <c:pt idx="2">
                  <c:v>2018-19</c:v>
                </c:pt>
                <c:pt idx="3">
                  <c:v>2019-20</c:v>
                </c:pt>
                <c:pt idx="4">
                  <c:v>2020-21</c:v>
                </c:pt>
                <c:pt idx="5">
                  <c:v>2021-22</c:v>
                </c:pt>
              </c:strCache>
            </c:strRef>
          </c:cat>
          <c:val>
            <c:numRef>
              <c:f>'Annual Headcount'!$B$73:$G$73</c:f>
              <c:numCache>
                <c:formatCode>0.0%</c:formatCode>
                <c:ptCount val="6"/>
                <c:pt idx="0">
                  <c:v>2.2024565861922915E-3</c:v>
                </c:pt>
                <c:pt idx="1">
                  <c:v>2.0759449874578322E-3</c:v>
                </c:pt>
                <c:pt idx="2">
                  <c:v>2.0698344132469401E-3</c:v>
                </c:pt>
                <c:pt idx="3">
                  <c:v>2.6421282798833818E-3</c:v>
                </c:pt>
                <c:pt idx="4">
                  <c:v>2.4503369213266825E-3</c:v>
                </c:pt>
                <c:pt idx="5">
                  <c:v>1E-3</c:v>
                </c:pt>
              </c:numCache>
            </c:numRef>
          </c:val>
          <c:smooth val="0"/>
          <c:extLst>
            <c:ext xmlns:c16="http://schemas.microsoft.com/office/drawing/2014/chart" uri="{C3380CC4-5D6E-409C-BE32-E72D297353CC}">
              <c16:uniqueId val="{00000004-AF2B-8C4C-A996-938BB4D45AEB}"/>
            </c:ext>
          </c:extLst>
        </c:ser>
        <c:ser>
          <c:idx val="1"/>
          <c:order val="1"/>
          <c:tx>
            <c:strRef>
              <c:f>'Annual Headcount'!$A$74</c:f>
              <c:strCache>
                <c:ptCount val="1"/>
                <c:pt idx="0">
                  <c:v>Asian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7.7615943383314109E-2"/>
                  <c:y val="-2.49950275341907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F2B-8C4C-A996-938BB4D45AEB}"/>
                </c:ext>
              </c:extLst>
            </c:dLbl>
            <c:dLbl>
              <c:idx val="2"/>
              <c:layout>
                <c:manualLayout>
                  <c:x val="-3.9892539106374296E-2"/>
                  <c:y val="3.55989786093019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F2B-8C4C-A996-938BB4D45AEB}"/>
                </c:ext>
              </c:extLst>
            </c:dLbl>
            <c:dLbl>
              <c:idx val="3"/>
              <c:layout>
                <c:manualLayout>
                  <c:x val="-3.0958048619730654E-2"/>
                  <c:y val="-1.93143394582382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F2B-8C4C-A996-938BB4D45AEB}"/>
                </c:ext>
              </c:extLst>
            </c:dLbl>
            <c:dLbl>
              <c:idx val="5"/>
              <c:layout>
                <c:manualLayout>
                  <c:x val="-1.6392327781833489E-2"/>
                  <c:y val="2.23440397654129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F2B-8C4C-A996-938BB4D45AEB}"/>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 Headcount'!$B$72:$G$72</c:f>
              <c:strCache>
                <c:ptCount val="6"/>
                <c:pt idx="0">
                  <c:v>2016-17</c:v>
                </c:pt>
                <c:pt idx="1">
                  <c:v>2017-18</c:v>
                </c:pt>
                <c:pt idx="2">
                  <c:v>2018-19</c:v>
                </c:pt>
                <c:pt idx="3">
                  <c:v>2019-20</c:v>
                </c:pt>
                <c:pt idx="4">
                  <c:v>2020-21</c:v>
                </c:pt>
                <c:pt idx="5">
                  <c:v>2021-22</c:v>
                </c:pt>
              </c:strCache>
            </c:strRef>
          </c:cat>
          <c:val>
            <c:numRef>
              <c:f>'Annual Headcount'!$B$74:$G$74</c:f>
              <c:numCache>
                <c:formatCode>0.0%</c:formatCode>
                <c:ptCount val="6"/>
                <c:pt idx="0">
                  <c:v>0.24184667513765354</c:v>
                </c:pt>
                <c:pt idx="1">
                  <c:v>0.24271256811694489</c:v>
                </c:pt>
                <c:pt idx="2">
                  <c:v>0.23686105111591071</c:v>
                </c:pt>
                <c:pt idx="3">
                  <c:v>0.23815597667638483</c:v>
                </c:pt>
                <c:pt idx="4">
                  <c:v>0.23391966395379366</c:v>
                </c:pt>
                <c:pt idx="5" formatCode="0%">
                  <c:v>0.21299999999999999</c:v>
                </c:pt>
              </c:numCache>
            </c:numRef>
          </c:val>
          <c:smooth val="0"/>
          <c:extLst>
            <c:ext xmlns:c16="http://schemas.microsoft.com/office/drawing/2014/chart" uri="{C3380CC4-5D6E-409C-BE32-E72D297353CC}">
              <c16:uniqueId val="{00000009-AF2B-8C4C-A996-938BB4D45AEB}"/>
            </c:ext>
          </c:extLst>
        </c:ser>
        <c:ser>
          <c:idx val="2"/>
          <c:order val="2"/>
          <c:tx>
            <c:strRef>
              <c:f>'Annual Headcount'!$A$75</c:f>
              <c:strCache>
                <c:ptCount val="1"/>
                <c:pt idx="0">
                  <c:v>Black/African American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 Headcount'!$B$72:$G$72</c:f>
              <c:strCache>
                <c:ptCount val="6"/>
                <c:pt idx="0">
                  <c:v>2016-17</c:v>
                </c:pt>
                <c:pt idx="1">
                  <c:v>2017-18</c:v>
                </c:pt>
                <c:pt idx="2">
                  <c:v>2018-19</c:v>
                </c:pt>
                <c:pt idx="3">
                  <c:v>2019-20</c:v>
                </c:pt>
                <c:pt idx="4">
                  <c:v>2020-21</c:v>
                </c:pt>
                <c:pt idx="5">
                  <c:v>2021-22</c:v>
                </c:pt>
              </c:strCache>
            </c:strRef>
          </c:cat>
          <c:val>
            <c:numRef>
              <c:f>'Annual Headcount'!$B$75:$G$75</c:f>
              <c:numCache>
                <c:formatCode>0.0%</c:formatCode>
                <c:ptCount val="6"/>
                <c:pt idx="0">
                  <c:v>0.15637441761965268</c:v>
                </c:pt>
                <c:pt idx="1">
                  <c:v>0.16097223423579274</c:v>
                </c:pt>
                <c:pt idx="2">
                  <c:v>0.1613570914326854</c:v>
                </c:pt>
                <c:pt idx="3">
                  <c:v>0.15552113702623907</c:v>
                </c:pt>
                <c:pt idx="4">
                  <c:v>0.15463376214229457</c:v>
                </c:pt>
                <c:pt idx="5" formatCode="0%">
                  <c:v>0.16400000000000001</c:v>
                </c:pt>
              </c:numCache>
            </c:numRef>
          </c:val>
          <c:smooth val="0"/>
          <c:extLst>
            <c:ext xmlns:c16="http://schemas.microsoft.com/office/drawing/2014/chart" uri="{C3380CC4-5D6E-409C-BE32-E72D297353CC}">
              <c16:uniqueId val="{0000000A-AF2B-8C4C-A996-938BB4D45AEB}"/>
            </c:ext>
          </c:extLst>
        </c:ser>
        <c:ser>
          <c:idx val="3"/>
          <c:order val="3"/>
          <c:tx>
            <c:strRef>
              <c:f>'Annual Headcount'!$A$76</c:f>
              <c:strCache>
                <c:ptCount val="1"/>
                <c:pt idx="0">
                  <c:v>Latinx</c:v>
                </c:pt>
              </c:strCache>
            </c:strRef>
          </c:tx>
          <c:spPr>
            <a:ln w="28575" cap="rnd">
              <a:solidFill>
                <a:srgbClr val="00B050"/>
              </a:solidFill>
              <a:round/>
            </a:ln>
            <a:effectLst/>
          </c:spPr>
          <c:marker>
            <c:symbol val="circle"/>
            <c:size val="5"/>
            <c:spPr>
              <a:solidFill>
                <a:schemeClr val="accent4"/>
              </a:solidFill>
              <a:ln w="9525">
                <a:solidFill>
                  <a:srgbClr val="00B050"/>
                </a:solidFill>
              </a:ln>
              <a:effectLst/>
            </c:spPr>
          </c:marker>
          <c:dLbls>
            <c:dLbl>
              <c:idx val="0"/>
              <c:layout>
                <c:manualLayout>
                  <c:x val="-7.3645058722583603E-2"/>
                  <c:y val="2.99182905333495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F2B-8C4C-A996-938BB4D45AEB}"/>
                </c:ext>
              </c:extLst>
            </c:dLbl>
            <c:dLbl>
              <c:idx val="1"/>
              <c:layout>
                <c:manualLayout>
                  <c:x val="-3.4928933280461198E-2"/>
                  <c:y val="-6.85469694498261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F2B-8C4C-A996-938BB4D45AEB}"/>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 Headcount'!$B$72:$G$72</c:f>
              <c:strCache>
                <c:ptCount val="6"/>
                <c:pt idx="0">
                  <c:v>2016-17</c:v>
                </c:pt>
                <c:pt idx="1">
                  <c:v>2017-18</c:v>
                </c:pt>
                <c:pt idx="2">
                  <c:v>2018-19</c:v>
                </c:pt>
                <c:pt idx="3">
                  <c:v>2019-20</c:v>
                </c:pt>
                <c:pt idx="4">
                  <c:v>2020-21</c:v>
                </c:pt>
                <c:pt idx="5">
                  <c:v>2021-22</c:v>
                </c:pt>
              </c:strCache>
            </c:strRef>
          </c:cat>
          <c:val>
            <c:numRef>
              <c:f>'Annual Headcount'!$B$76:$G$76</c:f>
              <c:numCache>
                <c:formatCode>0.0%</c:formatCode>
                <c:ptCount val="6"/>
                <c:pt idx="0">
                  <c:v>0.23998305802626005</c:v>
                </c:pt>
                <c:pt idx="1">
                  <c:v>0.24625897413718537</c:v>
                </c:pt>
                <c:pt idx="2">
                  <c:v>0.25152987760979123</c:v>
                </c:pt>
                <c:pt idx="3">
                  <c:v>0.26020408163265307</c:v>
                </c:pt>
                <c:pt idx="4">
                  <c:v>0.26437385140456815</c:v>
                </c:pt>
                <c:pt idx="5" formatCode="0%">
                  <c:v>0.29399999999999998</c:v>
                </c:pt>
              </c:numCache>
            </c:numRef>
          </c:val>
          <c:smooth val="0"/>
          <c:extLst>
            <c:ext xmlns:c16="http://schemas.microsoft.com/office/drawing/2014/chart" uri="{C3380CC4-5D6E-409C-BE32-E72D297353CC}">
              <c16:uniqueId val="{0000000D-AF2B-8C4C-A996-938BB4D45AEB}"/>
            </c:ext>
          </c:extLst>
        </c:ser>
        <c:ser>
          <c:idx val="4"/>
          <c:order val="4"/>
          <c:tx>
            <c:strRef>
              <c:f>'Annual Headcount'!$A$77</c:f>
              <c:strCache>
                <c:ptCount val="1"/>
                <c:pt idx="0">
                  <c:v>Pacific Islander</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0"/>
              <c:layout>
                <c:manualLayout>
                  <c:x val="-1.8598670113206952E-2"/>
                  <c:y val="-4.0143529070063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F2B-8C4C-A996-938BB4D45AEB}"/>
                </c:ext>
              </c:extLst>
            </c:dLbl>
            <c:dLbl>
              <c:idx val="1"/>
              <c:layout>
                <c:manualLayout>
                  <c:x val="-5.3343910894598882E-2"/>
                  <c:y val="-3.25692783021274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F2B-8C4C-A996-938BB4D45AEB}"/>
                </c:ext>
              </c:extLst>
            </c:dLbl>
            <c:dLbl>
              <c:idx val="2"/>
              <c:layout>
                <c:manualLayout>
                  <c:x val="-4.3416699242772694E-2"/>
                  <c:y val="-2.31014648422065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F2B-8C4C-A996-938BB4D45AEB}"/>
                </c:ext>
              </c:extLst>
            </c:dLbl>
            <c:dLbl>
              <c:idx val="4"/>
              <c:layout>
                <c:manualLayout>
                  <c:x val="-4.9373026233868376E-2"/>
                  <c:y val="-2.68885902261748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F2B-8C4C-A996-938BB4D45AEB}"/>
                </c:ext>
              </c:extLst>
            </c:dLbl>
            <c:dLbl>
              <c:idx val="5"/>
              <c:layout>
                <c:manualLayout>
                  <c:x val="1.2843310532795013E-2"/>
                  <c:y val="-1.36336513822859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F2B-8C4C-A996-938BB4D45AEB}"/>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 Headcount'!$B$72:$G$72</c:f>
              <c:strCache>
                <c:ptCount val="6"/>
                <c:pt idx="0">
                  <c:v>2016-17</c:v>
                </c:pt>
                <c:pt idx="1">
                  <c:v>2017-18</c:v>
                </c:pt>
                <c:pt idx="2">
                  <c:v>2018-19</c:v>
                </c:pt>
                <c:pt idx="3">
                  <c:v>2019-20</c:v>
                </c:pt>
                <c:pt idx="4">
                  <c:v>2020-21</c:v>
                </c:pt>
                <c:pt idx="5">
                  <c:v>2021-22</c:v>
                </c:pt>
              </c:strCache>
            </c:strRef>
          </c:cat>
          <c:val>
            <c:numRef>
              <c:f>'Annual Headcount'!$B$77:$G$77</c:f>
              <c:numCache>
                <c:formatCode>0.0%</c:formatCode>
                <c:ptCount val="6"/>
                <c:pt idx="0">
                  <c:v>4.0660736975857686E-3</c:v>
                </c:pt>
                <c:pt idx="1">
                  <c:v>3.3734106046189776E-3</c:v>
                </c:pt>
                <c:pt idx="2">
                  <c:v>3.2397408207343412E-3</c:v>
                </c:pt>
                <c:pt idx="3">
                  <c:v>3.097667638483965E-3</c:v>
                </c:pt>
                <c:pt idx="4">
                  <c:v>4.9881858755578892E-3</c:v>
                </c:pt>
                <c:pt idx="5" formatCode="0%">
                  <c:v>5.0000000000000001E-3</c:v>
                </c:pt>
              </c:numCache>
            </c:numRef>
          </c:val>
          <c:smooth val="0"/>
          <c:extLst>
            <c:ext xmlns:c16="http://schemas.microsoft.com/office/drawing/2014/chart" uri="{C3380CC4-5D6E-409C-BE32-E72D297353CC}">
              <c16:uniqueId val="{00000013-AF2B-8C4C-A996-938BB4D45AEB}"/>
            </c:ext>
          </c:extLst>
        </c:ser>
        <c:ser>
          <c:idx val="5"/>
          <c:order val="5"/>
          <c:tx>
            <c:strRef>
              <c:f>'Annual Headcount'!$A$78</c:f>
              <c:strCache>
                <c:ptCount val="1"/>
                <c:pt idx="0">
                  <c:v>Two or More</c:v>
                </c:pt>
              </c:strCache>
            </c:strRef>
          </c:tx>
          <c:spPr>
            <a:ln w="28575" cap="rnd">
              <a:solidFill>
                <a:srgbClr val="7030A0"/>
              </a:solidFill>
              <a:round/>
            </a:ln>
            <a:effectLst/>
          </c:spPr>
          <c:marker>
            <c:symbol val="circle"/>
            <c:size val="5"/>
            <c:spPr>
              <a:solidFill>
                <a:schemeClr val="accent6"/>
              </a:solidFill>
              <a:ln w="9525">
                <a:solidFill>
                  <a:srgbClr val="7030A0"/>
                </a:solidFill>
              </a:ln>
              <a:effectLst/>
            </c:spPr>
          </c:marker>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 Headcount'!$B$72:$G$72</c:f>
              <c:strCache>
                <c:ptCount val="6"/>
                <c:pt idx="0">
                  <c:v>2016-17</c:v>
                </c:pt>
                <c:pt idx="1">
                  <c:v>2017-18</c:v>
                </c:pt>
                <c:pt idx="2">
                  <c:v>2018-19</c:v>
                </c:pt>
                <c:pt idx="3">
                  <c:v>2019-20</c:v>
                </c:pt>
                <c:pt idx="4">
                  <c:v>2020-21</c:v>
                </c:pt>
                <c:pt idx="5">
                  <c:v>2021-22</c:v>
                </c:pt>
              </c:strCache>
            </c:strRef>
          </c:cat>
          <c:val>
            <c:numRef>
              <c:f>'Annual Headcount'!$B$78:$G$78</c:f>
              <c:numCache>
                <c:formatCode>0.0%</c:formatCode>
                <c:ptCount val="6"/>
                <c:pt idx="0">
                  <c:v>6.6836086404066075E-2</c:v>
                </c:pt>
                <c:pt idx="1">
                  <c:v>6.8938673125162178E-2</c:v>
                </c:pt>
                <c:pt idx="2">
                  <c:v>7.3614110871130303E-2</c:v>
                </c:pt>
                <c:pt idx="3">
                  <c:v>6.9059766763848396E-2</c:v>
                </c:pt>
                <c:pt idx="4">
                  <c:v>7.3247571541086895E-2</c:v>
                </c:pt>
                <c:pt idx="5" formatCode="0%">
                  <c:v>7.2999999999999995E-2</c:v>
                </c:pt>
              </c:numCache>
            </c:numRef>
          </c:val>
          <c:smooth val="0"/>
          <c:extLst>
            <c:ext xmlns:c16="http://schemas.microsoft.com/office/drawing/2014/chart" uri="{C3380CC4-5D6E-409C-BE32-E72D297353CC}">
              <c16:uniqueId val="{00000014-AF2B-8C4C-A996-938BB4D45AEB}"/>
            </c:ext>
          </c:extLst>
        </c:ser>
        <c:ser>
          <c:idx val="6"/>
          <c:order val="6"/>
          <c:tx>
            <c:strRef>
              <c:f>'Annual Headcount'!$A$79</c:f>
              <c:strCache>
                <c:ptCount val="1"/>
                <c:pt idx="0">
                  <c:v>Unknown</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 Headcount'!$B$72:$G$72</c:f>
              <c:strCache>
                <c:ptCount val="6"/>
                <c:pt idx="0">
                  <c:v>2016-17</c:v>
                </c:pt>
                <c:pt idx="1">
                  <c:v>2017-18</c:v>
                </c:pt>
                <c:pt idx="2">
                  <c:v>2018-19</c:v>
                </c:pt>
                <c:pt idx="3">
                  <c:v>2019-20</c:v>
                </c:pt>
                <c:pt idx="4">
                  <c:v>2020-21</c:v>
                </c:pt>
                <c:pt idx="5">
                  <c:v>2021-22</c:v>
                </c:pt>
              </c:strCache>
            </c:strRef>
          </c:cat>
          <c:val>
            <c:numRef>
              <c:f>'Annual Headcount'!$B$79:$G$79</c:f>
              <c:numCache>
                <c:formatCode>0.0%</c:formatCode>
                <c:ptCount val="6"/>
                <c:pt idx="0">
                  <c:v>4.1677255400254132E-2</c:v>
                </c:pt>
                <c:pt idx="1">
                  <c:v>3.5204567078972404E-2</c:v>
                </c:pt>
                <c:pt idx="2">
                  <c:v>3.3117350611951042E-2</c:v>
                </c:pt>
                <c:pt idx="3">
                  <c:v>4.6556122448979595E-2</c:v>
                </c:pt>
                <c:pt idx="4">
                  <c:v>4.5331233044543624E-2</c:v>
                </c:pt>
                <c:pt idx="5">
                  <c:v>2.7E-2</c:v>
                </c:pt>
              </c:numCache>
            </c:numRef>
          </c:val>
          <c:smooth val="0"/>
          <c:extLst>
            <c:ext xmlns:c16="http://schemas.microsoft.com/office/drawing/2014/chart" uri="{C3380CC4-5D6E-409C-BE32-E72D297353CC}">
              <c16:uniqueId val="{00000015-AF2B-8C4C-A996-938BB4D45AEB}"/>
            </c:ext>
          </c:extLst>
        </c:ser>
        <c:ser>
          <c:idx val="7"/>
          <c:order val="7"/>
          <c:tx>
            <c:strRef>
              <c:f>'Annual Headcount'!$A$80</c:f>
              <c:strCache>
                <c:ptCount val="1"/>
                <c:pt idx="0">
                  <c:v>White</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dLbls>
            <c:dLbl>
              <c:idx val="0"/>
              <c:layout>
                <c:manualLayout>
                  <c:x val="-3.2943490950095917E-2"/>
                  <c:y val="-6.28662813738736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AF2B-8C4C-A996-938BB4D45AEB}"/>
                </c:ext>
              </c:extLst>
            </c:dLbl>
            <c:dLbl>
              <c:idx val="1"/>
              <c:layout>
                <c:manualLayout>
                  <c:x val="-3.2943490950095904E-2"/>
                  <c:y val="3.9386103993270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AF2B-8C4C-A996-938BB4D45AEB}"/>
                </c:ext>
              </c:extLst>
            </c:dLbl>
            <c:dLbl>
              <c:idx val="2"/>
              <c:layout>
                <c:manualLayout>
                  <c:x val="1.1728961483122293E-2"/>
                  <c:y val="-1.17400886903017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AF2B-8C4C-A996-938BB4D45AEB}"/>
                </c:ext>
              </c:extLst>
            </c:dLbl>
            <c:dLbl>
              <c:idx val="3"/>
              <c:layout>
                <c:manualLayout>
                  <c:x val="-3.0958048619730654E-2"/>
                  <c:y val="2.42376024573970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AF2B-8C4C-A996-938BB4D45AEB}"/>
                </c:ext>
              </c:extLst>
            </c:dLbl>
            <c:dLbl>
              <c:idx val="4"/>
              <c:layout>
                <c:manualLayout>
                  <c:x val="-2.9965327454548028E-2"/>
                  <c:y val="2.04504770734287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AF2B-8C4C-A996-938BB4D45AEB}"/>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 Headcount'!$B$72:$G$72</c:f>
              <c:strCache>
                <c:ptCount val="6"/>
                <c:pt idx="0">
                  <c:v>2016-17</c:v>
                </c:pt>
                <c:pt idx="1">
                  <c:v>2017-18</c:v>
                </c:pt>
                <c:pt idx="2">
                  <c:v>2018-19</c:v>
                </c:pt>
                <c:pt idx="3">
                  <c:v>2019-20</c:v>
                </c:pt>
                <c:pt idx="4">
                  <c:v>2020-21</c:v>
                </c:pt>
                <c:pt idx="5">
                  <c:v>2021-22</c:v>
                </c:pt>
              </c:strCache>
            </c:strRef>
          </c:cat>
          <c:val>
            <c:numRef>
              <c:f>'Annual Headcount'!$B$80:$G$80</c:f>
              <c:numCache>
                <c:formatCode>0.0%</c:formatCode>
                <c:ptCount val="6"/>
                <c:pt idx="0">
                  <c:v>0.24701397712833545</c:v>
                </c:pt>
                <c:pt idx="1">
                  <c:v>0.24046362771386559</c:v>
                </c:pt>
                <c:pt idx="2">
                  <c:v>0.23821094312455005</c:v>
                </c:pt>
                <c:pt idx="3">
                  <c:v>0.22476311953352771</c:v>
                </c:pt>
                <c:pt idx="4">
                  <c:v>0.22105539511682856</c:v>
                </c:pt>
                <c:pt idx="5" formatCode="0%">
                  <c:v>0.224</c:v>
                </c:pt>
              </c:numCache>
            </c:numRef>
          </c:val>
          <c:smooth val="0"/>
          <c:extLst>
            <c:ext xmlns:c16="http://schemas.microsoft.com/office/drawing/2014/chart" uri="{C3380CC4-5D6E-409C-BE32-E72D297353CC}">
              <c16:uniqueId val="{0000001B-AF2B-8C4C-A996-938BB4D45AEB}"/>
            </c:ext>
          </c:extLst>
        </c:ser>
        <c:dLbls>
          <c:dLblPos val="t"/>
          <c:showLegendKey val="0"/>
          <c:showVal val="1"/>
          <c:showCatName val="0"/>
          <c:showSerName val="0"/>
          <c:showPercent val="0"/>
          <c:showBubbleSize val="0"/>
        </c:dLbls>
        <c:marker val="1"/>
        <c:smooth val="0"/>
        <c:axId val="1064010320"/>
        <c:axId val="1063888448"/>
      </c:lineChart>
      <c:catAx>
        <c:axId val="1064010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C00000"/>
                </a:solidFill>
                <a:latin typeface="Arial" panose="020B0604020202020204" pitchFamily="34" charset="0"/>
                <a:ea typeface="+mn-ea"/>
                <a:cs typeface="Arial" panose="020B0604020202020204" pitchFamily="34" charset="0"/>
              </a:defRPr>
            </a:pPr>
            <a:endParaRPr lang="en-US"/>
          </a:p>
        </c:txPr>
        <c:crossAx val="1063888448"/>
        <c:crosses val="autoZero"/>
        <c:auto val="0"/>
        <c:lblAlgn val="ctr"/>
        <c:lblOffset val="100"/>
        <c:noMultiLvlLbl val="0"/>
      </c:catAx>
      <c:valAx>
        <c:axId val="1063888448"/>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crossAx val="1064010320"/>
        <c:crossesAt val="1"/>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Age Group</a:t>
            </a:r>
          </a:p>
        </c:rich>
      </c:tx>
      <c:overlay val="0"/>
      <c:spPr>
        <a:noFill/>
        <a:ln>
          <a:noFill/>
        </a:ln>
        <a:effectLst/>
      </c:spPr>
      <c:txPr>
        <a:bodyPr rot="0" spcFirstLastPara="1" vertOverflow="ellipsis" vert="horz" wrap="square" anchor="ctr" anchorCtr="1"/>
        <a:lstStyle/>
        <a:p>
          <a:pPr>
            <a:defRPr sz="132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'Annual Headcount'!$A$52</c:f>
              <c:strCache>
                <c:ptCount val="1"/>
                <c:pt idx="0">
                  <c:v>19 or Less</c:v>
                </c:pt>
              </c:strCache>
            </c:strRef>
          </c:tx>
          <c:spPr>
            <a:ln w="38100" cap="rnd">
              <a:solidFill>
                <a:schemeClr val="accent1"/>
              </a:solidFill>
              <a:round/>
            </a:ln>
            <a:effectLst/>
          </c:spPr>
          <c:marker>
            <c:symbol val="circle"/>
            <c:size val="5"/>
            <c:spPr>
              <a:solidFill>
                <a:schemeClr val="accent1"/>
              </a:solidFill>
              <a:ln w="38100">
                <a:solidFill>
                  <a:schemeClr val="accent1"/>
                </a:solidFill>
              </a:ln>
              <a:effectLst/>
            </c:spPr>
          </c:marker>
          <c:dLbls>
            <c:dLbl>
              <c:idx val="0"/>
              <c:layout>
                <c:manualLayout>
                  <c:x val="-1.5547955693048397E-2"/>
                  <c:y val="2.7814771870505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766-9747-A16A-0652BCE84C7F}"/>
                </c:ext>
              </c:extLst>
            </c:dLbl>
            <c:dLbl>
              <c:idx val="1"/>
              <c:layout>
                <c:manualLayout>
                  <c:x val="-1.4437387429259287E-2"/>
                  <c:y val="3.24505671822558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766-9747-A16A-0652BCE84C7F}"/>
                </c:ext>
              </c:extLst>
            </c:dLbl>
            <c:spPr>
              <a:noFill/>
              <a:ln>
                <a:noFill/>
              </a:ln>
              <a:effectLst/>
            </c:spPr>
            <c:txPr>
              <a:bodyPr rot="0" spcFirstLastPara="1" vertOverflow="ellipsis" vert="horz" wrap="square" anchor="ctr" anchorCtr="1"/>
              <a:lstStyle/>
              <a:p>
                <a:pPr>
                  <a:defRPr sz="1100" b="1" i="0" u="none" strike="noStrike" kern="1200" baseline="0">
                    <a:solidFill>
                      <a:srgbClr val="009193"/>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 Headcount'!$E$51:$G$51</c:f>
              <c:strCache>
                <c:ptCount val="3"/>
                <c:pt idx="0">
                  <c:v>2019-20</c:v>
                </c:pt>
                <c:pt idx="1">
                  <c:v>2020-21</c:v>
                </c:pt>
                <c:pt idx="2">
                  <c:v>2021-2022</c:v>
                </c:pt>
              </c:strCache>
            </c:strRef>
          </c:cat>
          <c:val>
            <c:numRef>
              <c:f>'Annual Headcount'!$E$52:$G$52</c:f>
              <c:numCache>
                <c:formatCode>0%</c:formatCode>
                <c:ptCount val="3"/>
                <c:pt idx="0">
                  <c:v>0.3049</c:v>
                </c:pt>
                <c:pt idx="1">
                  <c:v>0.3</c:v>
                </c:pt>
                <c:pt idx="2">
                  <c:v>0.32</c:v>
                </c:pt>
              </c:numCache>
            </c:numRef>
          </c:val>
          <c:smooth val="0"/>
          <c:extLst>
            <c:ext xmlns:c16="http://schemas.microsoft.com/office/drawing/2014/chart" uri="{C3380CC4-5D6E-409C-BE32-E72D297353CC}">
              <c16:uniqueId val="{00000000-C927-C040-821A-351B6B0E04DF}"/>
            </c:ext>
          </c:extLst>
        </c:ser>
        <c:ser>
          <c:idx val="1"/>
          <c:order val="1"/>
          <c:tx>
            <c:strRef>
              <c:f>'Annual Headcount'!$A$53</c:f>
              <c:strCache>
                <c:ptCount val="1"/>
                <c:pt idx="0">
                  <c:v>20 to 24</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8.8845461103133575E-3"/>
                  <c:y val="-1.62252835911279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766-9747-A16A-0652BCE84C7F}"/>
                </c:ext>
              </c:extLst>
            </c:dLbl>
            <c:dLbl>
              <c:idx val="1"/>
              <c:layout>
                <c:manualLayout>
                  <c:x val="-1.4437387429259287E-2"/>
                  <c:y val="-2.54968742146296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766-9747-A16A-0652BCE84C7F}"/>
                </c:ext>
              </c:extLst>
            </c:dLbl>
            <c:spPr>
              <a:noFill/>
              <a:ln>
                <a:noFill/>
              </a:ln>
              <a:effectLst/>
            </c:spPr>
            <c:txPr>
              <a:bodyPr rot="0" spcFirstLastPara="1" vertOverflow="ellipsis" vert="horz" wrap="square" anchor="ctr" anchorCtr="1"/>
              <a:lstStyle/>
              <a:p>
                <a:pPr>
                  <a:defRPr sz="1100" b="1" i="0" u="none" strike="noStrike" kern="1200" baseline="0">
                    <a:solidFill>
                      <a:srgbClr val="FF0000"/>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 Headcount'!$E$51:$G$51</c:f>
              <c:strCache>
                <c:ptCount val="3"/>
                <c:pt idx="0">
                  <c:v>2019-20</c:v>
                </c:pt>
                <c:pt idx="1">
                  <c:v>2020-21</c:v>
                </c:pt>
                <c:pt idx="2">
                  <c:v>2021-2022</c:v>
                </c:pt>
              </c:strCache>
            </c:strRef>
          </c:cat>
          <c:val>
            <c:numRef>
              <c:f>'Annual Headcount'!$E$53:$G$53</c:f>
              <c:numCache>
                <c:formatCode>0%</c:formatCode>
                <c:ptCount val="3"/>
                <c:pt idx="0">
                  <c:v>0.316</c:v>
                </c:pt>
                <c:pt idx="1">
                  <c:v>0.31</c:v>
                </c:pt>
                <c:pt idx="2">
                  <c:v>0.3</c:v>
                </c:pt>
              </c:numCache>
            </c:numRef>
          </c:val>
          <c:smooth val="0"/>
          <c:extLst>
            <c:ext xmlns:c16="http://schemas.microsoft.com/office/drawing/2014/chart" uri="{C3380CC4-5D6E-409C-BE32-E72D297353CC}">
              <c16:uniqueId val="{00000001-C927-C040-821A-351B6B0E04DF}"/>
            </c:ext>
          </c:extLst>
        </c:ser>
        <c:ser>
          <c:idx val="2"/>
          <c:order val="2"/>
          <c:tx>
            <c:strRef>
              <c:f>'Annual Headcount'!$A$54</c:f>
              <c:strCache>
                <c:ptCount val="1"/>
                <c:pt idx="0">
                  <c:v>25 to 29</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2.1100797011994226E-2"/>
                  <c:y val="-1.85431812470033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766-9747-A16A-0652BCE84C7F}"/>
                </c:ext>
              </c:extLst>
            </c:dLbl>
            <c:dLbl>
              <c:idx val="1"/>
              <c:layout>
                <c:manualLayout>
                  <c:x val="-1.6658523956837628E-2"/>
                  <c:y val="-1.85431812470034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766-9747-A16A-0652BCE84C7F}"/>
                </c:ext>
              </c:extLst>
            </c:dLbl>
            <c:spPr>
              <a:noFill/>
              <a:ln>
                <a:noFill/>
              </a:ln>
              <a:effectLst/>
            </c:spPr>
            <c:txPr>
              <a:bodyPr rot="0" spcFirstLastPara="1" vertOverflow="ellipsis" vert="horz" wrap="square" anchor="ctr" anchorCtr="1"/>
              <a:lstStyle/>
              <a:p>
                <a:pPr>
                  <a:defRPr sz="1100" b="1" i="0" u="none" strike="noStrike" kern="1200" baseline="0">
                    <a:solidFill>
                      <a:srgbClr val="FF0000"/>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 Headcount'!$E$51:$G$51</c:f>
              <c:strCache>
                <c:ptCount val="3"/>
                <c:pt idx="0">
                  <c:v>2019-20</c:v>
                </c:pt>
                <c:pt idx="1">
                  <c:v>2020-21</c:v>
                </c:pt>
                <c:pt idx="2">
                  <c:v>2021-2022</c:v>
                </c:pt>
              </c:strCache>
            </c:strRef>
          </c:cat>
          <c:val>
            <c:numRef>
              <c:f>'Annual Headcount'!$E$54:$G$54</c:f>
              <c:numCache>
                <c:formatCode>0%</c:formatCode>
                <c:ptCount val="3"/>
                <c:pt idx="0">
                  <c:v>0.1515</c:v>
                </c:pt>
                <c:pt idx="1">
                  <c:v>0.15</c:v>
                </c:pt>
                <c:pt idx="2">
                  <c:v>0.15</c:v>
                </c:pt>
              </c:numCache>
            </c:numRef>
          </c:val>
          <c:smooth val="0"/>
          <c:extLst>
            <c:ext xmlns:c16="http://schemas.microsoft.com/office/drawing/2014/chart" uri="{C3380CC4-5D6E-409C-BE32-E72D297353CC}">
              <c16:uniqueId val="{00000002-C927-C040-821A-351B6B0E04DF}"/>
            </c:ext>
          </c:extLst>
        </c:ser>
        <c:ser>
          <c:idx val="3"/>
          <c:order val="3"/>
          <c:tx>
            <c:strRef>
              <c:f>'Annual Headcount'!$A$55</c:f>
              <c:strCache>
                <c:ptCount val="1"/>
                <c:pt idx="0">
                  <c:v>30 to 34</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1.7769092220626715E-2"/>
                  <c:y val="-2.31789765587542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766-9747-A16A-0652BCE84C7F}"/>
                </c:ext>
              </c:extLst>
            </c:dLbl>
            <c:dLbl>
              <c:idx val="1"/>
              <c:layout>
                <c:manualLayout>
                  <c:x val="-1.7769092220626715E-2"/>
                  <c:y val="-1.62252835911280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766-9747-A16A-0652BCE84C7F}"/>
                </c:ext>
              </c:extLst>
            </c:dLbl>
            <c:spPr>
              <a:noFill/>
              <a:ln>
                <a:noFill/>
              </a:ln>
              <a:effectLst/>
            </c:spPr>
            <c:txPr>
              <a:bodyPr rot="0" spcFirstLastPara="1" vertOverflow="ellipsis" vert="horz" wrap="square" anchor="ctr" anchorCtr="1"/>
              <a:lstStyle/>
              <a:p>
                <a:pPr>
                  <a:defRPr sz="1100" b="1" i="0" u="none" strike="noStrike" kern="1200" baseline="0">
                    <a:solidFill>
                      <a:srgbClr val="009193"/>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 Headcount'!$E$51:$G$51</c:f>
              <c:strCache>
                <c:ptCount val="3"/>
                <c:pt idx="0">
                  <c:v>2019-20</c:v>
                </c:pt>
                <c:pt idx="1">
                  <c:v>2020-21</c:v>
                </c:pt>
                <c:pt idx="2">
                  <c:v>2021-2022</c:v>
                </c:pt>
              </c:strCache>
            </c:strRef>
          </c:cat>
          <c:val>
            <c:numRef>
              <c:f>'Annual Headcount'!$E$55:$G$55</c:f>
              <c:numCache>
                <c:formatCode>0%</c:formatCode>
                <c:ptCount val="3"/>
                <c:pt idx="0">
                  <c:v>8.0699999999999994E-2</c:v>
                </c:pt>
                <c:pt idx="1">
                  <c:v>0.08</c:v>
                </c:pt>
                <c:pt idx="2">
                  <c:v>0.09</c:v>
                </c:pt>
              </c:numCache>
            </c:numRef>
          </c:val>
          <c:smooth val="0"/>
          <c:extLst>
            <c:ext xmlns:c16="http://schemas.microsoft.com/office/drawing/2014/chart" uri="{C3380CC4-5D6E-409C-BE32-E72D297353CC}">
              <c16:uniqueId val="{00000003-C927-C040-821A-351B6B0E04DF}"/>
            </c:ext>
          </c:extLst>
        </c:ser>
        <c:ser>
          <c:idx val="4"/>
          <c:order val="4"/>
          <c:tx>
            <c:strRef>
              <c:f>'Annual Headcount'!$A$56</c:f>
              <c:strCache>
                <c:ptCount val="1"/>
                <c:pt idx="0">
                  <c:v>35 to 39</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0"/>
              <c:layout>
                <c:manualLayout>
                  <c:x val="-1.8879660484415885E-2"/>
                  <c:y val="2.54968742146296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766-9747-A16A-0652BCE84C7F}"/>
                </c:ext>
              </c:extLst>
            </c:dLbl>
            <c:dLbl>
              <c:idx val="1"/>
              <c:layout>
                <c:manualLayout>
                  <c:x val="-1.7769092220626715E-2"/>
                  <c:y val="2.54968742146296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766-9747-A16A-0652BCE84C7F}"/>
                </c:ext>
              </c:extLst>
            </c:dLbl>
            <c:spPr>
              <a:noFill/>
              <a:ln>
                <a:noFill/>
              </a:ln>
              <a:effectLst/>
            </c:spPr>
            <c:txPr>
              <a:bodyPr rot="0" spcFirstLastPara="1" vertOverflow="ellipsis" vert="horz" wrap="square" anchor="ctr" anchorCtr="1"/>
              <a:lstStyle/>
              <a:p>
                <a:pPr>
                  <a:defRPr sz="1100" b="1" i="0" u="none" strike="noStrike" kern="1200" baseline="0">
                    <a:solidFill>
                      <a:srgbClr val="FF0000"/>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 Headcount'!$E$51:$G$51</c:f>
              <c:strCache>
                <c:ptCount val="3"/>
                <c:pt idx="0">
                  <c:v>2019-20</c:v>
                </c:pt>
                <c:pt idx="1">
                  <c:v>2020-21</c:v>
                </c:pt>
                <c:pt idx="2">
                  <c:v>2021-2022</c:v>
                </c:pt>
              </c:strCache>
            </c:strRef>
          </c:cat>
          <c:val>
            <c:numRef>
              <c:f>'Annual Headcount'!$E$56:$G$56</c:f>
              <c:numCache>
                <c:formatCode>0%</c:formatCode>
                <c:ptCount val="3"/>
                <c:pt idx="0">
                  <c:v>4.36E-2</c:v>
                </c:pt>
                <c:pt idx="1">
                  <c:v>0.04</c:v>
                </c:pt>
                <c:pt idx="2">
                  <c:v>0.05</c:v>
                </c:pt>
              </c:numCache>
            </c:numRef>
          </c:val>
          <c:smooth val="0"/>
          <c:extLst>
            <c:ext xmlns:c16="http://schemas.microsoft.com/office/drawing/2014/chart" uri="{C3380CC4-5D6E-409C-BE32-E72D297353CC}">
              <c16:uniqueId val="{00000004-C927-C040-821A-351B6B0E04DF}"/>
            </c:ext>
          </c:extLst>
        </c:ser>
        <c:ser>
          <c:idx val="5"/>
          <c:order val="5"/>
          <c:tx>
            <c:strRef>
              <c:f>'Annual Headcount'!$A$57</c:f>
              <c:strCache>
                <c:ptCount val="1"/>
                <c:pt idx="0">
                  <c:v>40 to 49</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dLbl>
              <c:idx val="0"/>
              <c:layout>
                <c:manualLayout>
                  <c:x val="-3.442761617746426E-2"/>
                  <c:y val="-2.317897655875508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766-9747-A16A-0652BCE84C7F}"/>
                </c:ext>
              </c:extLst>
            </c:dLbl>
            <c:dLbl>
              <c:idx val="2"/>
              <c:layout>
                <c:manualLayout>
                  <c:x val="2.1100797011994226E-2"/>
                  <c:y val="-4.635795311750932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927-C040-821A-351B6B0E04DF}"/>
                </c:ext>
              </c:extLst>
            </c:dLbl>
            <c:spPr>
              <a:noFill/>
              <a:ln>
                <a:noFill/>
              </a:ln>
              <a:effectLst/>
            </c:spPr>
            <c:txPr>
              <a:bodyPr rot="0" spcFirstLastPara="1" vertOverflow="ellipsis" vert="horz" wrap="square" anchor="ctr" anchorCtr="1"/>
              <a:lstStyle/>
              <a:p>
                <a:pPr>
                  <a:defRPr sz="1100" b="1" i="0" u="none" strike="noStrike" kern="1200" baseline="0">
                    <a:solidFill>
                      <a:srgbClr val="009193"/>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 Headcount'!$E$51:$G$51</c:f>
              <c:strCache>
                <c:ptCount val="3"/>
                <c:pt idx="0">
                  <c:v>2019-20</c:v>
                </c:pt>
                <c:pt idx="1">
                  <c:v>2020-21</c:v>
                </c:pt>
                <c:pt idx="2">
                  <c:v>2021-2022</c:v>
                </c:pt>
              </c:strCache>
            </c:strRef>
          </c:cat>
          <c:val>
            <c:numRef>
              <c:f>'Annual Headcount'!$E$57:$G$57</c:f>
              <c:numCache>
                <c:formatCode>0%</c:formatCode>
                <c:ptCount val="3"/>
                <c:pt idx="0">
                  <c:v>4.7699999999999999E-2</c:v>
                </c:pt>
                <c:pt idx="1">
                  <c:v>0.05</c:v>
                </c:pt>
                <c:pt idx="2">
                  <c:v>0.05</c:v>
                </c:pt>
              </c:numCache>
            </c:numRef>
          </c:val>
          <c:smooth val="0"/>
          <c:extLst>
            <c:ext xmlns:c16="http://schemas.microsoft.com/office/drawing/2014/chart" uri="{C3380CC4-5D6E-409C-BE32-E72D297353CC}">
              <c16:uniqueId val="{00000006-C927-C040-821A-351B6B0E04DF}"/>
            </c:ext>
          </c:extLst>
        </c:ser>
        <c:ser>
          <c:idx val="6"/>
          <c:order val="6"/>
          <c:tx>
            <c:strRef>
              <c:f>'Annual Headcount'!$A$58</c:f>
              <c:strCache>
                <c:ptCount val="1"/>
                <c:pt idx="0">
                  <c:v>50 +</c:v>
                </c:pt>
              </c:strCache>
            </c:strRef>
          </c:tx>
          <c:spPr>
            <a:ln w="38100" cap="rnd">
              <a:solidFill>
                <a:schemeClr val="accent1">
                  <a:lumMod val="60000"/>
                </a:schemeClr>
              </a:solidFill>
              <a:round/>
            </a:ln>
            <a:effectLst/>
          </c:spPr>
          <c:marker>
            <c:symbol val="circle"/>
            <c:size val="5"/>
            <c:spPr>
              <a:solidFill>
                <a:schemeClr val="accent1">
                  <a:lumMod val="60000"/>
                </a:schemeClr>
              </a:solidFill>
              <a:ln w="38100">
                <a:solidFill>
                  <a:schemeClr val="accent1">
                    <a:lumMod val="60000"/>
                  </a:schemeClr>
                </a:solidFill>
              </a:ln>
              <a:effectLst/>
            </c:spPr>
          </c:marker>
          <c:dLbls>
            <c:dLbl>
              <c:idx val="0"/>
              <c:layout>
                <c:manualLayout>
                  <c:x val="-1.8879660484415885E-2"/>
                  <c:y val="-1.62252835911279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766-9747-A16A-0652BCE84C7F}"/>
                </c:ext>
              </c:extLst>
            </c:dLbl>
            <c:dLbl>
              <c:idx val="1"/>
              <c:layout>
                <c:manualLayout>
                  <c:x val="-1.7769092220626715E-2"/>
                  <c:y val="-1.62252835911280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766-9747-A16A-0652BCE84C7F}"/>
                </c:ext>
              </c:extLst>
            </c:dLbl>
            <c:spPr>
              <a:noFill/>
              <a:ln>
                <a:noFill/>
              </a:ln>
              <a:effectLst/>
            </c:spPr>
            <c:txPr>
              <a:bodyPr rot="0" spcFirstLastPara="1" vertOverflow="ellipsis" vert="horz" wrap="square" anchor="ctr" anchorCtr="1"/>
              <a:lstStyle/>
              <a:p>
                <a:pPr>
                  <a:defRPr sz="1100" b="1" i="0" u="none" strike="noStrike" kern="1200" baseline="0">
                    <a:solidFill>
                      <a:srgbClr val="FF0000"/>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'Annual Headcount'!$E$51:$G$51</c:f>
              <c:strCache>
                <c:ptCount val="3"/>
                <c:pt idx="0">
                  <c:v>2019-20</c:v>
                </c:pt>
                <c:pt idx="1">
                  <c:v>2020-21</c:v>
                </c:pt>
                <c:pt idx="2">
                  <c:v>2021-2022</c:v>
                </c:pt>
              </c:strCache>
            </c:strRef>
          </c:cat>
          <c:val>
            <c:numRef>
              <c:f>'Annual Headcount'!$E$58:$G$58</c:f>
              <c:numCache>
                <c:formatCode>0%</c:formatCode>
                <c:ptCount val="3"/>
                <c:pt idx="0">
                  <c:v>5.57E-2</c:v>
                </c:pt>
                <c:pt idx="1">
                  <c:v>0.06</c:v>
                </c:pt>
                <c:pt idx="2">
                  <c:v>0.04</c:v>
                </c:pt>
              </c:numCache>
            </c:numRef>
          </c:val>
          <c:smooth val="0"/>
          <c:extLst>
            <c:ext xmlns:c16="http://schemas.microsoft.com/office/drawing/2014/chart" uri="{C3380CC4-5D6E-409C-BE32-E72D297353CC}">
              <c16:uniqueId val="{00000007-C927-C040-821A-351B6B0E04DF}"/>
            </c:ext>
          </c:extLst>
        </c:ser>
        <c:dLbls>
          <c:dLblPos val="r"/>
          <c:showLegendKey val="0"/>
          <c:showVal val="1"/>
          <c:showCatName val="0"/>
          <c:showSerName val="0"/>
          <c:showPercent val="0"/>
          <c:showBubbleSize val="0"/>
        </c:dLbls>
        <c:marker val="1"/>
        <c:smooth val="0"/>
        <c:axId val="1198388192"/>
        <c:axId val="1197982560"/>
      </c:lineChart>
      <c:catAx>
        <c:axId val="119838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197982560"/>
        <c:crosses val="autoZero"/>
        <c:auto val="1"/>
        <c:lblAlgn val="ctr"/>
        <c:lblOffset val="100"/>
        <c:noMultiLvlLbl val="0"/>
      </c:catAx>
      <c:valAx>
        <c:axId val="1197982560"/>
        <c:scaling>
          <c:orientation val="minMax"/>
        </c:scaling>
        <c:delete val="1"/>
        <c:axPos val="l"/>
        <c:numFmt formatCode="0%" sourceLinked="1"/>
        <c:majorTickMark val="none"/>
        <c:minorTickMark val="none"/>
        <c:tickLblPos val="nextTo"/>
        <c:crossAx val="119838819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937D4E">
        <a:lumMod val="20000"/>
        <a:lumOff val="80000"/>
      </a:srgbClr>
    </a:solidFill>
    <a:ln>
      <a:noFill/>
    </a:ln>
    <a:effectLst/>
  </c:spPr>
  <c:txPr>
    <a:bodyPr/>
    <a:lstStyle/>
    <a:p>
      <a:pPr>
        <a:defRPr sz="11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'FT-PT'!$B$119</c:f>
              <c:strCache>
                <c:ptCount val="1"/>
                <c:pt idx="0">
                  <c:v>Fall 2019</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'FT-PT'!$A$120:$A$122</c:f>
              <c:strCache>
                <c:ptCount val="3"/>
                <c:pt idx="0">
                  <c:v>Headcount</c:v>
                </c:pt>
                <c:pt idx="1">
                  <c:v>Classes Enrolled</c:v>
                </c:pt>
                <c:pt idx="2">
                  <c:v>Resident FTES</c:v>
                </c:pt>
              </c:strCache>
            </c:strRef>
          </c:cat>
          <c:val>
            <c:numRef>
              <c:f>'FT-PT'!$B$120:$B$122</c:f>
              <c:numCache>
                <c:formatCode>0</c:formatCode>
                <c:ptCount val="3"/>
                <c:pt idx="0">
                  <c:v>6153</c:v>
                </c:pt>
                <c:pt idx="1">
                  <c:v>13500</c:v>
                </c:pt>
                <c:pt idx="2">
                  <c:v>1427</c:v>
                </c:pt>
              </c:numCache>
            </c:numRef>
          </c:val>
          <c:extLst>
            <c:ext xmlns:c16="http://schemas.microsoft.com/office/drawing/2014/chart" uri="{C3380CC4-5D6E-409C-BE32-E72D297353CC}">
              <c16:uniqueId val="{00000000-8734-0C42-93AD-04271A89A259}"/>
            </c:ext>
          </c:extLst>
        </c:ser>
        <c:ser>
          <c:idx val="1"/>
          <c:order val="1"/>
          <c:tx>
            <c:strRef>
              <c:f>'FT-PT'!$C$119</c:f>
              <c:strCache>
                <c:ptCount val="1"/>
                <c:pt idx="0">
                  <c:v>Fall 2020</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'FT-PT'!$A$120:$A$122</c:f>
              <c:strCache>
                <c:ptCount val="3"/>
                <c:pt idx="0">
                  <c:v>Headcount</c:v>
                </c:pt>
                <c:pt idx="1">
                  <c:v>Classes Enrolled</c:v>
                </c:pt>
                <c:pt idx="2">
                  <c:v>Resident FTES</c:v>
                </c:pt>
              </c:strCache>
            </c:strRef>
          </c:cat>
          <c:val>
            <c:numRef>
              <c:f>'FT-PT'!$C$120:$C$122</c:f>
              <c:numCache>
                <c:formatCode>0</c:formatCode>
                <c:ptCount val="3"/>
                <c:pt idx="0">
                  <c:v>6545</c:v>
                </c:pt>
                <c:pt idx="1">
                  <c:v>12310</c:v>
                </c:pt>
                <c:pt idx="2">
                  <c:v>1373</c:v>
                </c:pt>
              </c:numCache>
            </c:numRef>
          </c:val>
          <c:extLst>
            <c:ext xmlns:c16="http://schemas.microsoft.com/office/drawing/2014/chart" uri="{C3380CC4-5D6E-409C-BE32-E72D297353CC}">
              <c16:uniqueId val="{00000001-8734-0C42-93AD-04271A89A259}"/>
            </c:ext>
          </c:extLst>
        </c:ser>
        <c:ser>
          <c:idx val="2"/>
          <c:order val="2"/>
          <c:tx>
            <c:strRef>
              <c:f>'FT-PT'!$D$119</c:f>
              <c:strCache>
                <c:ptCount val="1"/>
                <c:pt idx="0">
                  <c:v>Fall 2021</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'FT-PT'!$A$120:$A$122</c:f>
              <c:strCache>
                <c:ptCount val="3"/>
                <c:pt idx="0">
                  <c:v>Headcount</c:v>
                </c:pt>
                <c:pt idx="1">
                  <c:v>Classes Enrolled</c:v>
                </c:pt>
                <c:pt idx="2">
                  <c:v>Resident FTES</c:v>
                </c:pt>
              </c:strCache>
            </c:strRef>
          </c:cat>
          <c:val>
            <c:numRef>
              <c:f>'FT-PT'!$D$120:$D$122</c:f>
              <c:numCache>
                <c:formatCode>General</c:formatCode>
                <c:ptCount val="3"/>
                <c:pt idx="0">
                  <c:v>5958</c:v>
                </c:pt>
                <c:pt idx="1">
                  <c:v>10618</c:v>
                </c:pt>
                <c:pt idx="2" formatCode="0">
                  <c:v>1119</c:v>
                </c:pt>
              </c:numCache>
            </c:numRef>
          </c:val>
          <c:extLst>
            <c:ext xmlns:c16="http://schemas.microsoft.com/office/drawing/2014/chart" uri="{C3380CC4-5D6E-409C-BE32-E72D297353CC}">
              <c16:uniqueId val="{00000002-8734-0C42-93AD-04271A89A259}"/>
            </c:ext>
          </c:extLst>
        </c:ser>
        <c:ser>
          <c:idx val="3"/>
          <c:order val="3"/>
          <c:tx>
            <c:strRef>
              <c:f>'FT-PT'!$E$119</c:f>
              <c:strCache>
                <c:ptCount val="1"/>
                <c:pt idx="0">
                  <c:v>Fall 2022</c:v>
                </c:pt>
              </c:strCache>
            </c:strRef>
          </c:tx>
          <c:spPr>
            <a:solidFill>
              <a:schemeClr val="accent5">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'FT-PT'!$A$120:$A$122</c:f>
              <c:strCache>
                <c:ptCount val="3"/>
                <c:pt idx="0">
                  <c:v>Headcount</c:v>
                </c:pt>
                <c:pt idx="1">
                  <c:v>Classes Enrolled</c:v>
                </c:pt>
                <c:pt idx="2">
                  <c:v>Resident FTES</c:v>
                </c:pt>
              </c:strCache>
            </c:strRef>
          </c:cat>
          <c:val>
            <c:numRef>
              <c:f>'FT-PT'!$E$120:$E$122</c:f>
              <c:numCache>
                <c:formatCode>General</c:formatCode>
                <c:ptCount val="3"/>
                <c:pt idx="0">
                  <c:v>4428</c:v>
                </c:pt>
                <c:pt idx="1">
                  <c:v>8125</c:v>
                </c:pt>
                <c:pt idx="2" formatCode="0">
                  <c:v>885</c:v>
                </c:pt>
              </c:numCache>
            </c:numRef>
          </c:val>
          <c:extLst>
            <c:ext xmlns:c16="http://schemas.microsoft.com/office/drawing/2014/chart" uri="{C3380CC4-5D6E-409C-BE32-E72D297353CC}">
              <c16:uniqueId val="{00000003-8734-0C42-93AD-04271A89A259}"/>
            </c:ext>
          </c:extLst>
        </c:ser>
        <c:dLbls>
          <c:dLblPos val="outEnd"/>
          <c:showLegendKey val="0"/>
          <c:showVal val="1"/>
          <c:showCatName val="0"/>
          <c:showSerName val="0"/>
          <c:showPercent val="0"/>
          <c:showBubbleSize val="0"/>
        </c:dLbls>
        <c:gapWidth val="219"/>
        <c:overlap val="-27"/>
        <c:axId val="1752820240"/>
        <c:axId val="1753023632"/>
      </c:barChart>
      <c:catAx>
        <c:axId val="1752820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53023632"/>
        <c:crosses val="autoZero"/>
        <c:auto val="1"/>
        <c:lblAlgn val="ctr"/>
        <c:lblOffset val="100"/>
        <c:noMultiLvlLbl val="0"/>
      </c:catAx>
      <c:valAx>
        <c:axId val="175302363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752820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007088"/>
      </a:solidFill>
    </a:ln>
    <a:effectLst/>
  </c:spPr>
  <c:txPr>
    <a:bodyPr/>
    <a:lstStyle/>
    <a:p>
      <a:pPr>
        <a:defRPr>
          <a:latin typeface="Arial" panose="020B0604020202020204" pitchFamily="34" charset="0"/>
          <a:cs typeface="Arial" panose="020B0604020202020204"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'Fall Enrollment Trend'!$A$4</c:f>
              <c:strCache>
                <c:ptCount val="1"/>
                <c:pt idx="0">
                  <c:v>Fall 2019</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Franklin Gothic Medium Cond" panose="020B06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'Fall Enrollment Trend'!$B$3:$D$3</c:f>
              <c:strCache>
                <c:ptCount val="3"/>
                <c:pt idx="0">
                  <c:v>Headcount</c:v>
                </c:pt>
                <c:pt idx="1">
                  <c:v>Classes Enrolled</c:v>
                </c:pt>
                <c:pt idx="2">
                  <c:v>Resident FTES</c:v>
                </c:pt>
              </c:strCache>
            </c:strRef>
          </c:cat>
          <c:val>
            <c:numRef>
              <c:f>'Fall Enrollment Trend'!$B$4:$D$4</c:f>
              <c:numCache>
                <c:formatCode>_(* #,##0_);_(* \(#,##0\);_(* "-"??_);_(@_)</c:formatCode>
                <c:ptCount val="3"/>
                <c:pt idx="0">
                  <c:v>6153</c:v>
                </c:pt>
                <c:pt idx="1">
                  <c:v>13500</c:v>
                </c:pt>
                <c:pt idx="2">
                  <c:v>1427</c:v>
                </c:pt>
              </c:numCache>
            </c:numRef>
          </c:val>
          <c:extLst>
            <c:ext xmlns:c16="http://schemas.microsoft.com/office/drawing/2014/chart" uri="{C3380CC4-5D6E-409C-BE32-E72D297353CC}">
              <c16:uniqueId val="{00000000-0EF8-7748-B22C-50BCA294B970}"/>
            </c:ext>
          </c:extLst>
        </c:ser>
        <c:ser>
          <c:idx val="1"/>
          <c:order val="1"/>
          <c:tx>
            <c:strRef>
              <c:f>'Fall Enrollment Trend'!$A$5</c:f>
              <c:strCache>
                <c:ptCount val="1"/>
                <c:pt idx="0">
                  <c:v>Fall 2020</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Franklin Gothic Medium Cond" panose="020B06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'Fall Enrollment Trend'!$B$3:$D$3</c:f>
              <c:strCache>
                <c:ptCount val="3"/>
                <c:pt idx="0">
                  <c:v>Headcount</c:v>
                </c:pt>
                <c:pt idx="1">
                  <c:v>Classes Enrolled</c:v>
                </c:pt>
                <c:pt idx="2">
                  <c:v>Resident FTES</c:v>
                </c:pt>
              </c:strCache>
            </c:strRef>
          </c:cat>
          <c:val>
            <c:numRef>
              <c:f>'Fall Enrollment Trend'!$B$5:$D$5</c:f>
              <c:numCache>
                <c:formatCode>_(* #,##0_);_(* \(#,##0\);_(* "-"??_);_(@_)</c:formatCode>
                <c:ptCount val="3"/>
                <c:pt idx="0">
                  <c:v>6545</c:v>
                </c:pt>
                <c:pt idx="1">
                  <c:v>12310</c:v>
                </c:pt>
                <c:pt idx="2">
                  <c:v>1373</c:v>
                </c:pt>
              </c:numCache>
            </c:numRef>
          </c:val>
          <c:extLst>
            <c:ext xmlns:c16="http://schemas.microsoft.com/office/drawing/2014/chart" uri="{C3380CC4-5D6E-409C-BE32-E72D297353CC}">
              <c16:uniqueId val="{00000001-0EF8-7748-B22C-50BCA294B970}"/>
            </c:ext>
          </c:extLst>
        </c:ser>
        <c:ser>
          <c:idx val="2"/>
          <c:order val="2"/>
          <c:tx>
            <c:strRef>
              <c:f>'Fall Enrollment Trend'!$A$6</c:f>
              <c:strCache>
                <c:ptCount val="1"/>
                <c:pt idx="0">
                  <c:v>Fall 2021</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Franklin Gothic Medium Cond" panose="020B06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'Fall Enrollment Trend'!$B$3:$D$3</c:f>
              <c:strCache>
                <c:ptCount val="3"/>
                <c:pt idx="0">
                  <c:v>Headcount</c:v>
                </c:pt>
                <c:pt idx="1">
                  <c:v>Classes Enrolled</c:v>
                </c:pt>
                <c:pt idx="2">
                  <c:v>Resident FTES</c:v>
                </c:pt>
              </c:strCache>
            </c:strRef>
          </c:cat>
          <c:val>
            <c:numRef>
              <c:f>'Fall Enrollment Trend'!$B$6:$D$6</c:f>
              <c:numCache>
                <c:formatCode>_(* #,##0_);_(* \(#,##0\);_(* "-"??_);_(@_)</c:formatCode>
                <c:ptCount val="3"/>
                <c:pt idx="0">
                  <c:v>5958</c:v>
                </c:pt>
                <c:pt idx="1">
                  <c:v>10618</c:v>
                </c:pt>
                <c:pt idx="2">
                  <c:v>1119</c:v>
                </c:pt>
              </c:numCache>
            </c:numRef>
          </c:val>
          <c:extLst>
            <c:ext xmlns:c16="http://schemas.microsoft.com/office/drawing/2014/chart" uri="{C3380CC4-5D6E-409C-BE32-E72D297353CC}">
              <c16:uniqueId val="{00000002-0EF8-7748-B22C-50BCA294B970}"/>
            </c:ext>
          </c:extLst>
        </c:ser>
        <c:ser>
          <c:idx val="3"/>
          <c:order val="3"/>
          <c:tx>
            <c:strRef>
              <c:f>'Fall Enrollment Trend'!$A$7</c:f>
              <c:strCache>
                <c:ptCount val="1"/>
                <c:pt idx="0">
                  <c:v>Fall 2022</c:v>
                </c:pt>
              </c:strCache>
            </c:strRef>
          </c:tx>
          <c:spPr>
            <a:solidFill>
              <a:schemeClr val="accent5">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Franklin Gothic Medium Cond" panose="020B06060304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'Fall Enrollment Trend'!$B$3:$D$3</c:f>
              <c:strCache>
                <c:ptCount val="3"/>
                <c:pt idx="0">
                  <c:v>Headcount</c:v>
                </c:pt>
                <c:pt idx="1">
                  <c:v>Classes Enrolled</c:v>
                </c:pt>
                <c:pt idx="2">
                  <c:v>Resident FTES</c:v>
                </c:pt>
              </c:strCache>
            </c:strRef>
          </c:cat>
          <c:val>
            <c:numRef>
              <c:f>'Fall Enrollment Trend'!$B$7:$D$7</c:f>
              <c:numCache>
                <c:formatCode>_(* #,##0_);_(* \(#,##0\);_(* "-"??_);_(@_)</c:formatCode>
                <c:ptCount val="3"/>
                <c:pt idx="0">
                  <c:v>6198</c:v>
                </c:pt>
                <c:pt idx="1">
                  <c:v>10947</c:v>
                </c:pt>
                <c:pt idx="2">
                  <c:v>1166</c:v>
                </c:pt>
              </c:numCache>
            </c:numRef>
          </c:val>
          <c:extLst>
            <c:ext xmlns:c16="http://schemas.microsoft.com/office/drawing/2014/chart" uri="{C3380CC4-5D6E-409C-BE32-E72D297353CC}">
              <c16:uniqueId val="{00000003-0EF8-7748-B22C-50BCA294B970}"/>
            </c:ext>
          </c:extLst>
        </c:ser>
        <c:dLbls>
          <c:dLblPos val="outEnd"/>
          <c:showLegendKey val="0"/>
          <c:showVal val="1"/>
          <c:showCatName val="0"/>
          <c:showSerName val="0"/>
          <c:showPercent val="0"/>
          <c:showBubbleSize val="0"/>
        </c:dLbls>
        <c:gapWidth val="219"/>
        <c:overlap val="-27"/>
        <c:axId val="1854078079"/>
        <c:axId val="1907905839"/>
      </c:barChart>
      <c:catAx>
        <c:axId val="1854078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Franklin Gothic Medium Cond" panose="020B0606030402020204" pitchFamily="34" charset="0"/>
                <a:ea typeface="+mn-ea"/>
                <a:cs typeface="+mn-cs"/>
              </a:defRPr>
            </a:pPr>
            <a:endParaRPr lang="en-US"/>
          </a:p>
        </c:txPr>
        <c:crossAx val="1907905839"/>
        <c:crosses val="autoZero"/>
        <c:auto val="1"/>
        <c:lblAlgn val="ctr"/>
        <c:lblOffset val="100"/>
        <c:noMultiLvlLbl val="0"/>
      </c:catAx>
      <c:valAx>
        <c:axId val="1907905839"/>
        <c:scaling>
          <c:orientation val="minMax"/>
        </c:scaling>
        <c:delete val="1"/>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crossAx val="18540780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Franklin Gothic Medium Cond" panose="020B06060304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Franklin Gothic Medium Cond" panose="020B0606030402020204" pitchFamily="34"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Persistence!$A$13</c:f>
              <c:strCache>
                <c:ptCount val="1"/>
                <c:pt idx="0">
                  <c:v>F21 Cohort</c:v>
                </c:pt>
              </c:strCache>
            </c:strRef>
          </c:tx>
          <c:spPr>
            <a:solidFill>
              <a:schemeClr val="accent1"/>
            </a:solidFill>
            <a:ln>
              <a:noFill/>
            </a:ln>
            <a:effectLst/>
          </c:spPr>
          <c:invertIfNegative val="0"/>
          <c:dPt>
            <c:idx val="0"/>
            <c:invertIfNegative val="0"/>
            <c:bubble3D val="0"/>
            <c:spPr>
              <a:solidFill>
                <a:srgbClr val="009193"/>
              </a:solidFill>
              <a:ln>
                <a:noFill/>
              </a:ln>
              <a:effectLst/>
            </c:spPr>
            <c:extLst>
              <c:ext xmlns:c16="http://schemas.microsoft.com/office/drawing/2014/chart" uri="{C3380CC4-5D6E-409C-BE32-E72D297353CC}">
                <c16:uniqueId val="{00000001-C8D0-8A48-BBA8-4E7A44979D27}"/>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C8D0-8A48-BBA8-4E7A44979D27}"/>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Persistence!$B$12:$C$12</c:f>
              <c:strCache>
                <c:ptCount val="2"/>
                <c:pt idx="0">
                  <c:v>Fall to Fall</c:v>
                </c:pt>
                <c:pt idx="1">
                  <c:v>Fall to Spring</c:v>
                </c:pt>
              </c:strCache>
            </c:strRef>
          </c:cat>
          <c:val>
            <c:numRef>
              <c:f>Persistence!$B$13:$C$13</c:f>
              <c:numCache>
                <c:formatCode>0%</c:formatCode>
                <c:ptCount val="2"/>
                <c:pt idx="0">
                  <c:v>0.28000000000000003</c:v>
                </c:pt>
                <c:pt idx="1">
                  <c:v>0.42</c:v>
                </c:pt>
              </c:numCache>
            </c:numRef>
          </c:val>
          <c:extLst>
            <c:ext xmlns:c16="http://schemas.microsoft.com/office/drawing/2014/chart" uri="{C3380CC4-5D6E-409C-BE32-E72D297353CC}">
              <c16:uniqueId val="{00000004-C8D0-8A48-BBA8-4E7A44979D27}"/>
            </c:ext>
          </c:extLst>
        </c:ser>
        <c:ser>
          <c:idx val="1"/>
          <c:order val="1"/>
          <c:tx>
            <c:strRef>
              <c:f>Persistence!$A$14</c:f>
              <c:strCache>
                <c:ptCount val="1"/>
                <c:pt idx="0">
                  <c:v>F20 Cohort</c:v>
                </c:pt>
              </c:strCache>
            </c:strRef>
          </c:tx>
          <c:spPr>
            <a:solidFill>
              <a:schemeClr val="accent2"/>
            </a:solidFill>
            <a:ln>
              <a:noFill/>
            </a:ln>
            <a:effectLst/>
          </c:spPr>
          <c:invertIfNegative val="0"/>
          <c:dPt>
            <c:idx val="0"/>
            <c:invertIfNegative val="0"/>
            <c:bubble3D val="0"/>
            <c:spPr>
              <a:solidFill>
                <a:srgbClr val="009193"/>
              </a:solidFill>
              <a:ln>
                <a:noFill/>
              </a:ln>
              <a:effectLst/>
            </c:spPr>
            <c:extLst>
              <c:ext xmlns:c16="http://schemas.microsoft.com/office/drawing/2014/chart" uri="{C3380CC4-5D6E-409C-BE32-E72D297353CC}">
                <c16:uniqueId val="{00000006-C8D0-8A48-BBA8-4E7A44979D27}"/>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Persistence!$B$12:$C$12</c:f>
              <c:strCache>
                <c:ptCount val="2"/>
                <c:pt idx="0">
                  <c:v>Fall to Fall</c:v>
                </c:pt>
                <c:pt idx="1">
                  <c:v>Fall to Spring</c:v>
                </c:pt>
              </c:strCache>
            </c:strRef>
          </c:cat>
          <c:val>
            <c:numRef>
              <c:f>Persistence!$B$14:$C$14</c:f>
              <c:numCache>
                <c:formatCode>0%</c:formatCode>
                <c:ptCount val="2"/>
                <c:pt idx="0">
                  <c:v>0.31</c:v>
                </c:pt>
                <c:pt idx="1">
                  <c:v>0.48</c:v>
                </c:pt>
              </c:numCache>
            </c:numRef>
          </c:val>
          <c:extLst>
            <c:ext xmlns:c16="http://schemas.microsoft.com/office/drawing/2014/chart" uri="{C3380CC4-5D6E-409C-BE32-E72D297353CC}">
              <c16:uniqueId val="{00000007-C8D0-8A48-BBA8-4E7A44979D27}"/>
            </c:ext>
          </c:extLst>
        </c:ser>
        <c:ser>
          <c:idx val="2"/>
          <c:order val="2"/>
          <c:tx>
            <c:strRef>
              <c:f>Persistence!$A$15</c:f>
              <c:strCache>
                <c:ptCount val="1"/>
                <c:pt idx="0">
                  <c:v>F19 Cohort</c:v>
                </c:pt>
              </c:strCache>
            </c:strRef>
          </c:tx>
          <c:spPr>
            <a:solidFill>
              <a:schemeClr val="accent3"/>
            </a:solidFill>
            <a:ln>
              <a:noFill/>
            </a:ln>
            <a:effectLst/>
          </c:spPr>
          <c:invertIfNegative val="0"/>
          <c:dPt>
            <c:idx val="0"/>
            <c:invertIfNegative val="0"/>
            <c:bubble3D val="0"/>
            <c:spPr>
              <a:solidFill>
                <a:srgbClr val="009193"/>
              </a:solidFill>
              <a:ln>
                <a:noFill/>
              </a:ln>
              <a:effectLst/>
            </c:spPr>
            <c:extLst>
              <c:ext xmlns:c16="http://schemas.microsoft.com/office/drawing/2014/chart" uri="{C3380CC4-5D6E-409C-BE32-E72D297353CC}">
                <c16:uniqueId val="{00000009-C8D0-8A48-BBA8-4E7A44979D27}"/>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B-C8D0-8A48-BBA8-4E7A44979D27}"/>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Persistence!$B$12:$C$12</c:f>
              <c:strCache>
                <c:ptCount val="2"/>
                <c:pt idx="0">
                  <c:v>Fall to Fall</c:v>
                </c:pt>
                <c:pt idx="1">
                  <c:v>Fall to Spring</c:v>
                </c:pt>
              </c:strCache>
            </c:strRef>
          </c:cat>
          <c:val>
            <c:numRef>
              <c:f>Persistence!$B$15:$C$15</c:f>
              <c:numCache>
                <c:formatCode>0%</c:formatCode>
                <c:ptCount val="2"/>
                <c:pt idx="0">
                  <c:v>0.32</c:v>
                </c:pt>
                <c:pt idx="1">
                  <c:v>0.56000000000000005</c:v>
                </c:pt>
              </c:numCache>
            </c:numRef>
          </c:val>
          <c:extLst>
            <c:ext xmlns:c16="http://schemas.microsoft.com/office/drawing/2014/chart" uri="{C3380CC4-5D6E-409C-BE32-E72D297353CC}">
              <c16:uniqueId val="{0000000C-C8D0-8A48-BBA8-4E7A44979D27}"/>
            </c:ext>
          </c:extLst>
        </c:ser>
        <c:ser>
          <c:idx val="3"/>
          <c:order val="3"/>
          <c:tx>
            <c:strRef>
              <c:f>Persistence!$A$16</c:f>
              <c:strCache>
                <c:ptCount val="1"/>
                <c:pt idx="0">
                  <c:v>F18 Cohort</c:v>
                </c:pt>
              </c:strCache>
            </c:strRef>
          </c:tx>
          <c:spPr>
            <a:solidFill>
              <a:schemeClr val="accent4"/>
            </a:solidFill>
            <a:ln>
              <a:noFill/>
            </a:ln>
            <a:effectLst/>
          </c:spPr>
          <c:invertIfNegative val="0"/>
          <c:dPt>
            <c:idx val="0"/>
            <c:invertIfNegative val="0"/>
            <c:bubble3D val="0"/>
            <c:spPr>
              <a:solidFill>
                <a:srgbClr val="009193"/>
              </a:solidFill>
              <a:ln>
                <a:noFill/>
              </a:ln>
              <a:effectLst/>
            </c:spPr>
            <c:extLst>
              <c:ext xmlns:c16="http://schemas.microsoft.com/office/drawing/2014/chart" uri="{C3380CC4-5D6E-409C-BE32-E72D297353CC}">
                <c16:uniqueId val="{0000000E-C8D0-8A48-BBA8-4E7A44979D27}"/>
              </c:ext>
            </c:extLst>
          </c:dPt>
          <c:dPt>
            <c:idx val="1"/>
            <c:invertIfNegative val="0"/>
            <c:bubble3D val="0"/>
            <c:spPr>
              <a:solidFill>
                <a:schemeClr val="accent2"/>
              </a:solidFill>
              <a:ln>
                <a:noFill/>
              </a:ln>
              <a:effectLst/>
            </c:spPr>
            <c:extLst>
              <c:ext xmlns:c16="http://schemas.microsoft.com/office/drawing/2014/chart" uri="{C3380CC4-5D6E-409C-BE32-E72D297353CC}">
                <c16:uniqueId val="{00000010-C8D0-8A48-BBA8-4E7A44979D27}"/>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Persistence!$B$12:$C$12</c:f>
              <c:strCache>
                <c:ptCount val="2"/>
                <c:pt idx="0">
                  <c:v>Fall to Fall</c:v>
                </c:pt>
                <c:pt idx="1">
                  <c:v>Fall to Spring</c:v>
                </c:pt>
              </c:strCache>
            </c:strRef>
          </c:cat>
          <c:val>
            <c:numRef>
              <c:f>Persistence!$B$16:$C$16</c:f>
              <c:numCache>
                <c:formatCode>0%</c:formatCode>
                <c:ptCount val="2"/>
                <c:pt idx="0">
                  <c:v>0.34090909090909088</c:v>
                </c:pt>
                <c:pt idx="1">
                  <c:v>0.55000000000000004</c:v>
                </c:pt>
              </c:numCache>
            </c:numRef>
          </c:val>
          <c:extLst>
            <c:ext xmlns:c16="http://schemas.microsoft.com/office/drawing/2014/chart" uri="{C3380CC4-5D6E-409C-BE32-E72D297353CC}">
              <c16:uniqueId val="{00000011-C8D0-8A48-BBA8-4E7A44979D27}"/>
            </c:ext>
          </c:extLst>
        </c:ser>
        <c:dLbls>
          <c:dLblPos val="outEnd"/>
          <c:showLegendKey val="0"/>
          <c:showVal val="1"/>
          <c:showCatName val="0"/>
          <c:showSerName val="0"/>
          <c:showPercent val="0"/>
          <c:showBubbleSize val="0"/>
        </c:dLbls>
        <c:gapWidth val="219"/>
        <c:overlap val="-27"/>
        <c:axId val="1933331744"/>
        <c:axId val="2022350848"/>
      </c:barChart>
      <c:catAx>
        <c:axId val="1933331744"/>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22350848"/>
        <c:crosses val="autoZero"/>
        <c:auto val="1"/>
        <c:lblAlgn val="ctr"/>
        <c:lblOffset val="100"/>
        <c:noMultiLvlLbl val="0"/>
      </c:catAx>
      <c:valAx>
        <c:axId val="2022350848"/>
        <c:scaling>
          <c:orientation val="minMax"/>
        </c:scaling>
        <c:delete val="1"/>
        <c:axPos val="r"/>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933331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AA9767">
        <a:lumMod val="20000"/>
        <a:lumOff val="80000"/>
      </a:srgbClr>
    </a:solidFill>
    <a:ln>
      <a:noFill/>
    </a:ln>
    <a:effectLst/>
  </c:spPr>
  <c:txPr>
    <a:bodyPr/>
    <a:lstStyle/>
    <a:p>
      <a:pPr>
        <a:defRPr sz="1050">
          <a:latin typeface="Arial" panose="020B0604020202020204" pitchFamily="34" charset="0"/>
          <a:cs typeface="Arial" panose="020B0604020202020204" pitchFamily="34"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'Success Withdrawal Rate'!$B$23</c:f>
              <c:strCache>
                <c:ptCount val="1"/>
                <c:pt idx="0">
                  <c:v>RETENTION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Franklin Gothic Medium Cond" panose="020B06060304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'Success Withdrawal Rate'!$C$22:$G$22</c:f>
              <c:strCache>
                <c:ptCount val="5"/>
                <c:pt idx="0">
                  <c:v>FY2018</c:v>
                </c:pt>
                <c:pt idx="1">
                  <c:v>FY2019</c:v>
                </c:pt>
                <c:pt idx="2">
                  <c:v>FY2020</c:v>
                </c:pt>
                <c:pt idx="3">
                  <c:v>FY2021</c:v>
                </c:pt>
                <c:pt idx="4">
                  <c:v>FY2022</c:v>
                </c:pt>
              </c:strCache>
            </c:strRef>
          </c:cat>
          <c:val>
            <c:numRef>
              <c:f>'Success Withdrawal Rate'!$C$23:$G$23</c:f>
              <c:numCache>
                <c:formatCode>0%</c:formatCode>
                <c:ptCount val="5"/>
                <c:pt idx="0">
                  <c:v>0.8269011011842925</c:v>
                </c:pt>
                <c:pt idx="1">
                  <c:v>0.83626890185195668</c:v>
                </c:pt>
                <c:pt idx="2">
                  <c:v>0.86773751361990792</c:v>
                </c:pt>
                <c:pt idx="3">
                  <c:v>0.86059019685180538</c:v>
                </c:pt>
                <c:pt idx="4">
                  <c:v>0.85222781545117943</c:v>
                </c:pt>
              </c:numCache>
            </c:numRef>
          </c:val>
          <c:smooth val="0"/>
          <c:extLst>
            <c:ext xmlns:c16="http://schemas.microsoft.com/office/drawing/2014/chart" uri="{C3380CC4-5D6E-409C-BE32-E72D297353CC}">
              <c16:uniqueId val="{00000000-01B2-6B4C-A41B-A06E2BDD10D0}"/>
            </c:ext>
          </c:extLst>
        </c:ser>
        <c:ser>
          <c:idx val="1"/>
          <c:order val="1"/>
          <c:tx>
            <c:strRef>
              <c:f>'Success Withdrawal Rate'!$B$24</c:f>
              <c:strCache>
                <c:ptCount val="1"/>
                <c:pt idx="0">
                  <c:v>PASSING</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Franklin Gothic Medium Cond" panose="020B06060304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'Success Withdrawal Rate'!$C$22:$G$22</c:f>
              <c:strCache>
                <c:ptCount val="5"/>
                <c:pt idx="0">
                  <c:v>FY2018</c:v>
                </c:pt>
                <c:pt idx="1">
                  <c:v>FY2019</c:v>
                </c:pt>
                <c:pt idx="2">
                  <c:v>FY2020</c:v>
                </c:pt>
                <c:pt idx="3">
                  <c:v>FY2021</c:v>
                </c:pt>
                <c:pt idx="4">
                  <c:v>FY2022</c:v>
                </c:pt>
              </c:strCache>
            </c:strRef>
          </c:cat>
          <c:val>
            <c:numRef>
              <c:f>'Success Withdrawal Rate'!$C$24:$G$24</c:f>
              <c:numCache>
                <c:formatCode>0%</c:formatCode>
                <c:ptCount val="5"/>
                <c:pt idx="0">
                  <c:v>0.65912874148</c:v>
                </c:pt>
                <c:pt idx="1">
                  <c:v>0.68187051334100002</c:v>
                </c:pt>
                <c:pt idx="2">
                  <c:v>0.74153434867099999</c:v>
                </c:pt>
                <c:pt idx="3">
                  <c:v>0.72826132244399999</c:v>
                </c:pt>
                <c:pt idx="4">
                  <c:v>0.67532340737100005</c:v>
                </c:pt>
              </c:numCache>
            </c:numRef>
          </c:val>
          <c:smooth val="0"/>
          <c:extLst>
            <c:ext xmlns:c16="http://schemas.microsoft.com/office/drawing/2014/chart" uri="{C3380CC4-5D6E-409C-BE32-E72D297353CC}">
              <c16:uniqueId val="{00000001-01B2-6B4C-A41B-A06E2BDD10D0}"/>
            </c:ext>
          </c:extLst>
        </c:ser>
        <c:ser>
          <c:idx val="3"/>
          <c:order val="2"/>
          <c:tx>
            <c:strRef>
              <c:f>'Success Withdrawal Rate'!$B$26</c:f>
              <c:strCache>
                <c:ptCount val="1"/>
                <c:pt idx="0">
                  <c:v>WITHDRAWAL</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Franklin Gothic Medium Cond" panose="020B06060304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'Success Withdrawal Rate'!$C$22:$G$22</c:f>
              <c:strCache>
                <c:ptCount val="5"/>
                <c:pt idx="0">
                  <c:v>FY2018</c:v>
                </c:pt>
                <c:pt idx="1">
                  <c:v>FY2019</c:v>
                </c:pt>
                <c:pt idx="2">
                  <c:v>FY2020</c:v>
                </c:pt>
                <c:pt idx="3">
                  <c:v>FY2021</c:v>
                </c:pt>
                <c:pt idx="4">
                  <c:v>FY2022</c:v>
                </c:pt>
              </c:strCache>
            </c:strRef>
          </c:cat>
          <c:val>
            <c:numRef>
              <c:f>'Success Withdrawal Rate'!$C$26:$G$26</c:f>
              <c:numCache>
                <c:formatCode>0%</c:formatCode>
                <c:ptCount val="5"/>
                <c:pt idx="0">
                  <c:v>0.20933446402211001</c:v>
                </c:pt>
                <c:pt idx="1">
                  <c:v>0.19578762020858001</c:v>
                </c:pt>
                <c:pt idx="2">
                  <c:v>0.1524222294232</c:v>
                </c:pt>
                <c:pt idx="3">
                  <c:v>0.16199325028122999</c:v>
                </c:pt>
                <c:pt idx="4">
                  <c:v>0.17339516719549999</c:v>
                </c:pt>
              </c:numCache>
            </c:numRef>
          </c:val>
          <c:smooth val="0"/>
          <c:extLst>
            <c:ext xmlns:c16="http://schemas.microsoft.com/office/drawing/2014/chart" uri="{C3380CC4-5D6E-409C-BE32-E72D297353CC}">
              <c16:uniqueId val="{00000003-01B2-6B4C-A41B-A06E2BDD10D0}"/>
            </c:ext>
          </c:extLst>
        </c:ser>
        <c:dLbls>
          <c:dLblPos val="t"/>
          <c:showLegendKey val="0"/>
          <c:showVal val="1"/>
          <c:showCatName val="0"/>
          <c:showSerName val="0"/>
          <c:showPercent val="0"/>
          <c:showBubbleSize val="0"/>
        </c:dLbls>
        <c:marker val="1"/>
        <c:smooth val="0"/>
        <c:axId val="1291967119"/>
        <c:axId val="1292179695"/>
      </c:lineChart>
      <c:catAx>
        <c:axId val="1291967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Franklin Gothic Medium Cond" panose="020B0606030402020204" pitchFamily="34" charset="0"/>
                <a:ea typeface="+mn-ea"/>
                <a:cs typeface="+mn-cs"/>
              </a:defRPr>
            </a:pPr>
            <a:endParaRPr lang="en-US"/>
          </a:p>
        </c:txPr>
        <c:crossAx val="1292179695"/>
        <c:crosses val="autoZero"/>
        <c:auto val="1"/>
        <c:lblAlgn val="ctr"/>
        <c:lblOffset val="100"/>
        <c:noMultiLvlLbl val="0"/>
      </c:catAx>
      <c:valAx>
        <c:axId val="1292179695"/>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2919671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Franklin Gothic Medium Cond" panose="020B06060304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sz="1600" b="0" i="0">
          <a:latin typeface="Franklin Gothic Medium Cond" panose="020B0606030402020204" pitchFamily="34"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TRANSFER!$B$2</c:f>
              <c:strCache>
                <c:ptCount val="1"/>
                <c:pt idx="0">
                  <c:v>CSU</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layout>
                <c:manualLayout>
                  <c:x val="-4.4826575598511248E-3"/>
                  <c:y val="-1.82243637700317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013-FD4B-874B-A48E16F7038B}"/>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Franklin Gothic Medium Cond" panose="020B06060304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TRANSFER!$A$3:$A$7</c:f>
              <c:strCache>
                <c:ptCount val="5"/>
                <c:pt idx="0">
                  <c:v>2016-17</c:v>
                </c:pt>
                <c:pt idx="1">
                  <c:v>2017-18</c:v>
                </c:pt>
                <c:pt idx="2">
                  <c:v>2018-19</c:v>
                </c:pt>
                <c:pt idx="3">
                  <c:v>2019-20</c:v>
                </c:pt>
                <c:pt idx="4">
                  <c:v>2020-21</c:v>
                </c:pt>
              </c:strCache>
            </c:strRef>
          </c:cat>
          <c:val>
            <c:numRef>
              <c:f>TRANSFER!$B$3:$B$7</c:f>
              <c:numCache>
                <c:formatCode>General</c:formatCode>
                <c:ptCount val="5"/>
                <c:pt idx="0">
                  <c:v>199</c:v>
                </c:pt>
                <c:pt idx="1">
                  <c:v>218</c:v>
                </c:pt>
                <c:pt idx="2">
                  <c:v>176</c:v>
                </c:pt>
                <c:pt idx="3">
                  <c:v>145</c:v>
                </c:pt>
                <c:pt idx="4">
                  <c:v>229</c:v>
                </c:pt>
              </c:numCache>
            </c:numRef>
          </c:val>
          <c:smooth val="0"/>
          <c:extLst>
            <c:ext xmlns:c16="http://schemas.microsoft.com/office/drawing/2014/chart" uri="{C3380CC4-5D6E-409C-BE32-E72D297353CC}">
              <c16:uniqueId val="{00000000-5B26-A44A-9A97-15AE91A29A6F}"/>
            </c:ext>
          </c:extLst>
        </c:ser>
        <c:ser>
          <c:idx val="1"/>
          <c:order val="1"/>
          <c:tx>
            <c:strRef>
              <c:f>TRANSFER!$C$2</c:f>
              <c:strCache>
                <c:ptCount val="1"/>
                <c:pt idx="0">
                  <c:v>In-State-Private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3.4377780163491738E-2"/>
                  <c:y val="-5.57298302623010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013-FD4B-874B-A48E16F7038B}"/>
                </c:ext>
              </c:extLst>
            </c:dLbl>
            <c:dLbl>
              <c:idx val="1"/>
              <c:layout>
                <c:manualLayout>
                  <c:x val="-4.2599839049587149E-3"/>
                  <c:y val="-3.042706877469790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013-FD4B-874B-A48E16F7038B}"/>
                </c:ext>
              </c:extLst>
            </c:dLbl>
            <c:dLbl>
              <c:idx val="2"/>
              <c:layout>
                <c:manualLayout>
                  <c:x val="-1.0225837515886817E-2"/>
                  <c:y val="-5.1243072870966187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013-FD4B-874B-A48E16F7038B}"/>
                </c:ext>
              </c:extLst>
            </c:dLbl>
            <c:dLbl>
              <c:idx val="3"/>
              <c:layout>
                <c:manualLayout>
                  <c:x val="-8.056711852994454E-3"/>
                  <c:y val="4.548121568810966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013-FD4B-874B-A48E16F7038B}"/>
                </c:ext>
              </c:extLst>
            </c:dLbl>
            <c:dLbl>
              <c:idx val="4"/>
              <c:layout>
                <c:manualLayout>
                  <c:x val="-5.8672139195498681E-4"/>
                  <c:y val="-8.103259174990511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13-FD4B-874B-A48E16F7038B}"/>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Franklin Gothic Medium Cond" panose="020B06060304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TRANSFER!$A$3:$A$7</c:f>
              <c:strCache>
                <c:ptCount val="5"/>
                <c:pt idx="0">
                  <c:v>2016-17</c:v>
                </c:pt>
                <c:pt idx="1">
                  <c:v>2017-18</c:v>
                </c:pt>
                <c:pt idx="2">
                  <c:v>2018-19</c:v>
                </c:pt>
                <c:pt idx="3">
                  <c:v>2019-20</c:v>
                </c:pt>
                <c:pt idx="4">
                  <c:v>2020-21</c:v>
                </c:pt>
              </c:strCache>
            </c:strRef>
          </c:cat>
          <c:val>
            <c:numRef>
              <c:f>TRANSFER!$C$3:$C$7</c:f>
              <c:numCache>
                <c:formatCode>General</c:formatCode>
                <c:ptCount val="5"/>
                <c:pt idx="0">
                  <c:v>13</c:v>
                </c:pt>
                <c:pt idx="1">
                  <c:v>18</c:v>
                </c:pt>
                <c:pt idx="2">
                  <c:v>19</c:v>
                </c:pt>
                <c:pt idx="3">
                  <c:v>20</c:v>
                </c:pt>
                <c:pt idx="4">
                  <c:v>15</c:v>
                </c:pt>
              </c:numCache>
            </c:numRef>
          </c:val>
          <c:smooth val="0"/>
          <c:extLst>
            <c:ext xmlns:c16="http://schemas.microsoft.com/office/drawing/2014/chart" uri="{C3380CC4-5D6E-409C-BE32-E72D297353CC}">
              <c16:uniqueId val="{00000001-5B26-A44A-9A97-15AE91A29A6F}"/>
            </c:ext>
          </c:extLst>
        </c:ser>
        <c:ser>
          <c:idx val="2"/>
          <c:order val="2"/>
          <c:tx>
            <c:strRef>
              <c:f>TRANSFER!$D$2</c:f>
              <c:strCache>
                <c:ptCount val="1"/>
                <c:pt idx="0">
                  <c:v>Out-of-State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2.9004617493564495E-2"/>
                  <c:y val="-3.84665729601142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013-FD4B-874B-A48E16F7038B}"/>
                </c:ext>
              </c:extLst>
            </c:dLbl>
            <c:dLbl>
              <c:idx val="1"/>
              <c:layout>
                <c:manualLayout>
                  <c:x val="-2.4904105827407406E-2"/>
                  <c:y val="-3.34060206625937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013-FD4B-874B-A48E16F7038B}"/>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Franklin Gothic Medium Cond" panose="020B06060304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TRANSFER!$A$3:$A$7</c:f>
              <c:strCache>
                <c:ptCount val="5"/>
                <c:pt idx="0">
                  <c:v>2016-17</c:v>
                </c:pt>
                <c:pt idx="1">
                  <c:v>2017-18</c:v>
                </c:pt>
                <c:pt idx="2">
                  <c:v>2018-19</c:v>
                </c:pt>
                <c:pt idx="3">
                  <c:v>2019-20</c:v>
                </c:pt>
                <c:pt idx="4">
                  <c:v>2020-21</c:v>
                </c:pt>
              </c:strCache>
            </c:strRef>
          </c:cat>
          <c:val>
            <c:numRef>
              <c:f>TRANSFER!$D$3:$D$7</c:f>
              <c:numCache>
                <c:formatCode>General</c:formatCode>
                <c:ptCount val="5"/>
                <c:pt idx="0">
                  <c:v>41</c:v>
                </c:pt>
                <c:pt idx="1">
                  <c:v>32</c:v>
                </c:pt>
                <c:pt idx="2">
                  <c:v>39</c:v>
                </c:pt>
                <c:pt idx="3">
                  <c:v>44</c:v>
                </c:pt>
                <c:pt idx="4">
                  <c:v>48</c:v>
                </c:pt>
              </c:numCache>
            </c:numRef>
          </c:val>
          <c:smooth val="0"/>
          <c:extLst>
            <c:ext xmlns:c16="http://schemas.microsoft.com/office/drawing/2014/chart" uri="{C3380CC4-5D6E-409C-BE32-E72D297353CC}">
              <c16:uniqueId val="{00000002-5B26-A44A-9A97-15AE91A29A6F}"/>
            </c:ext>
          </c:extLst>
        </c:ser>
        <c:ser>
          <c:idx val="3"/>
          <c:order val="3"/>
          <c:tx>
            <c:strRef>
              <c:f>TRANSFER!$E$2</c:f>
              <c:strCache>
                <c:ptCount val="1"/>
                <c:pt idx="0">
                  <c:v>UC</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Franklin Gothic Medium Cond" panose="020B06060304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TRANSFER!$A$3:$A$7</c:f>
              <c:strCache>
                <c:ptCount val="5"/>
                <c:pt idx="0">
                  <c:v>2016-17</c:v>
                </c:pt>
                <c:pt idx="1">
                  <c:v>2017-18</c:v>
                </c:pt>
                <c:pt idx="2">
                  <c:v>2018-19</c:v>
                </c:pt>
                <c:pt idx="3">
                  <c:v>2019-20</c:v>
                </c:pt>
                <c:pt idx="4">
                  <c:v>2020-21</c:v>
                </c:pt>
              </c:strCache>
            </c:strRef>
          </c:cat>
          <c:val>
            <c:numRef>
              <c:f>TRANSFER!$E$3:$E$7</c:f>
              <c:numCache>
                <c:formatCode>General</c:formatCode>
                <c:ptCount val="5"/>
                <c:pt idx="0">
                  <c:v>297</c:v>
                </c:pt>
                <c:pt idx="1">
                  <c:v>261</c:v>
                </c:pt>
                <c:pt idx="2">
                  <c:v>308</c:v>
                </c:pt>
                <c:pt idx="3">
                  <c:v>289</c:v>
                </c:pt>
                <c:pt idx="4">
                  <c:v>307</c:v>
                </c:pt>
              </c:numCache>
            </c:numRef>
          </c:val>
          <c:smooth val="0"/>
          <c:extLst>
            <c:ext xmlns:c16="http://schemas.microsoft.com/office/drawing/2014/chart" uri="{C3380CC4-5D6E-409C-BE32-E72D297353CC}">
              <c16:uniqueId val="{00000003-5B26-A44A-9A97-15AE91A29A6F}"/>
            </c:ext>
          </c:extLst>
        </c:ser>
        <c:ser>
          <c:idx val="4"/>
          <c:order val="4"/>
          <c:tx>
            <c:strRef>
              <c:f>TRANSFER!$F$2</c:f>
              <c:strCache>
                <c:ptCount val="1"/>
                <c:pt idx="0">
                  <c:v>Total</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4"/>
              <c:spPr>
                <a:noFill/>
                <a:ln>
                  <a:noFill/>
                </a:ln>
                <a:effectLst/>
              </c:spPr>
              <c:txPr>
                <a:bodyPr rot="0" spcFirstLastPara="1" vertOverflow="ellipsis" vert="horz" wrap="square" anchor="ctr" anchorCtr="1"/>
                <a:lstStyle/>
                <a:p>
                  <a:pPr>
                    <a:defRPr sz="2400" b="1" i="0" u="none" strike="noStrike" kern="1200" baseline="0">
                      <a:solidFill>
                        <a:srgbClr val="FF0000"/>
                      </a:solidFill>
                      <a:latin typeface="Franklin Gothic Medium Cond" panose="020B0606030402020204" pitchFamily="34" charset="0"/>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6369-4141-B6E6-690EE219E90C}"/>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Franklin Gothic Medium Cond" panose="020B060603040202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TRANSFER!$A$3:$A$7</c:f>
              <c:strCache>
                <c:ptCount val="5"/>
                <c:pt idx="0">
                  <c:v>2016-17</c:v>
                </c:pt>
                <c:pt idx="1">
                  <c:v>2017-18</c:v>
                </c:pt>
                <c:pt idx="2">
                  <c:v>2018-19</c:v>
                </c:pt>
                <c:pt idx="3">
                  <c:v>2019-20</c:v>
                </c:pt>
                <c:pt idx="4">
                  <c:v>2020-21</c:v>
                </c:pt>
              </c:strCache>
            </c:strRef>
          </c:cat>
          <c:val>
            <c:numRef>
              <c:f>TRANSFER!$F$3:$F$7</c:f>
              <c:numCache>
                <c:formatCode>General</c:formatCode>
                <c:ptCount val="5"/>
                <c:pt idx="0">
                  <c:v>550</c:v>
                </c:pt>
                <c:pt idx="1">
                  <c:v>529</c:v>
                </c:pt>
                <c:pt idx="2">
                  <c:v>542</c:v>
                </c:pt>
                <c:pt idx="3">
                  <c:v>498</c:v>
                </c:pt>
                <c:pt idx="4">
                  <c:v>599</c:v>
                </c:pt>
              </c:numCache>
            </c:numRef>
          </c:val>
          <c:smooth val="0"/>
          <c:extLst>
            <c:ext xmlns:c16="http://schemas.microsoft.com/office/drawing/2014/chart" uri="{C3380CC4-5D6E-409C-BE32-E72D297353CC}">
              <c16:uniqueId val="{00000004-5B26-A44A-9A97-15AE91A29A6F}"/>
            </c:ext>
          </c:extLst>
        </c:ser>
        <c:dLbls>
          <c:dLblPos val="t"/>
          <c:showLegendKey val="0"/>
          <c:showVal val="1"/>
          <c:showCatName val="0"/>
          <c:showSerName val="0"/>
          <c:showPercent val="0"/>
          <c:showBubbleSize val="0"/>
        </c:dLbls>
        <c:marker val="1"/>
        <c:smooth val="0"/>
        <c:axId val="1277775855"/>
        <c:axId val="1277983535"/>
      </c:lineChart>
      <c:catAx>
        <c:axId val="1277775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Franklin Gothic Medium Cond" panose="020B0606030402020204" pitchFamily="34" charset="0"/>
                <a:ea typeface="+mn-ea"/>
                <a:cs typeface="+mn-cs"/>
              </a:defRPr>
            </a:pPr>
            <a:endParaRPr lang="en-US"/>
          </a:p>
        </c:txPr>
        <c:crossAx val="1277983535"/>
        <c:crosses val="autoZero"/>
        <c:auto val="1"/>
        <c:lblAlgn val="ctr"/>
        <c:lblOffset val="100"/>
        <c:noMultiLvlLbl val="0"/>
      </c:catAx>
      <c:valAx>
        <c:axId val="1277983535"/>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2777758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Franklin Gothic Medium Cond" panose="020B06060304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solidFill>
        <a:srgbClr val="000000"/>
      </a:solidFill>
    </a:ln>
    <a:effectLst/>
  </c:spPr>
  <c:txPr>
    <a:bodyPr/>
    <a:lstStyle/>
    <a:p>
      <a:pPr>
        <a:defRPr sz="1800" b="0" i="0">
          <a:latin typeface="Franklin Gothic Medium Cond" panose="020B0606030402020204" pitchFamily="34" charset="0"/>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Sheet1!$N$1</c:f>
              <c:strCache>
                <c:ptCount val="1"/>
                <c:pt idx="0">
                  <c:v>2017-18</c:v>
                </c:pt>
              </c:strCache>
            </c:strRef>
          </c:tx>
          <c:spPr>
            <a:solidFill>
              <a:srgbClr val="009193"/>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Sheet1!$M$2:$M$8</c:f>
              <c:strCache>
                <c:ptCount val="7"/>
                <c:pt idx="0">
                  <c:v>African American</c:v>
                </c:pt>
                <c:pt idx="1">
                  <c:v>Asian</c:v>
                </c:pt>
                <c:pt idx="2">
                  <c:v>Filipino</c:v>
                </c:pt>
                <c:pt idx="3">
                  <c:v>Latinx</c:v>
                </c:pt>
                <c:pt idx="4">
                  <c:v>Pacific Islander</c:v>
                </c:pt>
                <c:pt idx="5">
                  <c:v>White</c:v>
                </c:pt>
                <c:pt idx="6">
                  <c:v>Two or More</c:v>
                </c:pt>
              </c:strCache>
            </c:strRef>
          </c:cat>
          <c:val>
            <c:numRef>
              <c:f>Sheet1!$N$2:$N$8</c:f>
              <c:numCache>
                <c:formatCode>0%</c:formatCode>
                <c:ptCount val="7"/>
                <c:pt idx="0">
                  <c:v>0.75</c:v>
                </c:pt>
                <c:pt idx="1">
                  <c:v>0.76</c:v>
                </c:pt>
                <c:pt idx="2">
                  <c:v>0.7</c:v>
                </c:pt>
                <c:pt idx="3">
                  <c:v>0.82</c:v>
                </c:pt>
                <c:pt idx="4">
                  <c:v>0.83</c:v>
                </c:pt>
                <c:pt idx="5">
                  <c:v>0.33</c:v>
                </c:pt>
                <c:pt idx="6">
                  <c:v>0.48</c:v>
                </c:pt>
              </c:numCache>
            </c:numRef>
          </c:val>
          <c:extLst>
            <c:ext xmlns:c16="http://schemas.microsoft.com/office/drawing/2014/chart" uri="{C3380CC4-5D6E-409C-BE32-E72D297353CC}">
              <c16:uniqueId val="{00000000-50D6-754E-ADF6-D7BCE218CEF8}"/>
            </c:ext>
          </c:extLst>
        </c:ser>
        <c:dLbls>
          <c:dLblPos val="outEnd"/>
          <c:showLegendKey val="0"/>
          <c:showVal val="1"/>
          <c:showCatName val="0"/>
          <c:showSerName val="0"/>
          <c:showPercent val="0"/>
          <c:showBubbleSize val="0"/>
        </c:dLbls>
        <c:gapWidth val="80"/>
        <c:overlap val="-27"/>
        <c:axId val="1316451808"/>
        <c:axId val="2021300815"/>
      </c:barChart>
      <c:catAx>
        <c:axId val="1316451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021300815"/>
        <c:crosses val="autoZero"/>
        <c:auto val="1"/>
        <c:lblAlgn val="ctr"/>
        <c:lblOffset val="100"/>
        <c:noMultiLvlLbl val="0"/>
      </c:catAx>
      <c:valAx>
        <c:axId val="2021300815"/>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316451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2DD85">
        <a:lumMod val="20000"/>
        <a:lumOff val="80000"/>
      </a:srgbClr>
    </a:solidFill>
    <a:ln>
      <a:noFill/>
    </a:ln>
    <a:effectLst>
      <a:outerShdw blurRad="50800" dist="38100" dir="2700000" algn="tl" rotWithShape="0">
        <a:prstClr val="black">
          <a:alpha val="40000"/>
        </a:prstClr>
      </a:outerShdw>
    </a:effectLst>
  </c:spPr>
  <c:txPr>
    <a:bodyPr/>
    <a:lstStyle/>
    <a:p>
      <a:pPr>
        <a:defRPr sz="1400" b="0" i="0">
          <a:latin typeface="Century Gothic" panose="020B0502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F7404F-AD70-5848-9E02-4C95873199EC}" type="doc">
      <dgm:prSet loTypeId="urn:microsoft.com/office/officeart/2005/8/layout/pyramid3" loCatId="" qsTypeId="urn:microsoft.com/office/officeart/2005/8/quickstyle/simple1" qsCatId="simple" csTypeId="urn:microsoft.com/office/officeart/2005/8/colors/accent1_2" csCatId="accent1" phldr="1"/>
      <dgm:spPr/>
    </dgm:pt>
    <dgm:pt modelId="{0B071E3D-9A13-3C41-B071-571789703E5E}">
      <dgm:prSet phldrT="[Text]" custT="1"/>
      <dgm:spPr>
        <a:solidFill>
          <a:schemeClr val="accent6">
            <a:lumMod val="75000"/>
          </a:schemeClr>
        </a:solidFill>
      </dgm:spPr>
      <dgm:t>
        <a:bodyPr/>
        <a:lstStyle/>
        <a:p>
          <a:r>
            <a:rPr lang="en-US" sz="2400" b="0" i="0" dirty="0">
              <a:solidFill>
                <a:srgbClr val="FFFFFF"/>
              </a:solidFill>
              <a:latin typeface="Franklin Gothic Medium Cond" panose="020B0606030402020204" pitchFamily="34" charset="0"/>
            </a:rPr>
            <a:t>4,911</a:t>
          </a:r>
        </a:p>
      </dgm:t>
    </dgm:pt>
    <dgm:pt modelId="{4DAA94B1-6DD3-E847-A35B-42A791506519}" type="parTrans" cxnId="{43AFE998-BCAC-F948-8B11-E67C88A1A871}">
      <dgm:prSet/>
      <dgm:spPr/>
      <dgm:t>
        <a:bodyPr/>
        <a:lstStyle/>
        <a:p>
          <a:endParaRPr lang="en-US" sz="1800"/>
        </a:p>
      </dgm:t>
    </dgm:pt>
    <dgm:pt modelId="{E902A2D2-9470-F94B-8AB8-49EC408A4245}" type="sibTrans" cxnId="{43AFE998-BCAC-F948-8B11-E67C88A1A871}">
      <dgm:prSet/>
      <dgm:spPr/>
      <dgm:t>
        <a:bodyPr/>
        <a:lstStyle/>
        <a:p>
          <a:endParaRPr lang="en-US" sz="1800"/>
        </a:p>
      </dgm:t>
    </dgm:pt>
    <dgm:pt modelId="{F8ED93EC-FFEC-B94A-8966-A7B3056D57DE}">
      <dgm:prSet phldrT="[Text]" custT="1"/>
      <dgm:spPr>
        <a:solidFill>
          <a:schemeClr val="accent6">
            <a:lumMod val="60000"/>
            <a:lumOff val="40000"/>
          </a:schemeClr>
        </a:solidFill>
      </dgm:spPr>
      <dgm:t>
        <a:bodyPr/>
        <a:lstStyle/>
        <a:p>
          <a:r>
            <a:rPr lang="en-US" sz="2400" b="0" i="0" dirty="0">
              <a:solidFill>
                <a:srgbClr val="FFFFFF"/>
              </a:solidFill>
              <a:latin typeface="Franklin Gothic Medium Cond" panose="020B0606030402020204" pitchFamily="34" charset="0"/>
            </a:rPr>
            <a:t>902</a:t>
          </a:r>
        </a:p>
        <a:p>
          <a:r>
            <a:rPr lang="en-US" sz="1400" b="0" i="0" dirty="0">
              <a:solidFill>
                <a:srgbClr val="FFFFFF"/>
              </a:solidFill>
              <a:latin typeface="Franklin Gothic Medium Cond" panose="020B0606030402020204" pitchFamily="34" charset="0"/>
            </a:rPr>
            <a:t>(18%)</a:t>
          </a:r>
        </a:p>
      </dgm:t>
    </dgm:pt>
    <dgm:pt modelId="{2FA36B1B-DAC2-084E-989E-7C202B521EA5}" type="parTrans" cxnId="{99FF7298-116C-3B4F-AF0F-6303950A0572}">
      <dgm:prSet/>
      <dgm:spPr/>
      <dgm:t>
        <a:bodyPr/>
        <a:lstStyle/>
        <a:p>
          <a:endParaRPr lang="en-US" sz="1800"/>
        </a:p>
      </dgm:t>
    </dgm:pt>
    <dgm:pt modelId="{52D6E82D-1201-EB4D-9CA2-3CC05272A5CA}" type="sibTrans" cxnId="{99FF7298-116C-3B4F-AF0F-6303950A0572}">
      <dgm:prSet/>
      <dgm:spPr/>
      <dgm:t>
        <a:bodyPr/>
        <a:lstStyle/>
        <a:p>
          <a:endParaRPr lang="en-US" sz="1800"/>
        </a:p>
      </dgm:t>
    </dgm:pt>
    <dgm:pt modelId="{D37E4B2C-1DFD-0A43-969B-89D918B0D6B8}" type="pres">
      <dgm:prSet presAssocID="{E6F7404F-AD70-5848-9E02-4C95873199EC}" presName="Name0" presStyleCnt="0">
        <dgm:presLayoutVars>
          <dgm:dir/>
          <dgm:animLvl val="lvl"/>
          <dgm:resizeHandles val="exact"/>
        </dgm:presLayoutVars>
      </dgm:prSet>
      <dgm:spPr/>
    </dgm:pt>
    <dgm:pt modelId="{5368ED35-86F8-CD42-949F-0CFB9E900EF9}" type="pres">
      <dgm:prSet presAssocID="{0B071E3D-9A13-3C41-B071-571789703E5E}" presName="Name8" presStyleCnt="0"/>
      <dgm:spPr/>
    </dgm:pt>
    <dgm:pt modelId="{E20A736F-B924-304D-8236-964FCCAA3970}" type="pres">
      <dgm:prSet presAssocID="{0B071E3D-9A13-3C41-B071-571789703E5E}" presName="level" presStyleLbl="node1" presStyleIdx="0" presStyleCnt="2">
        <dgm:presLayoutVars>
          <dgm:chMax val="1"/>
          <dgm:bulletEnabled val="1"/>
        </dgm:presLayoutVars>
      </dgm:prSet>
      <dgm:spPr/>
    </dgm:pt>
    <dgm:pt modelId="{97B56154-A544-EB47-A5FA-45F7EC532E1D}" type="pres">
      <dgm:prSet presAssocID="{0B071E3D-9A13-3C41-B071-571789703E5E}" presName="levelTx" presStyleLbl="revTx" presStyleIdx="0" presStyleCnt="0">
        <dgm:presLayoutVars>
          <dgm:chMax val="1"/>
          <dgm:bulletEnabled val="1"/>
        </dgm:presLayoutVars>
      </dgm:prSet>
      <dgm:spPr/>
    </dgm:pt>
    <dgm:pt modelId="{D3883267-032A-C344-806C-0F847E050A8B}" type="pres">
      <dgm:prSet presAssocID="{F8ED93EC-FFEC-B94A-8966-A7B3056D57DE}" presName="Name8" presStyleCnt="0"/>
      <dgm:spPr/>
    </dgm:pt>
    <dgm:pt modelId="{5AEBB744-418E-2341-ABF6-4E8F70A4D438}" type="pres">
      <dgm:prSet presAssocID="{F8ED93EC-FFEC-B94A-8966-A7B3056D57DE}" presName="level" presStyleLbl="node1" presStyleIdx="1" presStyleCnt="2">
        <dgm:presLayoutVars>
          <dgm:chMax val="1"/>
          <dgm:bulletEnabled val="1"/>
        </dgm:presLayoutVars>
      </dgm:prSet>
      <dgm:spPr/>
    </dgm:pt>
    <dgm:pt modelId="{0229D9C1-2622-E34E-9B5A-0C1684608CD3}" type="pres">
      <dgm:prSet presAssocID="{F8ED93EC-FFEC-B94A-8966-A7B3056D57DE}" presName="levelTx" presStyleLbl="revTx" presStyleIdx="0" presStyleCnt="0">
        <dgm:presLayoutVars>
          <dgm:chMax val="1"/>
          <dgm:bulletEnabled val="1"/>
        </dgm:presLayoutVars>
      </dgm:prSet>
      <dgm:spPr/>
    </dgm:pt>
  </dgm:ptLst>
  <dgm:cxnLst>
    <dgm:cxn modelId="{BD8C730E-C66F-A34D-A6CF-57B667EFF7F9}" type="presOf" srcId="{0B071E3D-9A13-3C41-B071-571789703E5E}" destId="{E20A736F-B924-304D-8236-964FCCAA3970}" srcOrd="0" destOrd="0" presId="urn:microsoft.com/office/officeart/2005/8/layout/pyramid3"/>
    <dgm:cxn modelId="{6A290A56-7C1F-284F-9E69-5A6EB706D702}" type="presOf" srcId="{E6F7404F-AD70-5848-9E02-4C95873199EC}" destId="{D37E4B2C-1DFD-0A43-969B-89D918B0D6B8}" srcOrd="0" destOrd="0" presId="urn:microsoft.com/office/officeart/2005/8/layout/pyramid3"/>
    <dgm:cxn modelId="{99FF7298-116C-3B4F-AF0F-6303950A0572}" srcId="{E6F7404F-AD70-5848-9E02-4C95873199EC}" destId="{F8ED93EC-FFEC-B94A-8966-A7B3056D57DE}" srcOrd="1" destOrd="0" parTransId="{2FA36B1B-DAC2-084E-989E-7C202B521EA5}" sibTransId="{52D6E82D-1201-EB4D-9CA2-3CC05272A5CA}"/>
    <dgm:cxn modelId="{43AFE998-BCAC-F948-8B11-E67C88A1A871}" srcId="{E6F7404F-AD70-5848-9E02-4C95873199EC}" destId="{0B071E3D-9A13-3C41-B071-571789703E5E}" srcOrd="0" destOrd="0" parTransId="{4DAA94B1-6DD3-E847-A35B-42A791506519}" sibTransId="{E902A2D2-9470-F94B-8AB8-49EC408A4245}"/>
    <dgm:cxn modelId="{ADE354C5-CAB2-CF47-A876-2B8AF314721A}" type="presOf" srcId="{F8ED93EC-FFEC-B94A-8966-A7B3056D57DE}" destId="{5AEBB744-418E-2341-ABF6-4E8F70A4D438}" srcOrd="0" destOrd="0" presId="urn:microsoft.com/office/officeart/2005/8/layout/pyramid3"/>
    <dgm:cxn modelId="{C57515F3-5A63-F54C-B08B-FB3589BBE1CF}" type="presOf" srcId="{F8ED93EC-FFEC-B94A-8966-A7B3056D57DE}" destId="{0229D9C1-2622-E34E-9B5A-0C1684608CD3}" srcOrd="1" destOrd="0" presId="urn:microsoft.com/office/officeart/2005/8/layout/pyramid3"/>
    <dgm:cxn modelId="{91BFF9FE-9811-0945-8E9A-5736584764A5}" type="presOf" srcId="{0B071E3D-9A13-3C41-B071-571789703E5E}" destId="{97B56154-A544-EB47-A5FA-45F7EC532E1D}" srcOrd="1" destOrd="0" presId="urn:microsoft.com/office/officeart/2005/8/layout/pyramid3"/>
    <dgm:cxn modelId="{CB9E1251-8B3F-904A-9B24-FBB2783D0BB0}" type="presParOf" srcId="{D37E4B2C-1DFD-0A43-969B-89D918B0D6B8}" destId="{5368ED35-86F8-CD42-949F-0CFB9E900EF9}" srcOrd="0" destOrd="0" presId="urn:microsoft.com/office/officeart/2005/8/layout/pyramid3"/>
    <dgm:cxn modelId="{6995D024-9737-A842-96F5-EC76B4917BAC}" type="presParOf" srcId="{5368ED35-86F8-CD42-949F-0CFB9E900EF9}" destId="{E20A736F-B924-304D-8236-964FCCAA3970}" srcOrd="0" destOrd="0" presId="urn:microsoft.com/office/officeart/2005/8/layout/pyramid3"/>
    <dgm:cxn modelId="{20349499-F410-3448-AB85-EDD1FE044C02}" type="presParOf" srcId="{5368ED35-86F8-CD42-949F-0CFB9E900EF9}" destId="{97B56154-A544-EB47-A5FA-45F7EC532E1D}" srcOrd="1" destOrd="0" presId="urn:microsoft.com/office/officeart/2005/8/layout/pyramid3"/>
    <dgm:cxn modelId="{56CEBF36-2FD8-AA4F-BEA2-E8CB37B27E64}" type="presParOf" srcId="{D37E4B2C-1DFD-0A43-969B-89D918B0D6B8}" destId="{D3883267-032A-C344-806C-0F847E050A8B}" srcOrd="1" destOrd="0" presId="urn:microsoft.com/office/officeart/2005/8/layout/pyramid3"/>
    <dgm:cxn modelId="{EB873172-9B93-CD42-A122-2AFDB3511D5C}" type="presParOf" srcId="{D3883267-032A-C344-806C-0F847E050A8B}" destId="{5AEBB744-418E-2341-ABF6-4E8F70A4D438}" srcOrd="0" destOrd="0" presId="urn:microsoft.com/office/officeart/2005/8/layout/pyramid3"/>
    <dgm:cxn modelId="{7B71DFF1-6EC2-4841-AD14-B66853E253D6}" type="presParOf" srcId="{D3883267-032A-C344-806C-0F847E050A8B}" destId="{0229D9C1-2622-E34E-9B5A-0C1684608CD3}"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F7404F-AD70-5848-9E02-4C95873199EC}" type="doc">
      <dgm:prSet loTypeId="urn:microsoft.com/office/officeart/2005/8/layout/pyramid3" loCatId="" qsTypeId="urn:microsoft.com/office/officeart/2005/8/quickstyle/simple1" qsCatId="simple" csTypeId="urn:microsoft.com/office/officeart/2005/8/colors/accent1_2" csCatId="accent1" phldr="1"/>
      <dgm:spPr/>
    </dgm:pt>
    <dgm:pt modelId="{0B071E3D-9A13-3C41-B071-571789703E5E}">
      <dgm:prSet phldrT="[Text]" custT="1"/>
      <dgm:spPr>
        <a:solidFill>
          <a:schemeClr val="accent6">
            <a:lumMod val="75000"/>
          </a:schemeClr>
        </a:solidFill>
      </dgm:spPr>
      <dgm:t>
        <a:bodyPr/>
        <a:lstStyle/>
        <a:p>
          <a:r>
            <a:rPr lang="en-US" sz="2400" b="0" i="0" dirty="0">
              <a:solidFill>
                <a:srgbClr val="FFFFFF"/>
              </a:solidFill>
              <a:latin typeface="Franklin Gothic Medium Cond" panose="020B0606030402020204" pitchFamily="34" charset="0"/>
            </a:rPr>
            <a:t>4,516</a:t>
          </a:r>
        </a:p>
      </dgm:t>
    </dgm:pt>
    <dgm:pt modelId="{4DAA94B1-6DD3-E847-A35B-42A791506519}" type="parTrans" cxnId="{43AFE998-BCAC-F948-8B11-E67C88A1A871}">
      <dgm:prSet/>
      <dgm:spPr/>
      <dgm:t>
        <a:bodyPr/>
        <a:lstStyle/>
        <a:p>
          <a:endParaRPr lang="en-US" sz="1800"/>
        </a:p>
      </dgm:t>
    </dgm:pt>
    <dgm:pt modelId="{E902A2D2-9470-F94B-8AB8-49EC408A4245}" type="sibTrans" cxnId="{43AFE998-BCAC-F948-8B11-E67C88A1A871}">
      <dgm:prSet/>
      <dgm:spPr/>
      <dgm:t>
        <a:bodyPr/>
        <a:lstStyle/>
        <a:p>
          <a:endParaRPr lang="en-US" sz="1800"/>
        </a:p>
      </dgm:t>
    </dgm:pt>
    <dgm:pt modelId="{F8ED93EC-FFEC-B94A-8966-A7B3056D57DE}">
      <dgm:prSet phldrT="[Text]" custT="1"/>
      <dgm:spPr>
        <a:solidFill>
          <a:schemeClr val="accent6">
            <a:lumMod val="60000"/>
            <a:lumOff val="40000"/>
          </a:schemeClr>
        </a:solidFill>
      </dgm:spPr>
      <dgm:t>
        <a:bodyPr/>
        <a:lstStyle/>
        <a:p>
          <a:r>
            <a:rPr lang="en-US" sz="2400" b="1" i="0" dirty="0">
              <a:solidFill>
                <a:srgbClr val="FFFFFF"/>
              </a:solidFill>
              <a:latin typeface="Franklin Gothic Medium Cond" panose="020B0606030402020204" pitchFamily="34" charset="0"/>
            </a:rPr>
            <a:t>900</a:t>
          </a:r>
        </a:p>
        <a:p>
          <a:r>
            <a:rPr lang="en-US" sz="1400" b="0" i="0" dirty="0">
              <a:solidFill>
                <a:srgbClr val="FFFFFF"/>
              </a:solidFill>
              <a:latin typeface="Franklin Gothic Medium Cond" panose="020B0606030402020204" pitchFamily="34" charset="0"/>
            </a:rPr>
            <a:t>(20%)</a:t>
          </a:r>
        </a:p>
      </dgm:t>
    </dgm:pt>
    <dgm:pt modelId="{2FA36B1B-DAC2-084E-989E-7C202B521EA5}" type="parTrans" cxnId="{99FF7298-116C-3B4F-AF0F-6303950A0572}">
      <dgm:prSet/>
      <dgm:spPr/>
      <dgm:t>
        <a:bodyPr/>
        <a:lstStyle/>
        <a:p>
          <a:endParaRPr lang="en-US" sz="1800"/>
        </a:p>
      </dgm:t>
    </dgm:pt>
    <dgm:pt modelId="{52D6E82D-1201-EB4D-9CA2-3CC05272A5CA}" type="sibTrans" cxnId="{99FF7298-116C-3B4F-AF0F-6303950A0572}">
      <dgm:prSet/>
      <dgm:spPr/>
      <dgm:t>
        <a:bodyPr/>
        <a:lstStyle/>
        <a:p>
          <a:endParaRPr lang="en-US" sz="1800"/>
        </a:p>
      </dgm:t>
    </dgm:pt>
    <dgm:pt modelId="{D37E4B2C-1DFD-0A43-969B-89D918B0D6B8}" type="pres">
      <dgm:prSet presAssocID="{E6F7404F-AD70-5848-9E02-4C95873199EC}" presName="Name0" presStyleCnt="0">
        <dgm:presLayoutVars>
          <dgm:dir/>
          <dgm:animLvl val="lvl"/>
          <dgm:resizeHandles val="exact"/>
        </dgm:presLayoutVars>
      </dgm:prSet>
      <dgm:spPr/>
    </dgm:pt>
    <dgm:pt modelId="{5368ED35-86F8-CD42-949F-0CFB9E900EF9}" type="pres">
      <dgm:prSet presAssocID="{0B071E3D-9A13-3C41-B071-571789703E5E}" presName="Name8" presStyleCnt="0"/>
      <dgm:spPr/>
    </dgm:pt>
    <dgm:pt modelId="{E20A736F-B924-304D-8236-964FCCAA3970}" type="pres">
      <dgm:prSet presAssocID="{0B071E3D-9A13-3C41-B071-571789703E5E}" presName="level" presStyleLbl="node1" presStyleIdx="0" presStyleCnt="2">
        <dgm:presLayoutVars>
          <dgm:chMax val="1"/>
          <dgm:bulletEnabled val="1"/>
        </dgm:presLayoutVars>
      </dgm:prSet>
      <dgm:spPr/>
    </dgm:pt>
    <dgm:pt modelId="{97B56154-A544-EB47-A5FA-45F7EC532E1D}" type="pres">
      <dgm:prSet presAssocID="{0B071E3D-9A13-3C41-B071-571789703E5E}" presName="levelTx" presStyleLbl="revTx" presStyleIdx="0" presStyleCnt="0">
        <dgm:presLayoutVars>
          <dgm:chMax val="1"/>
          <dgm:bulletEnabled val="1"/>
        </dgm:presLayoutVars>
      </dgm:prSet>
      <dgm:spPr/>
    </dgm:pt>
    <dgm:pt modelId="{D3883267-032A-C344-806C-0F847E050A8B}" type="pres">
      <dgm:prSet presAssocID="{F8ED93EC-FFEC-B94A-8966-A7B3056D57DE}" presName="Name8" presStyleCnt="0"/>
      <dgm:spPr/>
    </dgm:pt>
    <dgm:pt modelId="{5AEBB744-418E-2341-ABF6-4E8F70A4D438}" type="pres">
      <dgm:prSet presAssocID="{F8ED93EC-FFEC-B94A-8966-A7B3056D57DE}" presName="level" presStyleLbl="node1" presStyleIdx="1" presStyleCnt="2">
        <dgm:presLayoutVars>
          <dgm:chMax val="1"/>
          <dgm:bulletEnabled val="1"/>
        </dgm:presLayoutVars>
      </dgm:prSet>
      <dgm:spPr/>
    </dgm:pt>
    <dgm:pt modelId="{0229D9C1-2622-E34E-9B5A-0C1684608CD3}" type="pres">
      <dgm:prSet presAssocID="{F8ED93EC-FFEC-B94A-8966-A7B3056D57DE}" presName="levelTx" presStyleLbl="revTx" presStyleIdx="0" presStyleCnt="0">
        <dgm:presLayoutVars>
          <dgm:chMax val="1"/>
          <dgm:bulletEnabled val="1"/>
        </dgm:presLayoutVars>
      </dgm:prSet>
      <dgm:spPr/>
    </dgm:pt>
  </dgm:ptLst>
  <dgm:cxnLst>
    <dgm:cxn modelId="{BD8C730E-C66F-A34D-A6CF-57B667EFF7F9}" type="presOf" srcId="{0B071E3D-9A13-3C41-B071-571789703E5E}" destId="{E20A736F-B924-304D-8236-964FCCAA3970}" srcOrd="0" destOrd="0" presId="urn:microsoft.com/office/officeart/2005/8/layout/pyramid3"/>
    <dgm:cxn modelId="{6A290A56-7C1F-284F-9E69-5A6EB706D702}" type="presOf" srcId="{E6F7404F-AD70-5848-9E02-4C95873199EC}" destId="{D37E4B2C-1DFD-0A43-969B-89D918B0D6B8}" srcOrd="0" destOrd="0" presId="urn:microsoft.com/office/officeart/2005/8/layout/pyramid3"/>
    <dgm:cxn modelId="{99FF7298-116C-3B4F-AF0F-6303950A0572}" srcId="{E6F7404F-AD70-5848-9E02-4C95873199EC}" destId="{F8ED93EC-FFEC-B94A-8966-A7B3056D57DE}" srcOrd="1" destOrd="0" parTransId="{2FA36B1B-DAC2-084E-989E-7C202B521EA5}" sibTransId="{52D6E82D-1201-EB4D-9CA2-3CC05272A5CA}"/>
    <dgm:cxn modelId="{43AFE998-BCAC-F948-8B11-E67C88A1A871}" srcId="{E6F7404F-AD70-5848-9E02-4C95873199EC}" destId="{0B071E3D-9A13-3C41-B071-571789703E5E}" srcOrd="0" destOrd="0" parTransId="{4DAA94B1-6DD3-E847-A35B-42A791506519}" sibTransId="{E902A2D2-9470-F94B-8AB8-49EC408A4245}"/>
    <dgm:cxn modelId="{ADE354C5-CAB2-CF47-A876-2B8AF314721A}" type="presOf" srcId="{F8ED93EC-FFEC-B94A-8966-A7B3056D57DE}" destId="{5AEBB744-418E-2341-ABF6-4E8F70A4D438}" srcOrd="0" destOrd="0" presId="urn:microsoft.com/office/officeart/2005/8/layout/pyramid3"/>
    <dgm:cxn modelId="{C57515F3-5A63-F54C-B08B-FB3589BBE1CF}" type="presOf" srcId="{F8ED93EC-FFEC-B94A-8966-A7B3056D57DE}" destId="{0229D9C1-2622-E34E-9B5A-0C1684608CD3}" srcOrd="1" destOrd="0" presId="urn:microsoft.com/office/officeart/2005/8/layout/pyramid3"/>
    <dgm:cxn modelId="{91BFF9FE-9811-0945-8E9A-5736584764A5}" type="presOf" srcId="{0B071E3D-9A13-3C41-B071-571789703E5E}" destId="{97B56154-A544-EB47-A5FA-45F7EC532E1D}" srcOrd="1" destOrd="0" presId="urn:microsoft.com/office/officeart/2005/8/layout/pyramid3"/>
    <dgm:cxn modelId="{CB9E1251-8B3F-904A-9B24-FBB2783D0BB0}" type="presParOf" srcId="{D37E4B2C-1DFD-0A43-969B-89D918B0D6B8}" destId="{5368ED35-86F8-CD42-949F-0CFB9E900EF9}" srcOrd="0" destOrd="0" presId="urn:microsoft.com/office/officeart/2005/8/layout/pyramid3"/>
    <dgm:cxn modelId="{6995D024-9737-A842-96F5-EC76B4917BAC}" type="presParOf" srcId="{5368ED35-86F8-CD42-949F-0CFB9E900EF9}" destId="{E20A736F-B924-304D-8236-964FCCAA3970}" srcOrd="0" destOrd="0" presId="urn:microsoft.com/office/officeart/2005/8/layout/pyramid3"/>
    <dgm:cxn modelId="{20349499-F410-3448-AB85-EDD1FE044C02}" type="presParOf" srcId="{5368ED35-86F8-CD42-949F-0CFB9E900EF9}" destId="{97B56154-A544-EB47-A5FA-45F7EC532E1D}" srcOrd="1" destOrd="0" presId="urn:microsoft.com/office/officeart/2005/8/layout/pyramid3"/>
    <dgm:cxn modelId="{56CEBF36-2FD8-AA4F-BEA2-E8CB37B27E64}" type="presParOf" srcId="{D37E4B2C-1DFD-0A43-969B-89D918B0D6B8}" destId="{D3883267-032A-C344-806C-0F847E050A8B}" srcOrd="1" destOrd="0" presId="urn:microsoft.com/office/officeart/2005/8/layout/pyramid3"/>
    <dgm:cxn modelId="{EB873172-9B93-CD42-A122-2AFDB3511D5C}" type="presParOf" srcId="{D3883267-032A-C344-806C-0F847E050A8B}" destId="{5AEBB744-418E-2341-ABF6-4E8F70A4D438}" srcOrd="0" destOrd="0" presId="urn:microsoft.com/office/officeart/2005/8/layout/pyramid3"/>
    <dgm:cxn modelId="{7B71DFF1-6EC2-4841-AD14-B66853E253D6}" type="presParOf" srcId="{D3883267-032A-C344-806C-0F847E050A8B}" destId="{0229D9C1-2622-E34E-9B5A-0C1684608CD3}" srcOrd="1" destOrd="0" presId="urn:microsoft.com/office/officeart/2005/8/layout/pyramid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F7404F-AD70-5848-9E02-4C95873199EC}" type="doc">
      <dgm:prSet loTypeId="urn:microsoft.com/office/officeart/2005/8/layout/pyramid3" loCatId="" qsTypeId="urn:microsoft.com/office/officeart/2005/8/quickstyle/simple1" qsCatId="simple" csTypeId="urn:microsoft.com/office/officeart/2005/8/colors/accent1_2" csCatId="accent1" phldr="1"/>
      <dgm:spPr/>
    </dgm:pt>
    <dgm:pt modelId="{0B071E3D-9A13-3C41-B071-571789703E5E}">
      <dgm:prSet phldrT="[Text]" custT="1"/>
      <dgm:spPr>
        <a:solidFill>
          <a:schemeClr val="accent6">
            <a:lumMod val="75000"/>
          </a:schemeClr>
        </a:solidFill>
      </dgm:spPr>
      <dgm:t>
        <a:bodyPr/>
        <a:lstStyle/>
        <a:p>
          <a:r>
            <a:rPr lang="en-US" sz="2400" b="0" i="0" dirty="0">
              <a:solidFill>
                <a:srgbClr val="FFFFFF"/>
              </a:solidFill>
              <a:latin typeface="Franklin Gothic Medium Cond" panose="020B0606030402020204" pitchFamily="34" charset="0"/>
            </a:rPr>
            <a:t>4,566</a:t>
          </a:r>
        </a:p>
      </dgm:t>
    </dgm:pt>
    <dgm:pt modelId="{4DAA94B1-6DD3-E847-A35B-42A791506519}" type="parTrans" cxnId="{43AFE998-BCAC-F948-8B11-E67C88A1A871}">
      <dgm:prSet/>
      <dgm:spPr/>
      <dgm:t>
        <a:bodyPr/>
        <a:lstStyle/>
        <a:p>
          <a:endParaRPr lang="en-US" sz="1800"/>
        </a:p>
      </dgm:t>
    </dgm:pt>
    <dgm:pt modelId="{E902A2D2-9470-F94B-8AB8-49EC408A4245}" type="sibTrans" cxnId="{43AFE998-BCAC-F948-8B11-E67C88A1A871}">
      <dgm:prSet/>
      <dgm:spPr/>
      <dgm:t>
        <a:bodyPr/>
        <a:lstStyle/>
        <a:p>
          <a:endParaRPr lang="en-US" sz="1800"/>
        </a:p>
      </dgm:t>
    </dgm:pt>
    <dgm:pt modelId="{F8ED93EC-FFEC-B94A-8966-A7B3056D57DE}">
      <dgm:prSet phldrT="[Text]" custT="1"/>
      <dgm:spPr>
        <a:solidFill>
          <a:schemeClr val="accent6">
            <a:lumMod val="60000"/>
            <a:lumOff val="40000"/>
          </a:schemeClr>
        </a:solidFill>
      </dgm:spPr>
      <dgm:t>
        <a:bodyPr/>
        <a:lstStyle/>
        <a:p>
          <a:r>
            <a:rPr lang="en-US" sz="2400" b="1" i="0" dirty="0">
              <a:solidFill>
                <a:srgbClr val="FFFFFF"/>
              </a:solidFill>
              <a:latin typeface="Franklin Gothic Medium Cond" panose="020B0606030402020204" pitchFamily="34" charset="0"/>
            </a:rPr>
            <a:t>817</a:t>
          </a:r>
        </a:p>
        <a:p>
          <a:r>
            <a:rPr lang="en-US" sz="1600" b="1" i="0" dirty="0">
              <a:solidFill>
                <a:srgbClr val="FFFFFF"/>
              </a:solidFill>
              <a:latin typeface="Franklin Gothic Medium Cond" panose="020B0606030402020204" pitchFamily="34" charset="0"/>
            </a:rPr>
            <a:t>(18%)</a:t>
          </a:r>
        </a:p>
      </dgm:t>
    </dgm:pt>
    <dgm:pt modelId="{2FA36B1B-DAC2-084E-989E-7C202B521EA5}" type="parTrans" cxnId="{99FF7298-116C-3B4F-AF0F-6303950A0572}">
      <dgm:prSet/>
      <dgm:spPr/>
      <dgm:t>
        <a:bodyPr/>
        <a:lstStyle/>
        <a:p>
          <a:endParaRPr lang="en-US" sz="1800"/>
        </a:p>
      </dgm:t>
    </dgm:pt>
    <dgm:pt modelId="{52D6E82D-1201-EB4D-9CA2-3CC05272A5CA}" type="sibTrans" cxnId="{99FF7298-116C-3B4F-AF0F-6303950A0572}">
      <dgm:prSet/>
      <dgm:spPr/>
      <dgm:t>
        <a:bodyPr/>
        <a:lstStyle/>
        <a:p>
          <a:endParaRPr lang="en-US" sz="1800"/>
        </a:p>
      </dgm:t>
    </dgm:pt>
    <dgm:pt modelId="{D37E4B2C-1DFD-0A43-969B-89D918B0D6B8}" type="pres">
      <dgm:prSet presAssocID="{E6F7404F-AD70-5848-9E02-4C95873199EC}" presName="Name0" presStyleCnt="0">
        <dgm:presLayoutVars>
          <dgm:dir/>
          <dgm:animLvl val="lvl"/>
          <dgm:resizeHandles val="exact"/>
        </dgm:presLayoutVars>
      </dgm:prSet>
      <dgm:spPr/>
    </dgm:pt>
    <dgm:pt modelId="{5368ED35-86F8-CD42-949F-0CFB9E900EF9}" type="pres">
      <dgm:prSet presAssocID="{0B071E3D-9A13-3C41-B071-571789703E5E}" presName="Name8" presStyleCnt="0"/>
      <dgm:spPr/>
    </dgm:pt>
    <dgm:pt modelId="{E20A736F-B924-304D-8236-964FCCAA3970}" type="pres">
      <dgm:prSet presAssocID="{0B071E3D-9A13-3C41-B071-571789703E5E}" presName="level" presStyleLbl="node1" presStyleIdx="0" presStyleCnt="2">
        <dgm:presLayoutVars>
          <dgm:chMax val="1"/>
          <dgm:bulletEnabled val="1"/>
        </dgm:presLayoutVars>
      </dgm:prSet>
      <dgm:spPr/>
    </dgm:pt>
    <dgm:pt modelId="{97B56154-A544-EB47-A5FA-45F7EC532E1D}" type="pres">
      <dgm:prSet presAssocID="{0B071E3D-9A13-3C41-B071-571789703E5E}" presName="levelTx" presStyleLbl="revTx" presStyleIdx="0" presStyleCnt="0">
        <dgm:presLayoutVars>
          <dgm:chMax val="1"/>
          <dgm:bulletEnabled val="1"/>
        </dgm:presLayoutVars>
      </dgm:prSet>
      <dgm:spPr/>
    </dgm:pt>
    <dgm:pt modelId="{D3883267-032A-C344-806C-0F847E050A8B}" type="pres">
      <dgm:prSet presAssocID="{F8ED93EC-FFEC-B94A-8966-A7B3056D57DE}" presName="Name8" presStyleCnt="0"/>
      <dgm:spPr/>
    </dgm:pt>
    <dgm:pt modelId="{5AEBB744-418E-2341-ABF6-4E8F70A4D438}" type="pres">
      <dgm:prSet presAssocID="{F8ED93EC-FFEC-B94A-8966-A7B3056D57DE}" presName="level" presStyleLbl="node1" presStyleIdx="1" presStyleCnt="2">
        <dgm:presLayoutVars>
          <dgm:chMax val="1"/>
          <dgm:bulletEnabled val="1"/>
        </dgm:presLayoutVars>
      </dgm:prSet>
      <dgm:spPr/>
    </dgm:pt>
    <dgm:pt modelId="{0229D9C1-2622-E34E-9B5A-0C1684608CD3}" type="pres">
      <dgm:prSet presAssocID="{F8ED93EC-FFEC-B94A-8966-A7B3056D57DE}" presName="levelTx" presStyleLbl="revTx" presStyleIdx="0" presStyleCnt="0">
        <dgm:presLayoutVars>
          <dgm:chMax val="1"/>
          <dgm:bulletEnabled val="1"/>
        </dgm:presLayoutVars>
      </dgm:prSet>
      <dgm:spPr/>
    </dgm:pt>
  </dgm:ptLst>
  <dgm:cxnLst>
    <dgm:cxn modelId="{BD8C730E-C66F-A34D-A6CF-57B667EFF7F9}" type="presOf" srcId="{0B071E3D-9A13-3C41-B071-571789703E5E}" destId="{E20A736F-B924-304D-8236-964FCCAA3970}" srcOrd="0" destOrd="0" presId="urn:microsoft.com/office/officeart/2005/8/layout/pyramid3"/>
    <dgm:cxn modelId="{6A290A56-7C1F-284F-9E69-5A6EB706D702}" type="presOf" srcId="{E6F7404F-AD70-5848-9E02-4C95873199EC}" destId="{D37E4B2C-1DFD-0A43-969B-89D918B0D6B8}" srcOrd="0" destOrd="0" presId="urn:microsoft.com/office/officeart/2005/8/layout/pyramid3"/>
    <dgm:cxn modelId="{99FF7298-116C-3B4F-AF0F-6303950A0572}" srcId="{E6F7404F-AD70-5848-9E02-4C95873199EC}" destId="{F8ED93EC-FFEC-B94A-8966-A7B3056D57DE}" srcOrd="1" destOrd="0" parTransId="{2FA36B1B-DAC2-084E-989E-7C202B521EA5}" sibTransId="{52D6E82D-1201-EB4D-9CA2-3CC05272A5CA}"/>
    <dgm:cxn modelId="{43AFE998-BCAC-F948-8B11-E67C88A1A871}" srcId="{E6F7404F-AD70-5848-9E02-4C95873199EC}" destId="{0B071E3D-9A13-3C41-B071-571789703E5E}" srcOrd="0" destOrd="0" parTransId="{4DAA94B1-6DD3-E847-A35B-42A791506519}" sibTransId="{E902A2D2-9470-F94B-8AB8-49EC408A4245}"/>
    <dgm:cxn modelId="{ADE354C5-CAB2-CF47-A876-2B8AF314721A}" type="presOf" srcId="{F8ED93EC-FFEC-B94A-8966-A7B3056D57DE}" destId="{5AEBB744-418E-2341-ABF6-4E8F70A4D438}" srcOrd="0" destOrd="0" presId="urn:microsoft.com/office/officeart/2005/8/layout/pyramid3"/>
    <dgm:cxn modelId="{C57515F3-5A63-F54C-B08B-FB3589BBE1CF}" type="presOf" srcId="{F8ED93EC-FFEC-B94A-8966-A7B3056D57DE}" destId="{0229D9C1-2622-E34E-9B5A-0C1684608CD3}" srcOrd="1" destOrd="0" presId="urn:microsoft.com/office/officeart/2005/8/layout/pyramid3"/>
    <dgm:cxn modelId="{91BFF9FE-9811-0945-8E9A-5736584764A5}" type="presOf" srcId="{0B071E3D-9A13-3C41-B071-571789703E5E}" destId="{97B56154-A544-EB47-A5FA-45F7EC532E1D}" srcOrd="1" destOrd="0" presId="urn:microsoft.com/office/officeart/2005/8/layout/pyramid3"/>
    <dgm:cxn modelId="{CB9E1251-8B3F-904A-9B24-FBB2783D0BB0}" type="presParOf" srcId="{D37E4B2C-1DFD-0A43-969B-89D918B0D6B8}" destId="{5368ED35-86F8-CD42-949F-0CFB9E900EF9}" srcOrd="0" destOrd="0" presId="urn:microsoft.com/office/officeart/2005/8/layout/pyramid3"/>
    <dgm:cxn modelId="{6995D024-9737-A842-96F5-EC76B4917BAC}" type="presParOf" srcId="{5368ED35-86F8-CD42-949F-0CFB9E900EF9}" destId="{E20A736F-B924-304D-8236-964FCCAA3970}" srcOrd="0" destOrd="0" presId="urn:microsoft.com/office/officeart/2005/8/layout/pyramid3"/>
    <dgm:cxn modelId="{20349499-F410-3448-AB85-EDD1FE044C02}" type="presParOf" srcId="{5368ED35-86F8-CD42-949F-0CFB9E900EF9}" destId="{97B56154-A544-EB47-A5FA-45F7EC532E1D}" srcOrd="1" destOrd="0" presId="urn:microsoft.com/office/officeart/2005/8/layout/pyramid3"/>
    <dgm:cxn modelId="{56CEBF36-2FD8-AA4F-BEA2-E8CB37B27E64}" type="presParOf" srcId="{D37E4B2C-1DFD-0A43-969B-89D918B0D6B8}" destId="{D3883267-032A-C344-806C-0F847E050A8B}" srcOrd="1" destOrd="0" presId="urn:microsoft.com/office/officeart/2005/8/layout/pyramid3"/>
    <dgm:cxn modelId="{EB873172-9B93-CD42-A122-2AFDB3511D5C}" type="presParOf" srcId="{D3883267-032A-C344-806C-0F847E050A8B}" destId="{5AEBB744-418E-2341-ABF6-4E8F70A4D438}" srcOrd="0" destOrd="0" presId="urn:microsoft.com/office/officeart/2005/8/layout/pyramid3"/>
    <dgm:cxn modelId="{7B71DFF1-6EC2-4841-AD14-B66853E253D6}" type="presParOf" srcId="{D3883267-032A-C344-806C-0F847E050A8B}" destId="{0229D9C1-2622-E34E-9B5A-0C1684608CD3}" srcOrd="1" destOrd="0" presId="urn:microsoft.com/office/officeart/2005/8/layout/pyramid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F7404F-AD70-5848-9E02-4C95873199EC}" type="doc">
      <dgm:prSet loTypeId="urn:microsoft.com/office/officeart/2005/8/layout/pyramid3" loCatId="" qsTypeId="urn:microsoft.com/office/officeart/2005/8/quickstyle/simple1" qsCatId="simple" csTypeId="urn:microsoft.com/office/officeart/2005/8/colors/accent1_2" csCatId="accent1" phldr="1"/>
      <dgm:spPr/>
    </dgm:pt>
    <dgm:pt modelId="{0B071E3D-9A13-3C41-B071-571789703E5E}">
      <dgm:prSet phldrT="[Text]" custT="1"/>
      <dgm:spPr>
        <a:solidFill>
          <a:schemeClr val="accent6">
            <a:lumMod val="75000"/>
          </a:schemeClr>
        </a:solidFill>
      </dgm:spPr>
      <dgm:t>
        <a:bodyPr/>
        <a:lstStyle/>
        <a:p>
          <a:r>
            <a:rPr lang="en-US" sz="2400" b="0" i="0" dirty="0">
              <a:solidFill>
                <a:srgbClr val="FFFFFF"/>
              </a:solidFill>
              <a:latin typeface="Franklin Gothic Medium Cond" panose="020B0606030402020204" pitchFamily="34" charset="0"/>
            </a:rPr>
            <a:t>4,809</a:t>
          </a:r>
        </a:p>
      </dgm:t>
    </dgm:pt>
    <dgm:pt modelId="{4DAA94B1-6DD3-E847-A35B-42A791506519}" type="parTrans" cxnId="{43AFE998-BCAC-F948-8B11-E67C88A1A871}">
      <dgm:prSet/>
      <dgm:spPr/>
      <dgm:t>
        <a:bodyPr/>
        <a:lstStyle/>
        <a:p>
          <a:endParaRPr lang="en-US" sz="1800"/>
        </a:p>
      </dgm:t>
    </dgm:pt>
    <dgm:pt modelId="{E902A2D2-9470-F94B-8AB8-49EC408A4245}" type="sibTrans" cxnId="{43AFE998-BCAC-F948-8B11-E67C88A1A871}">
      <dgm:prSet/>
      <dgm:spPr/>
      <dgm:t>
        <a:bodyPr/>
        <a:lstStyle/>
        <a:p>
          <a:endParaRPr lang="en-US" sz="1800"/>
        </a:p>
      </dgm:t>
    </dgm:pt>
    <dgm:pt modelId="{F8ED93EC-FFEC-B94A-8966-A7B3056D57DE}">
      <dgm:prSet phldrT="[Text]" custT="1"/>
      <dgm:spPr>
        <a:solidFill>
          <a:schemeClr val="accent6">
            <a:lumMod val="60000"/>
            <a:lumOff val="40000"/>
          </a:schemeClr>
        </a:solidFill>
      </dgm:spPr>
      <dgm:t>
        <a:bodyPr/>
        <a:lstStyle/>
        <a:p>
          <a:r>
            <a:rPr lang="en-US" sz="2400" b="0" i="0" dirty="0">
              <a:solidFill>
                <a:srgbClr val="FFFFFF"/>
              </a:solidFill>
              <a:latin typeface="Franklin Gothic Medium Cond" panose="020B0606030402020204" pitchFamily="34" charset="0"/>
            </a:rPr>
            <a:t>879</a:t>
          </a:r>
        </a:p>
        <a:p>
          <a:r>
            <a:rPr lang="en-US" sz="1400" b="0" i="0" dirty="0">
              <a:solidFill>
                <a:srgbClr val="FFFFFF"/>
              </a:solidFill>
              <a:latin typeface="Franklin Gothic Medium Cond" panose="020B0606030402020204" pitchFamily="34" charset="0"/>
            </a:rPr>
            <a:t>(18%)</a:t>
          </a:r>
        </a:p>
      </dgm:t>
    </dgm:pt>
    <dgm:pt modelId="{2FA36B1B-DAC2-084E-989E-7C202B521EA5}" type="parTrans" cxnId="{99FF7298-116C-3B4F-AF0F-6303950A0572}">
      <dgm:prSet/>
      <dgm:spPr/>
      <dgm:t>
        <a:bodyPr/>
        <a:lstStyle/>
        <a:p>
          <a:endParaRPr lang="en-US" sz="1800"/>
        </a:p>
      </dgm:t>
    </dgm:pt>
    <dgm:pt modelId="{52D6E82D-1201-EB4D-9CA2-3CC05272A5CA}" type="sibTrans" cxnId="{99FF7298-116C-3B4F-AF0F-6303950A0572}">
      <dgm:prSet/>
      <dgm:spPr/>
      <dgm:t>
        <a:bodyPr/>
        <a:lstStyle/>
        <a:p>
          <a:endParaRPr lang="en-US" sz="1800"/>
        </a:p>
      </dgm:t>
    </dgm:pt>
    <dgm:pt modelId="{D37E4B2C-1DFD-0A43-969B-89D918B0D6B8}" type="pres">
      <dgm:prSet presAssocID="{E6F7404F-AD70-5848-9E02-4C95873199EC}" presName="Name0" presStyleCnt="0">
        <dgm:presLayoutVars>
          <dgm:dir/>
          <dgm:animLvl val="lvl"/>
          <dgm:resizeHandles val="exact"/>
        </dgm:presLayoutVars>
      </dgm:prSet>
      <dgm:spPr/>
    </dgm:pt>
    <dgm:pt modelId="{5368ED35-86F8-CD42-949F-0CFB9E900EF9}" type="pres">
      <dgm:prSet presAssocID="{0B071E3D-9A13-3C41-B071-571789703E5E}" presName="Name8" presStyleCnt="0"/>
      <dgm:spPr/>
    </dgm:pt>
    <dgm:pt modelId="{E20A736F-B924-304D-8236-964FCCAA3970}" type="pres">
      <dgm:prSet presAssocID="{0B071E3D-9A13-3C41-B071-571789703E5E}" presName="level" presStyleLbl="node1" presStyleIdx="0" presStyleCnt="2">
        <dgm:presLayoutVars>
          <dgm:chMax val="1"/>
          <dgm:bulletEnabled val="1"/>
        </dgm:presLayoutVars>
      </dgm:prSet>
      <dgm:spPr/>
    </dgm:pt>
    <dgm:pt modelId="{97B56154-A544-EB47-A5FA-45F7EC532E1D}" type="pres">
      <dgm:prSet presAssocID="{0B071E3D-9A13-3C41-B071-571789703E5E}" presName="levelTx" presStyleLbl="revTx" presStyleIdx="0" presStyleCnt="0">
        <dgm:presLayoutVars>
          <dgm:chMax val="1"/>
          <dgm:bulletEnabled val="1"/>
        </dgm:presLayoutVars>
      </dgm:prSet>
      <dgm:spPr/>
    </dgm:pt>
    <dgm:pt modelId="{D3883267-032A-C344-806C-0F847E050A8B}" type="pres">
      <dgm:prSet presAssocID="{F8ED93EC-FFEC-B94A-8966-A7B3056D57DE}" presName="Name8" presStyleCnt="0"/>
      <dgm:spPr/>
    </dgm:pt>
    <dgm:pt modelId="{5AEBB744-418E-2341-ABF6-4E8F70A4D438}" type="pres">
      <dgm:prSet presAssocID="{F8ED93EC-FFEC-B94A-8966-A7B3056D57DE}" presName="level" presStyleLbl="node1" presStyleIdx="1" presStyleCnt="2">
        <dgm:presLayoutVars>
          <dgm:chMax val="1"/>
          <dgm:bulletEnabled val="1"/>
        </dgm:presLayoutVars>
      </dgm:prSet>
      <dgm:spPr/>
    </dgm:pt>
    <dgm:pt modelId="{0229D9C1-2622-E34E-9B5A-0C1684608CD3}" type="pres">
      <dgm:prSet presAssocID="{F8ED93EC-FFEC-B94A-8966-A7B3056D57DE}" presName="levelTx" presStyleLbl="revTx" presStyleIdx="0" presStyleCnt="0">
        <dgm:presLayoutVars>
          <dgm:chMax val="1"/>
          <dgm:bulletEnabled val="1"/>
        </dgm:presLayoutVars>
      </dgm:prSet>
      <dgm:spPr/>
    </dgm:pt>
  </dgm:ptLst>
  <dgm:cxnLst>
    <dgm:cxn modelId="{BD8C730E-C66F-A34D-A6CF-57B667EFF7F9}" type="presOf" srcId="{0B071E3D-9A13-3C41-B071-571789703E5E}" destId="{E20A736F-B924-304D-8236-964FCCAA3970}" srcOrd="0" destOrd="0" presId="urn:microsoft.com/office/officeart/2005/8/layout/pyramid3"/>
    <dgm:cxn modelId="{6A290A56-7C1F-284F-9E69-5A6EB706D702}" type="presOf" srcId="{E6F7404F-AD70-5848-9E02-4C95873199EC}" destId="{D37E4B2C-1DFD-0A43-969B-89D918B0D6B8}" srcOrd="0" destOrd="0" presId="urn:microsoft.com/office/officeart/2005/8/layout/pyramid3"/>
    <dgm:cxn modelId="{99FF7298-116C-3B4F-AF0F-6303950A0572}" srcId="{E6F7404F-AD70-5848-9E02-4C95873199EC}" destId="{F8ED93EC-FFEC-B94A-8966-A7B3056D57DE}" srcOrd="1" destOrd="0" parTransId="{2FA36B1B-DAC2-084E-989E-7C202B521EA5}" sibTransId="{52D6E82D-1201-EB4D-9CA2-3CC05272A5CA}"/>
    <dgm:cxn modelId="{43AFE998-BCAC-F948-8B11-E67C88A1A871}" srcId="{E6F7404F-AD70-5848-9E02-4C95873199EC}" destId="{0B071E3D-9A13-3C41-B071-571789703E5E}" srcOrd="0" destOrd="0" parTransId="{4DAA94B1-6DD3-E847-A35B-42A791506519}" sibTransId="{E902A2D2-9470-F94B-8AB8-49EC408A4245}"/>
    <dgm:cxn modelId="{ADE354C5-CAB2-CF47-A876-2B8AF314721A}" type="presOf" srcId="{F8ED93EC-FFEC-B94A-8966-A7B3056D57DE}" destId="{5AEBB744-418E-2341-ABF6-4E8F70A4D438}" srcOrd="0" destOrd="0" presId="urn:microsoft.com/office/officeart/2005/8/layout/pyramid3"/>
    <dgm:cxn modelId="{C57515F3-5A63-F54C-B08B-FB3589BBE1CF}" type="presOf" srcId="{F8ED93EC-FFEC-B94A-8966-A7B3056D57DE}" destId="{0229D9C1-2622-E34E-9B5A-0C1684608CD3}" srcOrd="1" destOrd="0" presId="urn:microsoft.com/office/officeart/2005/8/layout/pyramid3"/>
    <dgm:cxn modelId="{91BFF9FE-9811-0945-8E9A-5736584764A5}" type="presOf" srcId="{0B071E3D-9A13-3C41-B071-571789703E5E}" destId="{97B56154-A544-EB47-A5FA-45F7EC532E1D}" srcOrd="1" destOrd="0" presId="urn:microsoft.com/office/officeart/2005/8/layout/pyramid3"/>
    <dgm:cxn modelId="{CB9E1251-8B3F-904A-9B24-FBB2783D0BB0}" type="presParOf" srcId="{D37E4B2C-1DFD-0A43-969B-89D918B0D6B8}" destId="{5368ED35-86F8-CD42-949F-0CFB9E900EF9}" srcOrd="0" destOrd="0" presId="urn:microsoft.com/office/officeart/2005/8/layout/pyramid3"/>
    <dgm:cxn modelId="{6995D024-9737-A842-96F5-EC76B4917BAC}" type="presParOf" srcId="{5368ED35-86F8-CD42-949F-0CFB9E900EF9}" destId="{E20A736F-B924-304D-8236-964FCCAA3970}" srcOrd="0" destOrd="0" presId="urn:microsoft.com/office/officeart/2005/8/layout/pyramid3"/>
    <dgm:cxn modelId="{20349499-F410-3448-AB85-EDD1FE044C02}" type="presParOf" srcId="{5368ED35-86F8-CD42-949F-0CFB9E900EF9}" destId="{97B56154-A544-EB47-A5FA-45F7EC532E1D}" srcOrd="1" destOrd="0" presId="urn:microsoft.com/office/officeart/2005/8/layout/pyramid3"/>
    <dgm:cxn modelId="{56CEBF36-2FD8-AA4F-BEA2-E8CB37B27E64}" type="presParOf" srcId="{D37E4B2C-1DFD-0A43-969B-89D918B0D6B8}" destId="{D3883267-032A-C344-806C-0F847E050A8B}" srcOrd="1" destOrd="0" presId="urn:microsoft.com/office/officeart/2005/8/layout/pyramid3"/>
    <dgm:cxn modelId="{EB873172-9B93-CD42-A122-2AFDB3511D5C}" type="presParOf" srcId="{D3883267-032A-C344-806C-0F847E050A8B}" destId="{5AEBB744-418E-2341-ABF6-4E8F70A4D438}" srcOrd="0" destOrd="0" presId="urn:microsoft.com/office/officeart/2005/8/layout/pyramid3"/>
    <dgm:cxn modelId="{7B71DFF1-6EC2-4841-AD14-B66853E253D6}" type="presParOf" srcId="{D3883267-032A-C344-806C-0F847E050A8B}" destId="{0229D9C1-2622-E34E-9B5A-0C1684608CD3}" srcOrd="1" destOrd="0" presId="urn:microsoft.com/office/officeart/2005/8/layout/pyramid3"/>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A736F-B924-304D-8236-964FCCAA3970}">
      <dsp:nvSpPr>
        <dsp:cNvPr id="0" name=""/>
        <dsp:cNvSpPr/>
      </dsp:nvSpPr>
      <dsp:spPr>
        <a:xfrm rot="10800000">
          <a:off x="0" y="0"/>
          <a:ext cx="2488099" cy="1944781"/>
        </a:xfrm>
        <a:prstGeom prst="trapezoid">
          <a:avLst>
            <a:gd name="adj" fmla="val 31984"/>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0" i="0" kern="1200" dirty="0">
              <a:solidFill>
                <a:srgbClr val="FFFFFF"/>
              </a:solidFill>
              <a:latin typeface="Franklin Gothic Medium Cond" panose="020B0606030402020204" pitchFamily="34" charset="0"/>
            </a:rPr>
            <a:t>4,911</a:t>
          </a:r>
        </a:p>
      </dsp:txBody>
      <dsp:txXfrm rot="-10800000">
        <a:off x="435417" y="0"/>
        <a:ext cx="1617264" cy="1944781"/>
      </dsp:txXfrm>
    </dsp:sp>
    <dsp:sp modelId="{5AEBB744-418E-2341-ABF6-4E8F70A4D438}">
      <dsp:nvSpPr>
        <dsp:cNvPr id="0" name=""/>
        <dsp:cNvSpPr/>
      </dsp:nvSpPr>
      <dsp:spPr>
        <a:xfrm rot="10800000">
          <a:off x="622024" y="1944780"/>
          <a:ext cx="1244049" cy="1944781"/>
        </a:xfrm>
        <a:prstGeom prst="trapezoid">
          <a:avLst>
            <a:gd name="adj" fmla="val 5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0" i="0" kern="1200" dirty="0">
              <a:solidFill>
                <a:srgbClr val="FFFFFF"/>
              </a:solidFill>
              <a:latin typeface="Franklin Gothic Medium Cond" panose="020B0606030402020204" pitchFamily="34" charset="0"/>
            </a:rPr>
            <a:t>902</a:t>
          </a:r>
        </a:p>
        <a:p>
          <a:pPr marL="0" lvl="0" indent="0" algn="ctr" defTabSz="1066800">
            <a:lnSpc>
              <a:spcPct val="90000"/>
            </a:lnSpc>
            <a:spcBef>
              <a:spcPct val="0"/>
            </a:spcBef>
            <a:spcAft>
              <a:spcPct val="35000"/>
            </a:spcAft>
            <a:buNone/>
          </a:pPr>
          <a:r>
            <a:rPr lang="en-US" sz="1400" b="0" i="0" kern="1200" dirty="0">
              <a:solidFill>
                <a:srgbClr val="FFFFFF"/>
              </a:solidFill>
              <a:latin typeface="Franklin Gothic Medium Cond" panose="020B0606030402020204" pitchFamily="34" charset="0"/>
            </a:rPr>
            <a:t>(18%)</a:t>
          </a:r>
        </a:p>
      </dsp:txBody>
      <dsp:txXfrm rot="-10800000">
        <a:off x="622024" y="1944780"/>
        <a:ext cx="1244049" cy="19447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A736F-B924-304D-8236-964FCCAA3970}">
      <dsp:nvSpPr>
        <dsp:cNvPr id="0" name=""/>
        <dsp:cNvSpPr/>
      </dsp:nvSpPr>
      <dsp:spPr>
        <a:xfrm rot="10800000">
          <a:off x="0" y="0"/>
          <a:ext cx="2488099" cy="1944781"/>
        </a:xfrm>
        <a:prstGeom prst="trapezoid">
          <a:avLst>
            <a:gd name="adj" fmla="val 31984"/>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0" i="0" kern="1200" dirty="0">
              <a:solidFill>
                <a:srgbClr val="FFFFFF"/>
              </a:solidFill>
              <a:latin typeface="Franklin Gothic Medium Cond" panose="020B0606030402020204" pitchFamily="34" charset="0"/>
            </a:rPr>
            <a:t>4,516</a:t>
          </a:r>
        </a:p>
      </dsp:txBody>
      <dsp:txXfrm rot="-10800000">
        <a:off x="435417" y="0"/>
        <a:ext cx="1617264" cy="1944781"/>
      </dsp:txXfrm>
    </dsp:sp>
    <dsp:sp modelId="{5AEBB744-418E-2341-ABF6-4E8F70A4D438}">
      <dsp:nvSpPr>
        <dsp:cNvPr id="0" name=""/>
        <dsp:cNvSpPr/>
      </dsp:nvSpPr>
      <dsp:spPr>
        <a:xfrm rot="10800000">
          <a:off x="622024" y="1944780"/>
          <a:ext cx="1244049" cy="1944781"/>
        </a:xfrm>
        <a:prstGeom prst="trapezoid">
          <a:avLst>
            <a:gd name="adj" fmla="val 5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i="0" kern="1200" dirty="0">
              <a:solidFill>
                <a:srgbClr val="FFFFFF"/>
              </a:solidFill>
              <a:latin typeface="Franklin Gothic Medium Cond" panose="020B0606030402020204" pitchFamily="34" charset="0"/>
            </a:rPr>
            <a:t>900</a:t>
          </a:r>
        </a:p>
        <a:p>
          <a:pPr marL="0" lvl="0" indent="0" algn="ctr" defTabSz="1066800">
            <a:lnSpc>
              <a:spcPct val="90000"/>
            </a:lnSpc>
            <a:spcBef>
              <a:spcPct val="0"/>
            </a:spcBef>
            <a:spcAft>
              <a:spcPct val="35000"/>
            </a:spcAft>
            <a:buNone/>
          </a:pPr>
          <a:r>
            <a:rPr lang="en-US" sz="1400" b="0" i="0" kern="1200" dirty="0">
              <a:solidFill>
                <a:srgbClr val="FFFFFF"/>
              </a:solidFill>
              <a:latin typeface="Franklin Gothic Medium Cond" panose="020B0606030402020204" pitchFamily="34" charset="0"/>
            </a:rPr>
            <a:t>(20%)</a:t>
          </a:r>
        </a:p>
      </dsp:txBody>
      <dsp:txXfrm rot="-10800000">
        <a:off x="622024" y="1944780"/>
        <a:ext cx="1244049" cy="19447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A736F-B924-304D-8236-964FCCAA3970}">
      <dsp:nvSpPr>
        <dsp:cNvPr id="0" name=""/>
        <dsp:cNvSpPr/>
      </dsp:nvSpPr>
      <dsp:spPr>
        <a:xfrm rot="10800000">
          <a:off x="0" y="0"/>
          <a:ext cx="2488099" cy="1944781"/>
        </a:xfrm>
        <a:prstGeom prst="trapezoid">
          <a:avLst>
            <a:gd name="adj" fmla="val 31984"/>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0" i="0" kern="1200" dirty="0">
              <a:solidFill>
                <a:srgbClr val="FFFFFF"/>
              </a:solidFill>
              <a:latin typeface="Franklin Gothic Medium Cond" panose="020B0606030402020204" pitchFamily="34" charset="0"/>
            </a:rPr>
            <a:t>4,566</a:t>
          </a:r>
        </a:p>
      </dsp:txBody>
      <dsp:txXfrm rot="-10800000">
        <a:off x="435417" y="0"/>
        <a:ext cx="1617264" cy="1944781"/>
      </dsp:txXfrm>
    </dsp:sp>
    <dsp:sp modelId="{5AEBB744-418E-2341-ABF6-4E8F70A4D438}">
      <dsp:nvSpPr>
        <dsp:cNvPr id="0" name=""/>
        <dsp:cNvSpPr/>
      </dsp:nvSpPr>
      <dsp:spPr>
        <a:xfrm rot="10800000">
          <a:off x="622024" y="1944780"/>
          <a:ext cx="1244049" cy="1944781"/>
        </a:xfrm>
        <a:prstGeom prst="trapezoid">
          <a:avLst>
            <a:gd name="adj" fmla="val 5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i="0" kern="1200" dirty="0">
              <a:solidFill>
                <a:srgbClr val="FFFFFF"/>
              </a:solidFill>
              <a:latin typeface="Franklin Gothic Medium Cond" panose="020B0606030402020204" pitchFamily="34" charset="0"/>
            </a:rPr>
            <a:t>817</a:t>
          </a:r>
        </a:p>
        <a:p>
          <a:pPr marL="0" lvl="0" indent="0" algn="ctr" defTabSz="1066800">
            <a:lnSpc>
              <a:spcPct val="90000"/>
            </a:lnSpc>
            <a:spcBef>
              <a:spcPct val="0"/>
            </a:spcBef>
            <a:spcAft>
              <a:spcPct val="35000"/>
            </a:spcAft>
            <a:buNone/>
          </a:pPr>
          <a:r>
            <a:rPr lang="en-US" sz="1600" b="1" i="0" kern="1200" dirty="0">
              <a:solidFill>
                <a:srgbClr val="FFFFFF"/>
              </a:solidFill>
              <a:latin typeface="Franklin Gothic Medium Cond" panose="020B0606030402020204" pitchFamily="34" charset="0"/>
            </a:rPr>
            <a:t>(18%)</a:t>
          </a:r>
        </a:p>
      </dsp:txBody>
      <dsp:txXfrm rot="-10800000">
        <a:off x="622024" y="1944780"/>
        <a:ext cx="1244049" cy="19447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A736F-B924-304D-8236-964FCCAA3970}">
      <dsp:nvSpPr>
        <dsp:cNvPr id="0" name=""/>
        <dsp:cNvSpPr/>
      </dsp:nvSpPr>
      <dsp:spPr>
        <a:xfrm rot="10800000">
          <a:off x="0" y="0"/>
          <a:ext cx="2488099" cy="1944781"/>
        </a:xfrm>
        <a:prstGeom prst="trapezoid">
          <a:avLst>
            <a:gd name="adj" fmla="val 31984"/>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0" i="0" kern="1200" dirty="0">
              <a:solidFill>
                <a:srgbClr val="FFFFFF"/>
              </a:solidFill>
              <a:latin typeface="Franklin Gothic Medium Cond" panose="020B0606030402020204" pitchFamily="34" charset="0"/>
            </a:rPr>
            <a:t>4,809</a:t>
          </a:r>
        </a:p>
      </dsp:txBody>
      <dsp:txXfrm rot="-10800000">
        <a:off x="435417" y="0"/>
        <a:ext cx="1617264" cy="1944781"/>
      </dsp:txXfrm>
    </dsp:sp>
    <dsp:sp modelId="{5AEBB744-418E-2341-ABF6-4E8F70A4D438}">
      <dsp:nvSpPr>
        <dsp:cNvPr id="0" name=""/>
        <dsp:cNvSpPr/>
      </dsp:nvSpPr>
      <dsp:spPr>
        <a:xfrm rot="10800000">
          <a:off x="622024" y="1944780"/>
          <a:ext cx="1244049" cy="1944781"/>
        </a:xfrm>
        <a:prstGeom prst="trapezoid">
          <a:avLst>
            <a:gd name="adj" fmla="val 5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0" i="0" kern="1200" dirty="0">
              <a:solidFill>
                <a:srgbClr val="FFFFFF"/>
              </a:solidFill>
              <a:latin typeface="Franklin Gothic Medium Cond" panose="020B0606030402020204" pitchFamily="34" charset="0"/>
            </a:rPr>
            <a:t>879</a:t>
          </a:r>
        </a:p>
        <a:p>
          <a:pPr marL="0" lvl="0" indent="0" algn="ctr" defTabSz="1066800">
            <a:lnSpc>
              <a:spcPct val="90000"/>
            </a:lnSpc>
            <a:spcBef>
              <a:spcPct val="0"/>
            </a:spcBef>
            <a:spcAft>
              <a:spcPct val="35000"/>
            </a:spcAft>
            <a:buNone/>
          </a:pPr>
          <a:r>
            <a:rPr lang="en-US" sz="1400" b="0" i="0" kern="1200" dirty="0">
              <a:solidFill>
                <a:srgbClr val="FFFFFF"/>
              </a:solidFill>
              <a:latin typeface="Franklin Gothic Medium Cond" panose="020B0606030402020204" pitchFamily="34" charset="0"/>
            </a:rPr>
            <a:t>(18%)</a:t>
          </a:r>
        </a:p>
      </dsp:txBody>
      <dsp:txXfrm rot="-10800000">
        <a:off x="622024" y="1944780"/>
        <a:ext cx="1244049" cy="1944781"/>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720FD0-AB03-3241-A30F-7F0DE66433D9}" type="datetimeFigureOut">
              <a:rPr lang="en-US" smtClean="0"/>
              <a:t>10/14/22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99D22D-9CF9-BE43-8F76-96F0915B5B9A}" type="slidenum">
              <a:rPr lang="en-US" smtClean="0"/>
              <a:t>‹#›</a:t>
            </a:fld>
            <a:endParaRPr lang="en-US"/>
          </a:p>
        </p:txBody>
      </p:sp>
    </p:spTree>
    <p:extLst>
      <p:ext uri="{BB962C8B-B14F-4D97-AF65-F5344CB8AC3E}">
        <p14:creationId xmlns:p14="http://schemas.microsoft.com/office/powerpoint/2010/main" val="3729874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do they go after in F21?  How many of those who persist have BCC as there home school?  </a:t>
            </a:r>
          </a:p>
        </p:txBody>
      </p:sp>
      <p:sp>
        <p:nvSpPr>
          <p:cNvPr id="4" name="Slide Number Placeholder 3"/>
          <p:cNvSpPr>
            <a:spLocks noGrp="1"/>
          </p:cNvSpPr>
          <p:nvPr>
            <p:ph type="sldNum" sz="quarter" idx="5"/>
          </p:nvPr>
        </p:nvSpPr>
        <p:spPr/>
        <p:txBody>
          <a:bodyPr/>
          <a:lstStyle/>
          <a:p>
            <a:fld id="{2199D22D-9CF9-BE43-8F76-96F0915B5B9A}" type="slidenum">
              <a:rPr lang="en-US" smtClean="0"/>
              <a:t>12</a:t>
            </a:fld>
            <a:endParaRPr lang="en-US"/>
          </a:p>
        </p:txBody>
      </p:sp>
    </p:spTree>
    <p:extLst>
      <p:ext uri="{BB962C8B-B14F-4D97-AF65-F5344CB8AC3E}">
        <p14:creationId xmlns:p14="http://schemas.microsoft.com/office/powerpoint/2010/main" val="3833355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Dr. Garcia to spend 2 minutes on this slide</a:t>
            </a:r>
          </a:p>
        </p:txBody>
      </p:sp>
      <p:sp>
        <p:nvSpPr>
          <p:cNvPr id="4" name="Slide Number Placeholder 3"/>
          <p:cNvSpPr>
            <a:spLocks noGrp="1"/>
          </p:cNvSpPr>
          <p:nvPr>
            <p:ph type="sldNum" sz="quarter" idx="5"/>
          </p:nvPr>
        </p:nvSpPr>
        <p:spPr/>
        <p:txBody>
          <a:bodyPr/>
          <a:lstStyle/>
          <a:p>
            <a:fld id="{0F07A0C8-6A4F-3448-8DF3-26AFCF81D794}" type="slidenum">
              <a:rPr lang="en-US" smtClean="0"/>
              <a:t>14</a:t>
            </a:fld>
            <a:endParaRPr lang="en-US" dirty="0"/>
          </a:p>
        </p:txBody>
      </p:sp>
    </p:spTree>
    <p:extLst>
      <p:ext uri="{BB962C8B-B14F-4D97-AF65-F5344CB8AC3E}">
        <p14:creationId xmlns:p14="http://schemas.microsoft.com/office/powerpoint/2010/main" val="1280865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add adult ed pipeline </a:t>
            </a:r>
          </a:p>
        </p:txBody>
      </p:sp>
      <p:sp>
        <p:nvSpPr>
          <p:cNvPr id="4" name="Slide Number Placeholder 3"/>
          <p:cNvSpPr>
            <a:spLocks noGrp="1"/>
          </p:cNvSpPr>
          <p:nvPr>
            <p:ph type="sldNum" sz="quarter" idx="5"/>
          </p:nvPr>
        </p:nvSpPr>
        <p:spPr/>
        <p:txBody>
          <a:bodyPr/>
          <a:lstStyle/>
          <a:p>
            <a:fld id="{2199D22D-9CF9-BE43-8F76-96F0915B5B9A}" type="slidenum">
              <a:rPr lang="en-US" smtClean="0"/>
              <a:t>17</a:t>
            </a:fld>
            <a:endParaRPr lang="en-US"/>
          </a:p>
        </p:txBody>
      </p:sp>
    </p:spTree>
    <p:extLst>
      <p:ext uri="{BB962C8B-B14F-4D97-AF65-F5344CB8AC3E}">
        <p14:creationId xmlns:p14="http://schemas.microsoft.com/office/powerpoint/2010/main" val="2069294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99D22D-9CF9-BE43-8F76-96F0915B5B9A}" type="slidenum">
              <a:rPr lang="en-US" smtClean="0"/>
              <a:t>19</a:t>
            </a:fld>
            <a:endParaRPr lang="en-US"/>
          </a:p>
        </p:txBody>
      </p:sp>
    </p:spTree>
    <p:extLst>
      <p:ext uri="{BB962C8B-B14F-4D97-AF65-F5344CB8AC3E}">
        <p14:creationId xmlns:p14="http://schemas.microsoft.com/office/powerpoint/2010/main" val="2524170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Borders = census track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lumMod val="10000"/>
                  </a:schemeClr>
                </a:solidFill>
              </a:rPr>
              <a:t>*</a:t>
            </a:r>
            <a:r>
              <a:rPr lang="en-US" dirty="0" err="1">
                <a:solidFill>
                  <a:schemeClr val="bg1">
                    <a:lumMod val="10000"/>
                  </a:schemeClr>
                </a:solidFill>
              </a:rPr>
              <a:t>ami</a:t>
            </a:r>
            <a:r>
              <a:rPr lang="en-US" dirty="0">
                <a:solidFill>
                  <a:schemeClr val="bg1">
                    <a:lumMod val="10000"/>
                  </a:schemeClr>
                </a:solidFill>
              </a:rPr>
              <a:t> - area median income</a:t>
            </a:r>
            <a:endParaRPr lang="en-US" dirty="0"/>
          </a:p>
          <a:p>
            <a:endParaRPr lang="en-US" dirty="0"/>
          </a:p>
        </p:txBody>
      </p:sp>
      <p:sp>
        <p:nvSpPr>
          <p:cNvPr id="4" name="Slide Number Placeholder 3"/>
          <p:cNvSpPr>
            <a:spLocks noGrp="1"/>
          </p:cNvSpPr>
          <p:nvPr>
            <p:ph type="sldNum" sz="quarter" idx="5"/>
          </p:nvPr>
        </p:nvSpPr>
        <p:spPr/>
        <p:txBody>
          <a:bodyPr/>
          <a:lstStyle/>
          <a:p>
            <a:fld id="{2199D22D-9CF9-BE43-8F76-96F0915B5B9A}" type="slidenum">
              <a:rPr lang="en-US" smtClean="0"/>
              <a:t>20</a:t>
            </a:fld>
            <a:endParaRPr lang="en-US"/>
          </a:p>
        </p:txBody>
      </p:sp>
    </p:spTree>
    <p:extLst>
      <p:ext uri="{BB962C8B-B14F-4D97-AF65-F5344CB8AC3E}">
        <p14:creationId xmlns:p14="http://schemas.microsoft.com/office/powerpoint/2010/main" val="3973635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living wage is a wage which provides necessities for one adult and one child without relying on public assistance.</a:t>
            </a:r>
          </a:p>
          <a:p>
            <a:r>
              <a:rPr lang="en-US" dirty="0"/>
              <a:t>Living wage in CA = $83,907</a:t>
            </a:r>
          </a:p>
          <a:p>
            <a:r>
              <a:rPr lang="en-US" dirty="0"/>
              <a:t>Tennessee = $54,704</a:t>
            </a:r>
          </a:p>
          <a:p>
            <a:endParaRPr lang="en-US" dirty="0"/>
          </a:p>
        </p:txBody>
      </p:sp>
      <p:sp>
        <p:nvSpPr>
          <p:cNvPr id="4" name="Slide Number Placeholder 3"/>
          <p:cNvSpPr>
            <a:spLocks noGrp="1"/>
          </p:cNvSpPr>
          <p:nvPr>
            <p:ph type="sldNum" sz="quarter" idx="5"/>
          </p:nvPr>
        </p:nvSpPr>
        <p:spPr/>
        <p:txBody>
          <a:bodyPr/>
          <a:lstStyle/>
          <a:p>
            <a:fld id="{35605433-706B-D542-9729-F0DB2494CA40}" type="slidenum">
              <a:rPr lang="en-US" smtClean="0"/>
              <a:t>22</a:t>
            </a:fld>
            <a:endParaRPr lang="en-US"/>
          </a:p>
        </p:txBody>
      </p:sp>
    </p:spTree>
    <p:extLst>
      <p:ext uri="{BB962C8B-B14F-4D97-AF65-F5344CB8AC3E}">
        <p14:creationId xmlns:p14="http://schemas.microsoft.com/office/powerpoint/2010/main" val="4278301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Cohort Group:</a:t>
            </a:r>
          </a:p>
          <a:p>
            <a:endParaRPr lang="en-US" dirty="0"/>
          </a:p>
          <a:p>
            <a:r>
              <a:rPr lang="en-US" dirty="0"/>
              <a:t>The Wage Outcomes cohort is the set of students who received an awards over a period of five consecutive academic years who had not transferred to a four year institution, were not enrolled anywhere in the California Community College system after receiving an award and were older than 21 at time of award</a:t>
            </a:r>
          </a:p>
        </p:txBody>
      </p:sp>
      <p:sp>
        <p:nvSpPr>
          <p:cNvPr id="4" name="Slide Number Placeholder 3"/>
          <p:cNvSpPr>
            <a:spLocks noGrp="1"/>
          </p:cNvSpPr>
          <p:nvPr>
            <p:ph type="sldNum" sz="quarter" idx="5"/>
          </p:nvPr>
        </p:nvSpPr>
        <p:spPr/>
        <p:txBody>
          <a:bodyPr/>
          <a:lstStyle/>
          <a:p>
            <a:fld id="{2199D22D-9CF9-BE43-8F76-96F0915B5B9A}" type="slidenum">
              <a:rPr lang="en-US" smtClean="0"/>
              <a:t>26</a:t>
            </a:fld>
            <a:endParaRPr lang="en-US"/>
          </a:p>
        </p:txBody>
      </p:sp>
    </p:spTree>
    <p:extLst>
      <p:ext uri="{BB962C8B-B14F-4D97-AF65-F5344CB8AC3E}">
        <p14:creationId xmlns:p14="http://schemas.microsoft.com/office/powerpoint/2010/main" val="1195279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average, most BCC students selected lower wage fields (Arts/Humanities and Education/Service).</a:t>
            </a:r>
          </a:p>
          <a:p>
            <a:r>
              <a:rPr lang="en-US" dirty="0"/>
              <a:t>The lowest percentage of groups in the STEM field include: Latinx men (6%), Native American/Hawaiian men (0%), White men (9%), Latinx women (4%), and Native American/</a:t>
            </a:r>
            <a:r>
              <a:rPr lang="en-US"/>
              <a:t>Hawaiian women (0%).  </a:t>
            </a:r>
          </a:p>
          <a:p>
            <a:r>
              <a:rPr lang="en-US"/>
              <a:t>Black</a:t>
            </a:r>
            <a:r>
              <a:rPr lang="en-US" dirty="0"/>
              <a:t>/African American men ( and Native American/Hawaiian men; Native American/Hawaiian women </a:t>
            </a:r>
          </a:p>
        </p:txBody>
      </p:sp>
      <p:sp>
        <p:nvSpPr>
          <p:cNvPr id="4" name="Slide Number Placeholder 3"/>
          <p:cNvSpPr>
            <a:spLocks noGrp="1"/>
          </p:cNvSpPr>
          <p:nvPr>
            <p:ph type="sldNum" sz="quarter" idx="5"/>
          </p:nvPr>
        </p:nvSpPr>
        <p:spPr/>
        <p:txBody>
          <a:bodyPr/>
          <a:lstStyle/>
          <a:p>
            <a:fld id="{35605433-706B-D542-9729-F0DB2494CA40}" type="slidenum">
              <a:rPr lang="en-US" smtClean="0"/>
              <a:t>31</a:t>
            </a:fld>
            <a:endParaRPr lang="en-US"/>
          </a:p>
        </p:txBody>
      </p:sp>
    </p:spTree>
    <p:extLst>
      <p:ext uri="{BB962C8B-B14F-4D97-AF65-F5344CB8AC3E}">
        <p14:creationId xmlns:p14="http://schemas.microsoft.com/office/powerpoint/2010/main" val="613198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Feedback: https://bcc.az1.qualtrics.com/</a:t>
            </a:r>
            <a:r>
              <a:rPr lang="en-US" dirty="0" err="1"/>
              <a:t>jfe</a:t>
            </a:r>
            <a:r>
              <a:rPr lang="en-US" dirty="0"/>
              <a:t>/form/SV_88PoLcp4ESj9fsa</a:t>
            </a:r>
          </a:p>
          <a:p>
            <a:r>
              <a:rPr lang="en-US" dirty="0"/>
              <a:t>Institutional </a:t>
            </a:r>
            <a:r>
              <a:rPr lang="en-US" dirty="0" err="1"/>
              <a:t>Planniing</a:t>
            </a:r>
            <a:r>
              <a:rPr lang="en-US" dirty="0"/>
              <a:t>: https://</a:t>
            </a:r>
            <a:r>
              <a:rPr lang="en-US" dirty="0" err="1"/>
              <a:t>www.berkeleycitycollege.edu</a:t>
            </a:r>
            <a:r>
              <a:rPr lang="en-US" dirty="0"/>
              <a:t>/</a:t>
            </a:r>
            <a:r>
              <a:rPr lang="en-US" dirty="0" err="1"/>
              <a:t>prm</a:t>
            </a:r>
            <a:r>
              <a:rPr lang="en-US" dirty="0"/>
              <a:t>/bcc-plans/</a:t>
            </a:r>
          </a:p>
        </p:txBody>
      </p:sp>
      <p:sp>
        <p:nvSpPr>
          <p:cNvPr id="4" name="Slide Number Placeholder 3"/>
          <p:cNvSpPr>
            <a:spLocks noGrp="1"/>
          </p:cNvSpPr>
          <p:nvPr>
            <p:ph type="sldNum" sz="quarter" idx="5"/>
          </p:nvPr>
        </p:nvSpPr>
        <p:spPr/>
        <p:txBody>
          <a:bodyPr/>
          <a:lstStyle/>
          <a:p>
            <a:fld id="{2199D22D-9CF9-BE43-8F76-96F0915B5B9A}" type="slidenum">
              <a:rPr lang="en-US" smtClean="0"/>
              <a:t>41</a:t>
            </a:fld>
            <a:endParaRPr lang="en-US"/>
          </a:p>
        </p:txBody>
      </p:sp>
    </p:spTree>
    <p:extLst>
      <p:ext uri="{BB962C8B-B14F-4D97-AF65-F5344CB8AC3E}">
        <p14:creationId xmlns:p14="http://schemas.microsoft.com/office/powerpoint/2010/main" val="3664129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8E557F82-FA00-7B46-AFF5-FF012B8077D5}"/>
              </a:ext>
            </a:extLst>
          </p:cNvPr>
          <p:cNvSpPr txBox="1">
            <a:spLocks/>
          </p:cNvSpPr>
          <p:nvPr/>
        </p:nvSpPr>
        <p:spPr>
          <a:xfrm>
            <a:off x="4724399" y="6492561"/>
            <a:ext cx="2743201" cy="244075"/>
          </a:xfrm>
          <a:prstGeom prst="rect">
            <a:avLst/>
          </a:prstGeom>
        </p:spPr>
        <p:txBody>
          <a:bodyP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0A8805-481E-9945-9A4E-5A535D120D3C}" type="slidenum">
              <a:rPr lang="en-US" smtClean="0"/>
              <a:pPr/>
              <a:t>‹#›</a:t>
            </a:fld>
            <a:endParaRPr lang="en-US"/>
          </a:p>
        </p:txBody>
      </p:sp>
      <p:sp>
        <p:nvSpPr>
          <p:cNvPr id="5" name="Title 1">
            <a:extLst>
              <a:ext uri="{FF2B5EF4-FFF2-40B4-BE49-F238E27FC236}">
                <a16:creationId xmlns:a16="http://schemas.microsoft.com/office/drawing/2014/main" id="{0C4E5349-A00C-CF43-9E35-5AA7FABA0F15}"/>
              </a:ext>
            </a:extLst>
          </p:cNvPr>
          <p:cNvSpPr>
            <a:spLocks noGrp="1"/>
          </p:cNvSpPr>
          <p:nvPr>
            <p:ph type="ctrTitle"/>
          </p:nvPr>
        </p:nvSpPr>
        <p:spPr>
          <a:xfrm>
            <a:off x="914401" y="1122363"/>
            <a:ext cx="10363202" cy="2387599"/>
          </a:xfrm>
        </p:spPr>
        <p:txBody>
          <a:bodyPr anchor="b"/>
          <a:lstStyle>
            <a:lvl1pPr algn="ctr">
              <a:defRPr sz="4500"/>
            </a:lvl1pPr>
          </a:lstStyle>
          <a:p>
            <a:r>
              <a:rPr lang="en-US"/>
              <a:t>Click to edit Master title style</a:t>
            </a:r>
          </a:p>
        </p:txBody>
      </p:sp>
      <p:sp>
        <p:nvSpPr>
          <p:cNvPr id="6" name="Subtitle 2">
            <a:extLst>
              <a:ext uri="{FF2B5EF4-FFF2-40B4-BE49-F238E27FC236}">
                <a16:creationId xmlns:a16="http://schemas.microsoft.com/office/drawing/2014/main" id="{369F82C6-AF8B-1448-A7CF-B19D025F0197}"/>
              </a:ext>
            </a:extLst>
          </p:cNvPr>
          <p:cNvSpPr>
            <a:spLocks noGrp="1"/>
          </p:cNvSpPr>
          <p:nvPr>
            <p:ph type="subTitle" idx="1"/>
          </p:nvPr>
        </p:nvSpPr>
        <p:spPr>
          <a:xfrm>
            <a:off x="1524002" y="3602038"/>
            <a:ext cx="9143999" cy="1655762"/>
          </a:xfrm>
        </p:spPr>
        <p:txBody>
          <a:bodyPr/>
          <a:lstStyle>
            <a:lvl1pPr marL="0" indent="0" algn="ctr">
              <a:buNone/>
              <a:defRPr sz="1800"/>
            </a:lvl1pPr>
            <a:lvl2pPr marL="342929" indent="0" algn="ctr">
              <a:buNone/>
              <a:defRPr sz="1500"/>
            </a:lvl2pPr>
            <a:lvl3pPr marL="685859" indent="0" algn="ctr">
              <a:buNone/>
              <a:defRPr sz="1350"/>
            </a:lvl3pPr>
            <a:lvl4pPr marL="1028788" indent="0" algn="ctr">
              <a:buNone/>
              <a:defRPr sz="1200"/>
            </a:lvl4pPr>
            <a:lvl5pPr marL="1371717" indent="0" algn="ctr">
              <a:buNone/>
              <a:defRPr sz="1200"/>
            </a:lvl5pPr>
            <a:lvl6pPr marL="1714646" indent="0" algn="ctr">
              <a:buNone/>
              <a:defRPr sz="1200"/>
            </a:lvl6pPr>
            <a:lvl7pPr marL="2057576" indent="0" algn="ctr">
              <a:buNone/>
              <a:defRPr sz="1200"/>
            </a:lvl7pPr>
            <a:lvl8pPr marL="2400505" indent="0" algn="ctr">
              <a:buNone/>
              <a:defRPr sz="1200"/>
            </a:lvl8pPr>
            <a:lvl9pPr marL="2743434" indent="0" algn="ctr">
              <a:buNone/>
              <a:defRPr sz="1200"/>
            </a:lvl9pPr>
          </a:lstStyle>
          <a:p>
            <a:r>
              <a:rPr lang="en-US"/>
              <a:t>Click to edit Master subtitle style</a:t>
            </a:r>
          </a:p>
        </p:txBody>
      </p:sp>
    </p:spTree>
    <p:extLst>
      <p:ext uri="{BB962C8B-B14F-4D97-AF65-F5344CB8AC3E}">
        <p14:creationId xmlns:p14="http://schemas.microsoft.com/office/powerpoint/2010/main" val="2921042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A0F1F081-F62F-EF43-89AC-78339D5C3FC8}"/>
              </a:ext>
            </a:extLst>
          </p:cNvPr>
          <p:cNvSpPr>
            <a:spLocks noGrp="1"/>
          </p:cNvSpPr>
          <p:nvPr>
            <p:ph type="sldNum" sz="quarter" idx="4"/>
          </p:nvPr>
        </p:nvSpPr>
        <p:spPr>
          <a:xfrm>
            <a:off x="4724399" y="6492561"/>
            <a:ext cx="2743201" cy="244075"/>
          </a:xfrm>
          <a:prstGeom prst="rect">
            <a:avLst/>
          </a:prstGeom>
        </p:spPr>
        <p:txBody>
          <a:bodyPr/>
          <a:lstStyle>
            <a:lvl1pPr algn="ctr">
              <a:defRPr sz="1200"/>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75528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899"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29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3D24D824-1533-1647-B318-F3E7D42969C3}"/>
              </a:ext>
            </a:extLst>
          </p:cNvPr>
          <p:cNvSpPr>
            <a:spLocks noGrp="1"/>
          </p:cNvSpPr>
          <p:nvPr>
            <p:ph type="sldNum" sz="quarter" idx="4"/>
          </p:nvPr>
        </p:nvSpPr>
        <p:spPr>
          <a:xfrm>
            <a:off x="4724399" y="6492561"/>
            <a:ext cx="2743201" cy="244075"/>
          </a:xfrm>
          <a:prstGeom prst="rect">
            <a:avLst/>
          </a:prstGeom>
        </p:spPr>
        <p:txBody>
          <a:bodyPr/>
          <a:lstStyle>
            <a:lvl1pPr algn="ctr">
              <a:defRPr sz="1200"/>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1291848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8" name="Title Text"/>
          <p:cNvSpPr txBox="1">
            <a:spLocks noGrp="1"/>
          </p:cNvSpPr>
          <p:nvPr>
            <p:ph type="title"/>
          </p:nvPr>
        </p:nvSpPr>
        <p:spPr>
          <a:prstGeom prst="rect">
            <a:avLst/>
          </a:prstGeom>
        </p:spPr>
        <p:txBody>
          <a:bodyPr/>
          <a:lstStyle/>
          <a:p>
            <a:r>
              <a:t>Title Text</a:t>
            </a:r>
          </a:p>
        </p:txBody>
      </p:sp>
      <p:sp>
        <p:nvSpPr>
          <p:cNvPr id="69" name="Body Level One…"/>
          <p:cNvSpPr txBox="1">
            <a:spLocks noGrp="1"/>
          </p:cNvSpPr>
          <p:nvPr>
            <p:ph type="body" idx="1"/>
          </p:nvPr>
        </p:nvSpPr>
        <p:spPr>
          <a:prstGeom prst="rect">
            <a:avLst/>
          </a:prstGeom>
        </p:spPr>
        <p:txBody>
          <a:bodyPr/>
          <a:lstStyle>
            <a:lvl1pPr>
              <a:spcBef>
                <a:spcPts val="2953"/>
              </a:spcBef>
            </a:lvl1pPr>
            <a:lvl2pPr>
              <a:spcBef>
                <a:spcPts val="2953"/>
              </a:spcBef>
            </a:lvl2pPr>
            <a:lvl3pPr>
              <a:spcBef>
                <a:spcPts val="2953"/>
              </a:spcBef>
            </a:lvl3pPr>
            <a:lvl4pPr>
              <a:spcBef>
                <a:spcPts val="2953"/>
              </a:spcBef>
            </a:lvl4pPr>
            <a:lvl5pPr>
              <a:spcBef>
                <a:spcPts val="2953"/>
              </a:spcBef>
            </a:lvl5pPr>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4814718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122363"/>
            <a:ext cx="10363202" cy="2387599"/>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2" y="3602038"/>
            <a:ext cx="9143999" cy="1655762"/>
          </a:xfrm>
        </p:spPr>
        <p:txBody>
          <a:bodyPr/>
          <a:lstStyle>
            <a:lvl1pPr marL="0" indent="0" algn="ctr">
              <a:buNone/>
              <a:defRPr sz="1800"/>
            </a:lvl1pPr>
            <a:lvl2pPr marL="342929" indent="0" algn="ctr">
              <a:buNone/>
              <a:defRPr sz="1500"/>
            </a:lvl2pPr>
            <a:lvl3pPr marL="685859" indent="0" algn="ctr">
              <a:buNone/>
              <a:defRPr sz="1350"/>
            </a:lvl3pPr>
            <a:lvl4pPr marL="1028788" indent="0" algn="ctr">
              <a:buNone/>
              <a:defRPr sz="1200"/>
            </a:lvl4pPr>
            <a:lvl5pPr marL="1371717" indent="0" algn="ctr">
              <a:buNone/>
              <a:defRPr sz="1200"/>
            </a:lvl5pPr>
            <a:lvl6pPr marL="1714646" indent="0" algn="ctr">
              <a:buNone/>
              <a:defRPr sz="1200"/>
            </a:lvl6pPr>
            <a:lvl7pPr marL="2057576" indent="0" algn="ctr">
              <a:buNone/>
              <a:defRPr sz="1200"/>
            </a:lvl7pPr>
            <a:lvl8pPr marL="2400505" indent="0" algn="ctr">
              <a:buNone/>
              <a:defRPr sz="1200"/>
            </a:lvl8pPr>
            <a:lvl9pPr marL="2743434" indent="0" algn="ctr">
              <a:buNone/>
              <a:defRPr sz="1200"/>
            </a:lvl9pPr>
          </a:lstStyle>
          <a:p>
            <a:r>
              <a:rPr lang="en-US"/>
              <a:t>Click to edit Master subtitle style</a:t>
            </a:r>
          </a:p>
        </p:txBody>
      </p:sp>
      <p:sp>
        <p:nvSpPr>
          <p:cNvPr id="7" name="Slide Number Placeholder 5">
            <a:extLst>
              <a:ext uri="{FF2B5EF4-FFF2-40B4-BE49-F238E27FC236}">
                <a16:creationId xmlns:a16="http://schemas.microsoft.com/office/drawing/2014/main" id="{B95C447A-5B53-E64D-8988-A0187622A9EC}"/>
              </a:ext>
            </a:extLst>
          </p:cNvPr>
          <p:cNvSpPr>
            <a:spLocks noGrp="1"/>
          </p:cNvSpPr>
          <p:nvPr>
            <p:ph type="sldNum" sz="quarter" idx="4"/>
          </p:nvPr>
        </p:nvSpPr>
        <p:spPr>
          <a:xfrm>
            <a:off x="4724399" y="6492561"/>
            <a:ext cx="2743201" cy="244075"/>
          </a:xfrm>
          <a:prstGeom prst="rect">
            <a:avLst/>
          </a:prstGeom>
        </p:spPr>
        <p:txBody>
          <a:bodyPr/>
          <a:lstStyle>
            <a:lvl1pPr algn="ctr">
              <a:defRPr sz="1200"/>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404436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CEBD8199-ADDA-BD43-ABE8-A4C523642F79}"/>
              </a:ext>
            </a:extLst>
          </p:cNvPr>
          <p:cNvSpPr txBox="1">
            <a:spLocks/>
          </p:cNvSpPr>
          <p:nvPr/>
        </p:nvSpPr>
        <p:spPr>
          <a:xfrm>
            <a:off x="4724399" y="6492561"/>
            <a:ext cx="2743201" cy="244075"/>
          </a:xfrm>
          <a:prstGeom prst="rect">
            <a:avLst/>
          </a:prstGeom>
        </p:spPr>
        <p:txBody>
          <a:bodyP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0A8805-481E-9945-9A4E-5A535D120D3C}" type="slidenum">
              <a:rPr lang="en-US" smtClean="0"/>
              <a:pPr/>
              <a:t>‹#›</a:t>
            </a:fld>
            <a:endParaRPr lang="en-US"/>
          </a:p>
        </p:txBody>
      </p:sp>
    </p:spTree>
    <p:extLst>
      <p:ext uri="{BB962C8B-B14F-4D97-AF65-F5344CB8AC3E}">
        <p14:creationId xmlns:p14="http://schemas.microsoft.com/office/powerpoint/2010/main" val="3599339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1" cy="2852736"/>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6"/>
            <a:ext cx="10515601" cy="1500187"/>
          </a:xfrm>
        </p:spPr>
        <p:txBody>
          <a:bodyPr/>
          <a:lstStyle>
            <a:lvl1pPr marL="0" indent="0">
              <a:buNone/>
              <a:defRPr sz="1800">
                <a:solidFill>
                  <a:schemeClr val="tx1"/>
                </a:solidFill>
              </a:defRPr>
            </a:lvl1pPr>
            <a:lvl2pPr marL="342929" indent="0">
              <a:buNone/>
              <a:defRPr sz="1500">
                <a:solidFill>
                  <a:schemeClr val="tx1">
                    <a:tint val="75000"/>
                  </a:schemeClr>
                </a:solidFill>
              </a:defRPr>
            </a:lvl2pPr>
            <a:lvl3pPr marL="685859" indent="0">
              <a:buNone/>
              <a:defRPr sz="1350">
                <a:solidFill>
                  <a:schemeClr val="tx1">
                    <a:tint val="75000"/>
                  </a:schemeClr>
                </a:solidFill>
              </a:defRPr>
            </a:lvl3pPr>
            <a:lvl4pPr marL="1028788" indent="0">
              <a:buNone/>
              <a:defRPr sz="1200">
                <a:solidFill>
                  <a:schemeClr val="tx1">
                    <a:tint val="75000"/>
                  </a:schemeClr>
                </a:solidFill>
              </a:defRPr>
            </a:lvl4pPr>
            <a:lvl5pPr marL="1371717" indent="0">
              <a:buNone/>
              <a:defRPr sz="1200">
                <a:solidFill>
                  <a:schemeClr val="tx1">
                    <a:tint val="75000"/>
                  </a:schemeClr>
                </a:solidFill>
              </a:defRPr>
            </a:lvl5pPr>
            <a:lvl6pPr marL="1714646" indent="0">
              <a:buNone/>
              <a:defRPr sz="1200">
                <a:solidFill>
                  <a:schemeClr val="tx1">
                    <a:tint val="75000"/>
                  </a:schemeClr>
                </a:solidFill>
              </a:defRPr>
            </a:lvl6pPr>
            <a:lvl7pPr marL="2057576" indent="0">
              <a:buNone/>
              <a:defRPr sz="1200">
                <a:solidFill>
                  <a:schemeClr val="tx1">
                    <a:tint val="75000"/>
                  </a:schemeClr>
                </a:solidFill>
              </a:defRPr>
            </a:lvl7pPr>
            <a:lvl8pPr marL="2400505" indent="0">
              <a:buNone/>
              <a:defRPr sz="1200">
                <a:solidFill>
                  <a:schemeClr val="tx1">
                    <a:tint val="75000"/>
                  </a:schemeClr>
                </a:solidFill>
              </a:defRPr>
            </a:lvl8pPr>
            <a:lvl9pPr marL="2743434" indent="0">
              <a:buNone/>
              <a:defRPr sz="1200">
                <a:solidFill>
                  <a:schemeClr val="tx1">
                    <a:tint val="75000"/>
                  </a:schemeClr>
                </a:solidFill>
              </a:defRPr>
            </a:lvl9pPr>
          </a:lstStyle>
          <a:p>
            <a:pPr lvl="0"/>
            <a:r>
              <a:rPr lang="en-US"/>
              <a:t>Click to edit Master text styles</a:t>
            </a:r>
          </a:p>
        </p:txBody>
      </p:sp>
      <p:sp>
        <p:nvSpPr>
          <p:cNvPr id="7" name="Slide Number Placeholder 5">
            <a:extLst>
              <a:ext uri="{FF2B5EF4-FFF2-40B4-BE49-F238E27FC236}">
                <a16:creationId xmlns:a16="http://schemas.microsoft.com/office/drawing/2014/main" id="{D3CFA8DA-E783-4142-8B32-2DCF5EA21B24}"/>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2508441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3" y="1825626"/>
            <a:ext cx="5181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2" y="1825626"/>
            <a:ext cx="5181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D3F35D83-CCAC-7B4C-8C8B-1F5248D10C28}"/>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1989202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7" y="365127"/>
            <a:ext cx="10515601" cy="1325563"/>
          </a:xfrm>
        </p:spPr>
        <p:txBody>
          <a:bodyPr/>
          <a:lstStyle/>
          <a:p>
            <a:r>
              <a:rPr lang="en-US"/>
              <a:t>Click to edit Master title style</a:t>
            </a:r>
          </a:p>
        </p:txBody>
      </p:sp>
      <p:sp>
        <p:nvSpPr>
          <p:cNvPr id="3" name="Text Placeholder 2"/>
          <p:cNvSpPr>
            <a:spLocks noGrp="1"/>
          </p:cNvSpPr>
          <p:nvPr>
            <p:ph type="body" idx="1"/>
          </p:nvPr>
        </p:nvSpPr>
        <p:spPr>
          <a:xfrm>
            <a:off x="839790" y="1681164"/>
            <a:ext cx="5157788" cy="823912"/>
          </a:xfrm>
        </p:spPr>
        <p:txBody>
          <a:bodyPr anchor="b"/>
          <a:lstStyle>
            <a:lvl1pPr marL="0" indent="0">
              <a:buNone/>
              <a:defRPr sz="1800" b="1"/>
            </a:lvl1pPr>
            <a:lvl2pPr marL="342929" indent="0">
              <a:buNone/>
              <a:defRPr sz="1500" b="1"/>
            </a:lvl2pPr>
            <a:lvl3pPr marL="685859" indent="0">
              <a:buNone/>
              <a:defRPr sz="1350" b="1"/>
            </a:lvl3pPr>
            <a:lvl4pPr marL="1028788" indent="0">
              <a:buNone/>
              <a:defRPr sz="1200" b="1"/>
            </a:lvl4pPr>
            <a:lvl5pPr marL="1371717" indent="0">
              <a:buNone/>
              <a:defRPr sz="1200" b="1"/>
            </a:lvl5pPr>
            <a:lvl6pPr marL="1714646" indent="0">
              <a:buNone/>
              <a:defRPr sz="1200" b="1"/>
            </a:lvl6pPr>
            <a:lvl7pPr marL="2057576" indent="0">
              <a:buNone/>
              <a:defRPr sz="1200" b="1"/>
            </a:lvl7pPr>
            <a:lvl8pPr marL="2400505" indent="0">
              <a:buNone/>
              <a:defRPr sz="1200" b="1"/>
            </a:lvl8pPr>
            <a:lvl9pPr marL="2743434"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90" y="2505075"/>
            <a:ext cx="515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4"/>
            <a:ext cx="5183188" cy="823912"/>
          </a:xfrm>
        </p:spPr>
        <p:txBody>
          <a:bodyPr anchor="b"/>
          <a:lstStyle>
            <a:lvl1pPr marL="0" indent="0">
              <a:buNone/>
              <a:defRPr sz="1800" b="1"/>
            </a:lvl1pPr>
            <a:lvl2pPr marL="342929" indent="0">
              <a:buNone/>
              <a:defRPr sz="1500" b="1"/>
            </a:lvl2pPr>
            <a:lvl3pPr marL="685859" indent="0">
              <a:buNone/>
              <a:defRPr sz="1350" b="1"/>
            </a:lvl3pPr>
            <a:lvl4pPr marL="1028788" indent="0">
              <a:buNone/>
              <a:defRPr sz="1200" b="1"/>
            </a:lvl4pPr>
            <a:lvl5pPr marL="1371717" indent="0">
              <a:buNone/>
              <a:defRPr sz="1200" b="1"/>
            </a:lvl5pPr>
            <a:lvl6pPr marL="1714646" indent="0">
              <a:buNone/>
              <a:defRPr sz="1200" b="1"/>
            </a:lvl6pPr>
            <a:lvl7pPr marL="2057576" indent="0">
              <a:buNone/>
              <a:defRPr sz="1200" b="1"/>
            </a:lvl7pPr>
            <a:lvl8pPr marL="2400505" indent="0">
              <a:buNone/>
              <a:defRPr sz="1200" b="1"/>
            </a:lvl8pPr>
            <a:lvl9pPr marL="274343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6F638AA0-6ED4-7C44-9B8B-D06CBC388453}"/>
              </a:ext>
            </a:extLst>
          </p:cNvPr>
          <p:cNvSpPr>
            <a:spLocks noGrp="1"/>
          </p:cNvSpPr>
          <p:nvPr>
            <p:ph type="sldNum" sz="quarter" idx="10"/>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687460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8637AD59-9A2F-B04B-84FE-0FBF779A124C}"/>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4067209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5EA1EE21-2688-404A-BF2D-62BD933D719E}"/>
              </a:ext>
            </a:extLst>
          </p:cNvPr>
          <p:cNvSpPr txBox="1">
            <a:spLocks/>
          </p:cNvSpPr>
          <p:nvPr/>
        </p:nvSpPr>
        <p:spPr>
          <a:xfrm>
            <a:off x="4724399" y="6492561"/>
            <a:ext cx="2743201" cy="244075"/>
          </a:xfrm>
          <a:prstGeom prst="rect">
            <a:avLst/>
          </a:prstGeom>
        </p:spPr>
        <p:txBody>
          <a:bodyP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0A8805-481E-9945-9A4E-5A535D120D3C}" type="slidenum">
              <a:rPr lang="en-US" smtClean="0"/>
              <a:pPr/>
              <a:t>‹#›</a:t>
            </a:fld>
            <a:endParaRPr lang="en-US"/>
          </a:p>
        </p:txBody>
      </p:sp>
    </p:spTree>
    <p:extLst>
      <p:ext uri="{BB962C8B-B14F-4D97-AF65-F5344CB8AC3E}">
        <p14:creationId xmlns:p14="http://schemas.microsoft.com/office/powerpoint/2010/main" val="2892770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8E557F82-FA00-7B46-AFF5-FF012B8077D5}"/>
              </a:ext>
            </a:extLst>
          </p:cNvPr>
          <p:cNvSpPr txBox="1">
            <a:spLocks/>
          </p:cNvSpPr>
          <p:nvPr/>
        </p:nvSpPr>
        <p:spPr>
          <a:xfrm>
            <a:off x="4724399" y="6492561"/>
            <a:ext cx="2743201" cy="244075"/>
          </a:xfrm>
          <a:prstGeom prst="rect">
            <a:avLst/>
          </a:prstGeom>
        </p:spPr>
        <p:txBody>
          <a:bodyP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0A8805-481E-9945-9A4E-5A535D120D3C}" type="slidenum">
              <a:rPr lang="en-US" smtClean="0"/>
              <a:pPr/>
              <a:t>‹#›</a:t>
            </a:fld>
            <a:endParaRPr lang="en-US"/>
          </a:p>
        </p:txBody>
      </p:sp>
    </p:spTree>
    <p:extLst>
      <p:ext uri="{BB962C8B-B14F-4D97-AF65-F5344CB8AC3E}">
        <p14:creationId xmlns:p14="http://schemas.microsoft.com/office/powerpoint/2010/main" val="1927255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393223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90" y="987427"/>
            <a:ext cx="6172200" cy="48736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7" y="2057401"/>
            <a:ext cx="3932239" cy="3811588"/>
          </a:xfrm>
        </p:spPr>
        <p:txBody>
          <a:bodyPr/>
          <a:lstStyle>
            <a:lvl1pPr marL="0" indent="0">
              <a:buNone/>
              <a:defRPr sz="1200"/>
            </a:lvl1pPr>
            <a:lvl2pPr marL="342929" indent="0">
              <a:buNone/>
              <a:defRPr sz="1050"/>
            </a:lvl2pPr>
            <a:lvl3pPr marL="685859" indent="0">
              <a:buNone/>
              <a:defRPr sz="900"/>
            </a:lvl3pPr>
            <a:lvl4pPr marL="1028788" indent="0">
              <a:buNone/>
              <a:defRPr sz="750"/>
            </a:lvl4pPr>
            <a:lvl5pPr marL="1371717" indent="0">
              <a:buNone/>
              <a:defRPr sz="750"/>
            </a:lvl5pPr>
            <a:lvl6pPr marL="1714646" indent="0">
              <a:buNone/>
              <a:defRPr sz="750"/>
            </a:lvl6pPr>
            <a:lvl7pPr marL="2057576" indent="0">
              <a:buNone/>
              <a:defRPr sz="750"/>
            </a:lvl7pPr>
            <a:lvl8pPr marL="2400505" indent="0">
              <a:buNone/>
              <a:defRPr sz="750"/>
            </a:lvl8pPr>
            <a:lvl9pPr marL="2743434" indent="0">
              <a:buNone/>
              <a:defRPr sz="750"/>
            </a:lvl9pPr>
          </a:lstStyle>
          <a:p>
            <a:pPr lvl="0"/>
            <a:r>
              <a:rPr lang="en-US"/>
              <a:t>Click to edit Master text styles</a:t>
            </a:r>
          </a:p>
        </p:txBody>
      </p:sp>
      <p:sp>
        <p:nvSpPr>
          <p:cNvPr id="9" name="Slide Number Placeholder 5">
            <a:extLst>
              <a:ext uri="{FF2B5EF4-FFF2-40B4-BE49-F238E27FC236}">
                <a16:creationId xmlns:a16="http://schemas.microsoft.com/office/drawing/2014/main" id="{F94F425A-3413-8245-8B5F-294FAADC0596}"/>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826826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3932239"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90" y="987427"/>
            <a:ext cx="6172200" cy="4873624"/>
          </a:xfrm>
        </p:spPr>
        <p:txBody>
          <a:bodyPr anchor="t"/>
          <a:lstStyle>
            <a:lvl1pPr marL="0" indent="0">
              <a:buNone/>
              <a:defRPr sz="2400"/>
            </a:lvl1pPr>
            <a:lvl2pPr marL="342929" indent="0">
              <a:buNone/>
              <a:defRPr sz="2100"/>
            </a:lvl2pPr>
            <a:lvl3pPr marL="685859" indent="0">
              <a:buNone/>
              <a:defRPr sz="1800"/>
            </a:lvl3pPr>
            <a:lvl4pPr marL="1028788" indent="0">
              <a:buNone/>
              <a:defRPr sz="1500"/>
            </a:lvl4pPr>
            <a:lvl5pPr marL="1371717" indent="0">
              <a:buNone/>
              <a:defRPr sz="1500"/>
            </a:lvl5pPr>
            <a:lvl6pPr marL="1714646" indent="0">
              <a:buNone/>
              <a:defRPr sz="1500"/>
            </a:lvl6pPr>
            <a:lvl7pPr marL="2057576" indent="0">
              <a:buNone/>
              <a:defRPr sz="1500"/>
            </a:lvl7pPr>
            <a:lvl8pPr marL="2400505" indent="0">
              <a:buNone/>
              <a:defRPr sz="1500"/>
            </a:lvl8pPr>
            <a:lvl9pPr marL="2743434" indent="0">
              <a:buNone/>
              <a:defRPr sz="1500"/>
            </a:lvl9pPr>
          </a:lstStyle>
          <a:p>
            <a:r>
              <a:rPr lang="en-US"/>
              <a:t>Click icon to add picture</a:t>
            </a:r>
          </a:p>
        </p:txBody>
      </p:sp>
      <p:sp>
        <p:nvSpPr>
          <p:cNvPr id="4" name="Text Placeholder 3"/>
          <p:cNvSpPr>
            <a:spLocks noGrp="1"/>
          </p:cNvSpPr>
          <p:nvPr>
            <p:ph type="body" sz="half" idx="2"/>
          </p:nvPr>
        </p:nvSpPr>
        <p:spPr>
          <a:xfrm>
            <a:off x="839787" y="2057401"/>
            <a:ext cx="3932239" cy="3811588"/>
          </a:xfrm>
        </p:spPr>
        <p:txBody>
          <a:bodyPr/>
          <a:lstStyle>
            <a:lvl1pPr marL="0" indent="0">
              <a:buNone/>
              <a:defRPr sz="1200"/>
            </a:lvl1pPr>
            <a:lvl2pPr marL="342929" indent="0">
              <a:buNone/>
              <a:defRPr sz="1050"/>
            </a:lvl2pPr>
            <a:lvl3pPr marL="685859" indent="0">
              <a:buNone/>
              <a:defRPr sz="900"/>
            </a:lvl3pPr>
            <a:lvl4pPr marL="1028788" indent="0">
              <a:buNone/>
              <a:defRPr sz="750"/>
            </a:lvl4pPr>
            <a:lvl5pPr marL="1371717" indent="0">
              <a:buNone/>
              <a:defRPr sz="750"/>
            </a:lvl5pPr>
            <a:lvl6pPr marL="1714646" indent="0">
              <a:buNone/>
              <a:defRPr sz="750"/>
            </a:lvl6pPr>
            <a:lvl7pPr marL="2057576" indent="0">
              <a:buNone/>
              <a:defRPr sz="750"/>
            </a:lvl7pPr>
            <a:lvl8pPr marL="2400505" indent="0">
              <a:buNone/>
              <a:defRPr sz="750"/>
            </a:lvl8pPr>
            <a:lvl9pPr marL="2743434"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F40D924-D702-484A-8B79-3541A9C7B6A7}"/>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26643701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BE2E068-8CC6-9149-86C1-070496514600}"/>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23585153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899"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29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BFC554BA-C215-644C-8F86-1C18E0DCC357}"/>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1306347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86EEF39-3D05-8E4A-866F-376344AE8D89}"/>
              </a:ext>
            </a:extLst>
          </p:cNvPr>
          <p:cNvSpPr>
            <a:spLocks noGrp="1"/>
          </p:cNvSpPr>
          <p:nvPr>
            <p:ph type="sldNum" sz="quarter" idx="4"/>
          </p:nvPr>
        </p:nvSpPr>
        <p:spPr>
          <a:xfrm>
            <a:off x="4724399" y="6492561"/>
            <a:ext cx="2743201" cy="244075"/>
          </a:xfrm>
          <a:prstGeom prst="rect">
            <a:avLst/>
          </a:prstGeom>
        </p:spPr>
        <p:txBody>
          <a:bodyPr/>
          <a:lstStyle>
            <a:lvl1pPr algn="ctr">
              <a:defRPr sz="1200"/>
            </a:lvl1pPr>
          </a:lstStyle>
          <a:p>
            <a:fld id="{680A8805-481E-9945-9A4E-5A535D120D3C}" type="slidenum">
              <a:rPr lang="en-US" smtClean="0"/>
              <a:pPr/>
              <a:t>‹#›</a:t>
            </a:fld>
            <a:endParaRPr lang="en-US"/>
          </a:p>
        </p:txBody>
      </p:sp>
      <p:pic>
        <p:nvPicPr>
          <p:cNvPr id="4" name="Picture 3">
            <a:extLst>
              <a:ext uri="{FF2B5EF4-FFF2-40B4-BE49-F238E27FC236}">
                <a16:creationId xmlns:a16="http://schemas.microsoft.com/office/drawing/2014/main" id="{97136388-045C-F84B-B6E8-66F615959E4A}"/>
              </a:ext>
            </a:extLst>
          </p:cNvPr>
          <p:cNvPicPr>
            <a:picLocks noChangeAspect="1"/>
          </p:cNvPicPr>
          <p:nvPr userDrawn="1"/>
        </p:nvPicPr>
        <p:blipFill>
          <a:blip r:embed="rId2"/>
          <a:stretch>
            <a:fillRect/>
          </a:stretch>
        </p:blipFill>
        <p:spPr>
          <a:xfrm>
            <a:off x="488949" y="121364"/>
            <a:ext cx="11214100" cy="2070100"/>
          </a:xfrm>
          <a:prstGeom prst="rect">
            <a:avLst/>
          </a:prstGeom>
        </p:spPr>
      </p:pic>
    </p:spTree>
    <p:extLst>
      <p:ext uri="{BB962C8B-B14F-4D97-AF65-F5344CB8AC3E}">
        <p14:creationId xmlns:p14="http://schemas.microsoft.com/office/powerpoint/2010/main" val="29915186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8" name="Title Text"/>
          <p:cNvSpPr txBox="1">
            <a:spLocks noGrp="1"/>
          </p:cNvSpPr>
          <p:nvPr>
            <p:ph type="title"/>
          </p:nvPr>
        </p:nvSpPr>
        <p:spPr>
          <a:prstGeom prst="rect">
            <a:avLst/>
          </a:prstGeom>
        </p:spPr>
        <p:txBody>
          <a:bodyPr/>
          <a:lstStyle/>
          <a:p>
            <a:r>
              <a:t>Title Text</a:t>
            </a:r>
          </a:p>
        </p:txBody>
      </p:sp>
      <p:sp>
        <p:nvSpPr>
          <p:cNvPr id="69" name="Body Level One…"/>
          <p:cNvSpPr txBox="1">
            <a:spLocks noGrp="1"/>
          </p:cNvSpPr>
          <p:nvPr>
            <p:ph type="body" idx="1"/>
          </p:nvPr>
        </p:nvSpPr>
        <p:spPr>
          <a:prstGeom prst="rect">
            <a:avLst/>
          </a:prstGeom>
        </p:spPr>
        <p:txBody>
          <a:bodyPr/>
          <a:lstStyle>
            <a:lvl1pPr>
              <a:spcBef>
                <a:spcPts val="2953"/>
              </a:spcBef>
            </a:lvl1pPr>
            <a:lvl2pPr>
              <a:spcBef>
                <a:spcPts val="2953"/>
              </a:spcBef>
            </a:lvl2pPr>
            <a:lvl3pPr>
              <a:spcBef>
                <a:spcPts val="2953"/>
              </a:spcBef>
            </a:lvl3pPr>
            <a:lvl4pPr>
              <a:spcBef>
                <a:spcPts val="2953"/>
              </a:spcBef>
            </a:lvl4pPr>
            <a:lvl5pPr>
              <a:spcBef>
                <a:spcPts val="2953"/>
              </a:spcBef>
            </a:lvl5pPr>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56041726"/>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E6D31D-ACD8-E94D-B538-69ACCE099FAF}"/>
              </a:ext>
            </a:extLst>
          </p:cNvPr>
          <p:cNvSpPr>
            <a:spLocks noGrp="1"/>
          </p:cNvSpPr>
          <p:nvPr>
            <p:ph type="sldNum" sz="quarter" idx="10"/>
          </p:nvPr>
        </p:nvSpPr>
        <p:spPr/>
        <p:txBody>
          <a:bodyPr/>
          <a:lstStyle/>
          <a:p>
            <a:fld id="{680A8805-481E-9945-9A4E-5A535D120D3C}" type="slidenum">
              <a:rPr lang="en-US" smtClean="0"/>
              <a:pPr/>
              <a:t>‹#›</a:t>
            </a:fld>
            <a:endParaRPr lang="en-US"/>
          </a:p>
        </p:txBody>
      </p:sp>
      <p:sp>
        <p:nvSpPr>
          <p:cNvPr id="4" name="Title 1">
            <a:extLst>
              <a:ext uri="{FF2B5EF4-FFF2-40B4-BE49-F238E27FC236}">
                <a16:creationId xmlns:a16="http://schemas.microsoft.com/office/drawing/2014/main" id="{A0E8400B-FBE7-8D43-B4AC-0D06E6DC478D}"/>
              </a:ext>
            </a:extLst>
          </p:cNvPr>
          <p:cNvSpPr>
            <a:spLocks noGrp="1"/>
          </p:cNvSpPr>
          <p:nvPr>
            <p:ph type="ctrTitle"/>
          </p:nvPr>
        </p:nvSpPr>
        <p:spPr>
          <a:xfrm>
            <a:off x="914401" y="1122363"/>
            <a:ext cx="10363202" cy="2387599"/>
          </a:xfrm>
        </p:spPr>
        <p:txBody>
          <a:bodyPr anchor="b"/>
          <a:lstStyle>
            <a:lvl1pPr algn="ctr">
              <a:defRPr sz="4500"/>
            </a:lvl1pPr>
          </a:lstStyle>
          <a:p>
            <a:r>
              <a:rPr lang="en-US"/>
              <a:t>Click to edit Master title style</a:t>
            </a:r>
          </a:p>
        </p:txBody>
      </p:sp>
      <p:sp>
        <p:nvSpPr>
          <p:cNvPr id="5" name="Subtitle 2">
            <a:extLst>
              <a:ext uri="{FF2B5EF4-FFF2-40B4-BE49-F238E27FC236}">
                <a16:creationId xmlns:a16="http://schemas.microsoft.com/office/drawing/2014/main" id="{3A28632C-CD66-5F4B-87E8-3D73AD102A45}"/>
              </a:ext>
            </a:extLst>
          </p:cNvPr>
          <p:cNvSpPr>
            <a:spLocks noGrp="1"/>
          </p:cNvSpPr>
          <p:nvPr>
            <p:ph type="subTitle" idx="1"/>
          </p:nvPr>
        </p:nvSpPr>
        <p:spPr>
          <a:xfrm>
            <a:off x="1524002" y="3602038"/>
            <a:ext cx="9143999" cy="1655762"/>
          </a:xfrm>
        </p:spPr>
        <p:txBody>
          <a:bodyPr/>
          <a:lstStyle>
            <a:lvl1pPr marL="0" indent="0" algn="ctr">
              <a:buNone/>
              <a:defRPr sz="1800"/>
            </a:lvl1pPr>
            <a:lvl2pPr marL="342929" indent="0" algn="ctr">
              <a:buNone/>
              <a:defRPr sz="1500"/>
            </a:lvl2pPr>
            <a:lvl3pPr marL="685859" indent="0" algn="ctr">
              <a:buNone/>
              <a:defRPr sz="1350"/>
            </a:lvl3pPr>
            <a:lvl4pPr marL="1028788" indent="0" algn="ctr">
              <a:buNone/>
              <a:defRPr sz="1200"/>
            </a:lvl4pPr>
            <a:lvl5pPr marL="1371717" indent="0" algn="ctr">
              <a:buNone/>
              <a:defRPr sz="1200"/>
            </a:lvl5pPr>
            <a:lvl6pPr marL="1714646" indent="0" algn="ctr">
              <a:buNone/>
              <a:defRPr sz="1200"/>
            </a:lvl6pPr>
            <a:lvl7pPr marL="2057576" indent="0" algn="ctr">
              <a:buNone/>
              <a:defRPr sz="1200"/>
            </a:lvl7pPr>
            <a:lvl8pPr marL="2400505" indent="0" algn="ctr">
              <a:buNone/>
              <a:defRPr sz="1200"/>
            </a:lvl8pPr>
            <a:lvl9pPr marL="2743434" indent="0" algn="ctr">
              <a:buNone/>
              <a:defRPr sz="1200"/>
            </a:lvl9pPr>
          </a:lstStyle>
          <a:p>
            <a:r>
              <a:rPr lang="en-US"/>
              <a:t>Click to edit Master subtitle style</a:t>
            </a:r>
          </a:p>
        </p:txBody>
      </p:sp>
    </p:spTree>
    <p:extLst>
      <p:ext uri="{BB962C8B-B14F-4D97-AF65-F5344CB8AC3E}">
        <p14:creationId xmlns:p14="http://schemas.microsoft.com/office/powerpoint/2010/main" val="25046769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CEBD8199-ADDA-BD43-ABE8-A4C523642F79}"/>
              </a:ext>
            </a:extLst>
          </p:cNvPr>
          <p:cNvSpPr txBox="1">
            <a:spLocks/>
          </p:cNvSpPr>
          <p:nvPr/>
        </p:nvSpPr>
        <p:spPr>
          <a:xfrm>
            <a:off x="4724399" y="6492561"/>
            <a:ext cx="2743201" cy="244075"/>
          </a:xfrm>
          <a:prstGeom prst="rect">
            <a:avLst/>
          </a:prstGeom>
        </p:spPr>
        <p:txBody>
          <a:bodyP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0A8805-481E-9945-9A4E-5A535D120D3C}" type="slidenum">
              <a:rPr lang="en-US" smtClean="0"/>
              <a:pPr/>
              <a:t>‹#›</a:t>
            </a:fld>
            <a:endParaRPr lang="en-US"/>
          </a:p>
        </p:txBody>
      </p:sp>
    </p:spTree>
    <p:extLst>
      <p:ext uri="{BB962C8B-B14F-4D97-AF65-F5344CB8AC3E}">
        <p14:creationId xmlns:p14="http://schemas.microsoft.com/office/powerpoint/2010/main" val="29185357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1" cy="2852736"/>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6"/>
            <a:ext cx="10515601" cy="1500187"/>
          </a:xfrm>
        </p:spPr>
        <p:txBody>
          <a:bodyPr/>
          <a:lstStyle>
            <a:lvl1pPr marL="0" indent="0">
              <a:buNone/>
              <a:defRPr sz="1800">
                <a:solidFill>
                  <a:schemeClr val="tx1"/>
                </a:solidFill>
              </a:defRPr>
            </a:lvl1pPr>
            <a:lvl2pPr marL="342929" indent="0">
              <a:buNone/>
              <a:defRPr sz="1500">
                <a:solidFill>
                  <a:schemeClr val="tx1">
                    <a:tint val="75000"/>
                  </a:schemeClr>
                </a:solidFill>
              </a:defRPr>
            </a:lvl2pPr>
            <a:lvl3pPr marL="685859" indent="0">
              <a:buNone/>
              <a:defRPr sz="1350">
                <a:solidFill>
                  <a:schemeClr val="tx1">
                    <a:tint val="75000"/>
                  </a:schemeClr>
                </a:solidFill>
              </a:defRPr>
            </a:lvl3pPr>
            <a:lvl4pPr marL="1028788" indent="0">
              <a:buNone/>
              <a:defRPr sz="1200">
                <a:solidFill>
                  <a:schemeClr val="tx1">
                    <a:tint val="75000"/>
                  </a:schemeClr>
                </a:solidFill>
              </a:defRPr>
            </a:lvl4pPr>
            <a:lvl5pPr marL="1371717" indent="0">
              <a:buNone/>
              <a:defRPr sz="1200">
                <a:solidFill>
                  <a:schemeClr val="tx1">
                    <a:tint val="75000"/>
                  </a:schemeClr>
                </a:solidFill>
              </a:defRPr>
            </a:lvl5pPr>
            <a:lvl6pPr marL="1714646" indent="0">
              <a:buNone/>
              <a:defRPr sz="1200">
                <a:solidFill>
                  <a:schemeClr val="tx1">
                    <a:tint val="75000"/>
                  </a:schemeClr>
                </a:solidFill>
              </a:defRPr>
            </a:lvl6pPr>
            <a:lvl7pPr marL="2057576" indent="0">
              <a:buNone/>
              <a:defRPr sz="1200">
                <a:solidFill>
                  <a:schemeClr val="tx1">
                    <a:tint val="75000"/>
                  </a:schemeClr>
                </a:solidFill>
              </a:defRPr>
            </a:lvl7pPr>
            <a:lvl8pPr marL="2400505" indent="0">
              <a:buNone/>
              <a:defRPr sz="1200">
                <a:solidFill>
                  <a:schemeClr val="tx1">
                    <a:tint val="75000"/>
                  </a:schemeClr>
                </a:solidFill>
              </a:defRPr>
            </a:lvl8pPr>
            <a:lvl9pPr marL="2743434" indent="0">
              <a:buNone/>
              <a:defRPr sz="1200">
                <a:solidFill>
                  <a:schemeClr val="tx1">
                    <a:tint val="75000"/>
                  </a:schemeClr>
                </a:solidFill>
              </a:defRPr>
            </a:lvl9pPr>
          </a:lstStyle>
          <a:p>
            <a:pPr lvl="0"/>
            <a:r>
              <a:rPr lang="en-US"/>
              <a:t>Click to edit Master text styles</a:t>
            </a:r>
          </a:p>
        </p:txBody>
      </p:sp>
      <p:sp>
        <p:nvSpPr>
          <p:cNvPr id="7" name="Slide Number Placeholder 5">
            <a:extLst>
              <a:ext uri="{FF2B5EF4-FFF2-40B4-BE49-F238E27FC236}">
                <a16:creationId xmlns:a16="http://schemas.microsoft.com/office/drawing/2014/main" id="{D3CFA8DA-E783-4142-8B32-2DCF5EA21B24}"/>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20810926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3" y="1825626"/>
            <a:ext cx="5181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2" y="1825626"/>
            <a:ext cx="5181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D3F35D83-CCAC-7B4C-8C8B-1F5248D10C28}"/>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121946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1" cy="2852736"/>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6"/>
            <a:ext cx="10515601" cy="1500187"/>
          </a:xfrm>
        </p:spPr>
        <p:txBody>
          <a:bodyPr/>
          <a:lstStyle>
            <a:lvl1pPr marL="0" indent="0">
              <a:buNone/>
              <a:defRPr sz="1800">
                <a:solidFill>
                  <a:schemeClr val="tx1"/>
                </a:solidFill>
              </a:defRPr>
            </a:lvl1pPr>
            <a:lvl2pPr marL="342929" indent="0">
              <a:buNone/>
              <a:defRPr sz="1500">
                <a:solidFill>
                  <a:schemeClr val="tx1">
                    <a:tint val="75000"/>
                  </a:schemeClr>
                </a:solidFill>
              </a:defRPr>
            </a:lvl2pPr>
            <a:lvl3pPr marL="685859" indent="0">
              <a:buNone/>
              <a:defRPr sz="1350">
                <a:solidFill>
                  <a:schemeClr val="tx1">
                    <a:tint val="75000"/>
                  </a:schemeClr>
                </a:solidFill>
              </a:defRPr>
            </a:lvl3pPr>
            <a:lvl4pPr marL="1028788" indent="0">
              <a:buNone/>
              <a:defRPr sz="1200">
                <a:solidFill>
                  <a:schemeClr val="tx1">
                    <a:tint val="75000"/>
                  </a:schemeClr>
                </a:solidFill>
              </a:defRPr>
            </a:lvl4pPr>
            <a:lvl5pPr marL="1371717" indent="0">
              <a:buNone/>
              <a:defRPr sz="1200">
                <a:solidFill>
                  <a:schemeClr val="tx1">
                    <a:tint val="75000"/>
                  </a:schemeClr>
                </a:solidFill>
              </a:defRPr>
            </a:lvl5pPr>
            <a:lvl6pPr marL="1714646" indent="0">
              <a:buNone/>
              <a:defRPr sz="1200">
                <a:solidFill>
                  <a:schemeClr val="tx1">
                    <a:tint val="75000"/>
                  </a:schemeClr>
                </a:solidFill>
              </a:defRPr>
            </a:lvl6pPr>
            <a:lvl7pPr marL="2057576" indent="0">
              <a:buNone/>
              <a:defRPr sz="1200">
                <a:solidFill>
                  <a:schemeClr val="tx1">
                    <a:tint val="75000"/>
                  </a:schemeClr>
                </a:solidFill>
              </a:defRPr>
            </a:lvl7pPr>
            <a:lvl8pPr marL="2400505" indent="0">
              <a:buNone/>
              <a:defRPr sz="1200">
                <a:solidFill>
                  <a:schemeClr val="tx1">
                    <a:tint val="75000"/>
                  </a:schemeClr>
                </a:solidFill>
              </a:defRPr>
            </a:lvl8pPr>
            <a:lvl9pPr marL="2743434" indent="0">
              <a:buNone/>
              <a:defRPr sz="1200">
                <a:solidFill>
                  <a:schemeClr val="tx1">
                    <a:tint val="75000"/>
                  </a:schemeClr>
                </a:solidFill>
              </a:defRPr>
            </a:lvl9pPr>
          </a:lstStyle>
          <a:p>
            <a:pPr lvl="0"/>
            <a:r>
              <a:rPr lang="en-US"/>
              <a:t>Click to edit Master text styles</a:t>
            </a:r>
          </a:p>
        </p:txBody>
      </p:sp>
      <p:sp>
        <p:nvSpPr>
          <p:cNvPr id="7" name="Slide Number Placeholder 5">
            <a:extLst>
              <a:ext uri="{FF2B5EF4-FFF2-40B4-BE49-F238E27FC236}">
                <a16:creationId xmlns:a16="http://schemas.microsoft.com/office/drawing/2014/main" id="{9FF5BA5B-3D53-364F-96FE-FE964DA95FA6}"/>
              </a:ext>
            </a:extLst>
          </p:cNvPr>
          <p:cNvSpPr txBox="1">
            <a:spLocks/>
          </p:cNvSpPr>
          <p:nvPr/>
        </p:nvSpPr>
        <p:spPr>
          <a:xfrm>
            <a:off x="4724399" y="6492561"/>
            <a:ext cx="2743201" cy="244075"/>
          </a:xfrm>
          <a:prstGeom prst="rect">
            <a:avLst/>
          </a:prstGeom>
        </p:spPr>
        <p:txBody>
          <a:bodyP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0A8805-481E-9945-9A4E-5A535D120D3C}" type="slidenum">
              <a:rPr lang="en-US" smtClean="0"/>
              <a:pPr/>
              <a:t>‹#›</a:t>
            </a:fld>
            <a:endParaRPr lang="en-US"/>
          </a:p>
        </p:txBody>
      </p:sp>
    </p:spTree>
    <p:extLst>
      <p:ext uri="{BB962C8B-B14F-4D97-AF65-F5344CB8AC3E}">
        <p14:creationId xmlns:p14="http://schemas.microsoft.com/office/powerpoint/2010/main" val="21734464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7" y="365127"/>
            <a:ext cx="10515601" cy="1325563"/>
          </a:xfrm>
        </p:spPr>
        <p:txBody>
          <a:bodyPr/>
          <a:lstStyle/>
          <a:p>
            <a:r>
              <a:rPr lang="en-US"/>
              <a:t>Click to edit Master title style</a:t>
            </a:r>
          </a:p>
        </p:txBody>
      </p:sp>
      <p:sp>
        <p:nvSpPr>
          <p:cNvPr id="3" name="Text Placeholder 2"/>
          <p:cNvSpPr>
            <a:spLocks noGrp="1"/>
          </p:cNvSpPr>
          <p:nvPr>
            <p:ph type="body" idx="1"/>
          </p:nvPr>
        </p:nvSpPr>
        <p:spPr>
          <a:xfrm>
            <a:off x="839790" y="1681164"/>
            <a:ext cx="5157788" cy="823912"/>
          </a:xfrm>
        </p:spPr>
        <p:txBody>
          <a:bodyPr anchor="b"/>
          <a:lstStyle>
            <a:lvl1pPr marL="0" indent="0">
              <a:buNone/>
              <a:defRPr sz="1800" b="1"/>
            </a:lvl1pPr>
            <a:lvl2pPr marL="342929" indent="0">
              <a:buNone/>
              <a:defRPr sz="1500" b="1"/>
            </a:lvl2pPr>
            <a:lvl3pPr marL="685859" indent="0">
              <a:buNone/>
              <a:defRPr sz="1350" b="1"/>
            </a:lvl3pPr>
            <a:lvl4pPr marL="1028788" indent="0">
              <a:buNone/>
              <a:defRPr sz="1200" b="1"/>
            </a:lvl4pPr>
            <a:lvl5pPr marL="1371717" indent="0">
              <a:buNone/>
              <a:defRPr sz="1200" b="1"/>
            </a:lvl5pPr>
            <a:lvl6pPr marL="1714646" indent="0">
              <a:buNone/>
              <a:defRPr sz="1200" b="1"/>
            </a:lvl6pPr>
            <a:lvl7pPr marL="2057576" indent="0">
              <a:buNone/>
              <a:defRPr sz="1200" b="1"/>
            </a:lvl7pPr>
            <a:lvl8pPr marL="2400505" indent="0">
              <a:buNone/>
              <a:defRPr sz="1200" b="1"/>
            </a:lvl8pPr>
            <a:lvl9pPr marL="2743434"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90" y="2505075"/>
            <a:ext cx="515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4"/>
            <a:ext cx="5183188" cy="823912"/>
          </a:xfrm>
        </p:spPr>
        <p:txBody>
          <a:bodyPr anchor="b"/>
          <a:lstStyle>
            <a:lvl1pPr marL="0" indent="0">
              <a:buNone/>
              <a:defRPr sz="1800" b="1"/>
            </a:lvl1pPr>
            <a:lvl2pPr marL="342929" indent="0">
              <a:buNone/>
              <a:defRPr sz="1500" b="1"/>
            </a:lvl2pPr>
            <a:lvl3pPr marL="685859" indent="0">
              <a:buNone/>
              <a:defRPr sz="1350" b="1"/>
            </a:lvl3pPr>
            <a:lvl4pPr marL="1028788" indent="0">
              <a:buNone/>
              <a:defRPr sz="1200" b="1"/>
            </a:lvl4pPr>
            <a:lvl5pPr marL="1371717" indent="0">
              <a:buNone/>
              <a:defRPr sz="1200" b="1"/>
            </a:lvl5pPr>
            <a:lvl6pPr marL="1714646" indent="0">
              <a:buNone/>
              <a:defRPr sz="1200" b="1"/>
            </a:lvl6pPr>
            <a:lvl7pPr marL="2057576" indent="0">
              <a:buNone/>
              <a:defRPr sz="1200" b="1"/>
            </a:lvl7pPr>
            <a:lvl8pPr marL="2400505" indent="0">
              <a:buNone/>
              <a:defRPr sz="1200" b="1"/>
            </a:lvl8pPr>
            <a:lvl9pPr marL="274343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6F638AA0-6ED4-7C44-9B8B-D06CBC388453}"/>
              </a:ext>
            </a:extLst>
          </p:cNvPr>
          <p:cNvSpPr>
            <a:spLocks noGrp="1"/>
          </p:cNvSpPr>
          <p:nvPr>
            <p:ph type="sldNum" sz="quarter" idx="10"/>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7233175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8637AD59-9A2F-B04B-84FE-0FBF779A124C}"/>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7005266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5EA1EE21-2688-404A-BF2D-62BD933D719E}"/>
              </a:ext>
            </a:extLst>
          </p:cNvPr>
          <p:cNvSpPr txBox="1">
            <a:spLocks/>
          </p:cNvSpPr>
          <p:nvPr/>
        </p:nvSpPr>
        <p:spPr>
          <a:xfrm>
            <a:off x="4724399" y="6492561"/>
            <a:ext cx="2743201" cy="244075"/>
          </a:xfrm>
          <a:prstGeom prst="rect">
            <a:avLst/>
          </a:prstGeom>
        </p:spPr>
        <p:txBody>
          <a:bodyP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0A8805-481E-9945-9A4E-5A535D120D3C}" type="slidenum">
              <a:rPr lang="en-US" smtClean="0"/>
              <a:pPr/>
              <a:t>‹#›</a:t>
            </a:fld>
            <a:endParaRPr lang="en-US"/>
          </a:p>
        </p:txBody>
      </p:sp>
    </p:spTree>
    <p:extLst>
      <p:ext uri="{BB962C8B-B14F-4D97-AF65-F5344CB8AC3E}">
        <p14:creationId xmlns:p14="http://schemas.microsoft.com/office/powerpoint/2010/main" val="8092252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393223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90" y="987427"/>
            <a:ext cx="6172200" cy="48736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7" y="2057401"/>
            <a:ext cx="3932239" cy="3811588"/>
          </a:xfrm>
        </p:spPr>
        <p:txBody>
          <a:bodyPr/>
          <a:lstStyle>
            <a:lvl1pPr marL="0" indent="0">
              <a:buNone/>
              <a:defRPr sz="1200"/>
            </a:lvl1pPr>
            <a:lvl2pPr marL="342929" indent="0">
              <a:buNone/>
              <a:defRPr sz="1050"/>
            </a:lvl2pPr>
            <a:lvl3pPr marL="685859" indent="0">
              <a:buNone/>
              <a:defRPr sz="900"/>
            </a:lvl3pPr>
            <a:lvl4pPr marL="1028788" indent="0">
              <a:buNone/>
              <a:defRPr sz="750"/>
            </a:lvl4pPr>
            <a:lvl5pPr marL="1371717" indent="0">
              <a:buNone/>
              <a:defRPr sz="750"/>
            </a:lvl5pPr>
            <a:lvl6pPr marL="1714646" indent="0">
              <a:buNone/>
              <a:defRPr sz="750"/>
            </a:lvl6pPr>
            <a:lvl7pPr marL="2057576" indent="0">
              <a:buNone/>
              <a:defRPr sz="750"/>
            </a:lvl7pPr>
            <a:lvl8pPr marL="2400505" indent="0">
              <a:buNone/>
              <a:defRPr sz="750"/>
            </a:lvl8pPr>
            <a:lvl9pPr marL="2743434" indent="0">
              <a:buNone/>
              <a:defRPr sz="750"/>
            </a:lvl9pPr>
          </a:lstStyle>
          <a:p>
            <a:pPr lvl="0"/>
            <a:r>
              <a:rPr lang="en-US"/>
              <a:t>Click to edit Master text styles</a:t>
            </a:r>
          </a:p>
        </p:txBody>
      </p:sp>
      <p:sp>
        <p:nvSpPr>
          <p:cNvPr id="9" name="Slide Number Placeholder 5">
            <a:extLst>
              <a:ext uri="{FF2B5EF4-FFF2-40B4-BE49-F238E27FC236}">
                <a16:creationId xmlns:a16="http://schemas.microsoft.com/office/drawing/2014/main" id="{F94F425A-3413-8245-8B5F-294FAADC0596}"/>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25404332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3932239"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90" y="987427"/>
            <a:ext cx="6172200" cy="4873624"/>
          </a:xfrm>
        </p:spPr>
        <p:txBody>
          <a:bodyPr anchor="t"/>
          <a:lstStyle>
            <a:lvl1pPr marL="0" indent="0">
              <a:buNone/>
              <a:defRPr sz="2400"/>
            </a:lvl1pPr>
            <a:lvl2pPr marL="342929" indent="0">
              <a:buNone/>
              <a:defRPr sz="2100"/>
            </a:lvl2pPr>
            <a:lvl3pPr marL="685859" indent="0">
              <a:buNone/>
              <a:defRPr sz="1800"/>
            </a:lvl3pPr>
            <a:lvl4pPr marL="1028788" indent="0">
              <a:buNone/>
              <a:defRPr sz="1500"/>
            </a:lvl4pPr>
            <a:lvl5pPr marL="1371717" indent="0">
              <a:buNone/>
              <a:defRPr sz="1500"/>
            </a:lvl5pPr>
            <a:lvl6pPr marL="1714646" indent="0">
              <a:buNone/>
              <a:defRPr sz="1500"/>
            </a:lvl6pPr>
            <a:lvl7pPr marL="2057576" indent="0">
              <a:buNone/>
              <a:defRPr sz="1500"/>
            </a:lvl7pPr>
            <a:lvl8pPr marL="2400505" indent="0">
              <a:buNone/>
              <a:defRPr sz="1500"/>
            </a:lvl8pPr>
            <a:lvl9pPr marL="2743434" indent="0">
              <a:buNone/>
              <a:defRPr sz="1500"/>
            </a:lvl9pPr>
          </a:lstStyle>
          <a:p>
            <a:r>
              <a:rPr lang="en-US"/>
              <a:t>Click icon to add picture</a:t>
            </a:r>
          </a:p>
        </p:txBody>
      </p:sp>
      <p:sp>
        <p:nvSpPr>
          <p:cNvPr id="4" name="Text Placeholder 3"/>
          <p:cNvSpPr>
            <a:spLocks noGrp="1"/>
          </p:cNvSpPr>
          <p:nvPr>
            <p:ph type="body" sz="half" idx="2"/>
          </p:nvPr>
        </p:nvSpPr>
        <p:spPr>
          <a:xfrm>
            <a:off x="839787" y="2057401"/>
            <a:ext cx="3932239" cy="3811588"/>
          </a:xfrm>
        </p:spPr>
        <p:txBody>
          <a:bodyPr/>
          <a:lstStyle>
            <a:lvl1pPr marL="0" indent="0">
              <a:buNone/>
              <a:defRPr sz="1200"/>
            </a:lvl1pPr>
            <a:lvl2pPr marL="342929" indent="0">
              <a:buNone/>
              <a:defRPr sz="1050"/>
            </a:lvl2pPr>
            <a:lvl3pPr marL="685859" indent="0">
              <a:buNone/>
              <a:defRPr sz="900"/>
            </a:lvl3pPr>
            <a:lvl4pPr marL="1028788" indent="0">
              <a:buNone/>
              <a:defRPr sz="750"/>
            </a:lvl4pPr>
            <a:lvl5pPr marL="1371717" indent="0">
              <a:buNone/>
              <a:defRPr sz="750"/>
            </a:lvl5pPr>
            <a:lvl6pPr marL="1714646" indent="0">
              <a:buNone/>
              <a:defRPr sz="750"/>
            </a:lvl6pPr>
            <a:lvl7pPr marL="2057576" indent="0">
              <a:buNone/>
              <a:defRPr sz="750"/>
            </a:lvl7pPr>
            <a:lvl8pPr marL="2400505" indent="0">
              <a:buNone/>
              <a:defRPr sz="750"/>
            </a:lvl8pPr>
            <a:lvl9pPr marL="2743434"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F40D924-D702-484A-8B79-3541A9C7B6A7}"/>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21852963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BE2E068-8CC6-9149-86C1-070496514600}"/>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8989305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899"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29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BFC554BA-C215-644C-8F86-1C18E0DCC357}"/>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41387405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8" name="Title Text"/>
          <p:cNvSpPr txBox="1">
            <a:spLocks noGrp="1"/>
          </p:cNvSpPr>
          <p:nvPr>
            <p:ph type="title"/>
          </p:nvPr>
        </p:nvSpPr>
        <p:spPr>
          <a:prstGeom prst="rect">
            <a:avLst/>
          </a:prstGeom>
        </p:spPr>
        <p:txBody>
          <a:bodyPr/>
          <a:lstStyle/>
          <a:p>
            <a:r>
              <a:t>Title Text</a:t>
            </a:r>
          </a:p>
        </p:txBody>
      </p:sp>
      <p:sp>
        <p:nvSpPr>
          <p:cNvPr id="69" name="Body Level One…"/>
          <p:cNvSpPr txBox="1">
            <a:spLocks noGrp="1"/>
          </p:cNvSpPr>
          <p:nvPr>
            <p:ph type="body" idx="1"/>
          </p:nvPr>
        </p:nvSpPr>
        <p:spPr>
          <a:prstGeom prst="rect">
            <a:avLst/>
          </a:prstGeom>
        </p:spPr>
        <p:txBody>
          <a:bodyPr/>
          <a:lstStyle>
            <a:lvl1pPr>
              <a:spcBef>
                <a:spcPts val="2953"/>
              </a:spcBef>
            </a:lvl1pPr>
            <a:lvl2pPr>
              <a:spcBef>
                <a:spcPts val="2953"/>
              </a:spcBef>
            </a:lvl2pPr>
            <a:lvl3pPr>
              <a:spcBef>
                <a:spcPts val="2953"/>
              </a:spcBef>
            </a:lvl3pPr>
            <a:lvl4pPr>
              <a:spcBef>
                <a:spcPts val="2953"/>
              </a:spcBef>
            </a:lvl4pPr>
            <a:lvl5pPr>
              <a:spcBef>
                <a:spcPts val="2953"/>
              </a:spcBef>
            </a:lvl5pPr>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7143972"/>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5519257"/>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77" name="Line"/>
          <p:cNvSpPr/>
          <p:nvPr/>
        </p:nvSpPr>
        <p:spPr>
          <a:xfrm>
            <a:off x="381000" y="1803797"/>
            <a:ext cx="5334000" cy="89"/>
          </a:xfrm>
          <a:prstGeom prst="line">
            <a:avLst/>
          </a:prstGeom>
          <a:ln w="12700">
            <a:solidFill>
              <a:schemeClr val="accent1">
                <a:hueOff val="109193"/>
                <a:satOff val="-4874"/>
                <a:lumOff val="12971"/>
              </a:schemeClr>
            </a:solidFill>
            <a:miter lim="400000"/>
          </a:ln>
        </p:spPr>
        <p:txBody>
          <a:bodyPr lIns="35719" tIns="35719" rIns="35719" bIns="35719" anchor="ctr"/>
          <a:lstStyle/>
          <a:p>
            <a:pPr algn="l" defTabSz="321457">
              <a:defRPr sz="1200">
                <a:solidFill>
                  <a:srgbClr val="000000"/>
                </a:solidFill>
                <a:latin typeface="Helvetica"/>
                <a:ea typeface="Helvetica"/>
                <a:cs typeface="Helvetica"/>
                <a:sym typeface="Helvetica"/>
              </a:defRPr>
            </a:pPr>
            <a:endParaRPr sz="844"/>
          </a:p>
        </p:txBody>
      </p:sp>
      <p:sp>
        <p:nvSpPr>
          <p:cNvPr id="78" name="Line"/>
          <p:cNvSpPr/>
          <p:nvPr/>
        </p:nvSpPr>
        <p:spPr>
          <a:xfrm>
            <a:off x="381000" y="1839516"/>
            <a:ext cx="5334000" cy="89"/>
          </a:xfrm>
          <a:prstGeom prst="line">
            <a:avLst/>
          </a:prstGeom>
          <a:ln w="12700">
            <a:solidFill>
              <a:schemeClr val="accent1">
                <a:hueOff val="109193"/>
                <a:satOff val="-4874"/>
                <a:lumOff val="12971"/>
              </a:schemeClr>
            </a:solidFill>
            <a:miter lim="400000"/>
          </a:ln>
        </p:spPr>
        <p:txBody>
          <a:bodyPr lIns="35719" tIns="35719" rIns="35719" bIns="35719" anchor="ctr"/>
          <a:lstStyle/>
          <a:p>
            <a:pPr algn="l" defTabSz="321457">
              <a:defRPr sz="1200">
                <a:solidFill>
                  <a:srgbClr val="000000"/>
                </a:solidFill>
                <a:latin typeface="Helvetica"/>
                <a:ea typeface="Helvetica"/>
                <a:cs typeface="Helvetica"/>
                <a:sym typeface="Helvetica"/>
              </a:defRPr>
            </a:pPr>
            <a:endParaRPr sz="844"/>
          </a:p>
        </p:txBody>
      </p:sp>
      <p:sp>
        <p:nvSpPr>
          <p:cNvPr id="79" name="117356722_2160x1620.jpeg"/>
          <p:cNvSpPr>
            <a:spLocks noGrp="1"/>
          </p:cNvSpPr>
          <p:nvPr>
            <p:ph type="pic" idx="13"/>
          </p:nvPr>
        </p:nvSpPr>
        <p:spPr>
          <a:xfrm>
            <a:off x="6096000" y="0"/>
            <a:ext cx="6096000" cy="6858000"/>
          </a:xfrm>
          <a:prstGeom prst="rect">
            <a:avLst/>
          </a:prstGeom>
        </p:spPr>
        <p:txBody>
          <a:bodyPr lIns="91439" tIns="45719" rIns="91439" bIns="45719" anchor="t">
            <a:noAutofit/>
          </a:bodyPr>
          <a:lstStyle/>
          <a:p>
            <a:endParaRPr/>
          </a:p>
        </p:txBody>
      </p:sp>
      <p:sp>
        <p:nvSpPr>
          <p:cNvPr id="80" name="Title Text"/>
          <p:cNvSpPr txBox="1">
            <a:spLocks noGrp="1"/>
          </p:cNvSpPr>
          <p:nvPr>
            <p:ph type="title"/>
          </p:nvPr>
        </p:nvSpPr>
        <p:spPr>
          <a:xfrm>
            <a:off x="333375" y="312539"/>
            <a:ext cx="5453063" cy="1437680"/>
          </a:xfrm>
          <a:prstGeom prst="rect">
            <a:avLst/>
          </a:prstGeom>
        </p:spPr>
        <p:txBody>
          <a:bodyPr/>
          <a:lstStyle/>
          <a:p>
            <a:r>
              <a:t>Title Text</a:t>
            </a:r>
          </a:p>
        </p:txBody>
      </p:sp>
      <p:sp>
        <p:nvSpPr>
          <p:cNvPr id="81" name="Body Level One…"/>
          <p:cNvSpPr txBox="1">
            <a:spLocks noGrp="1"/>
          </p:cNvSpPr>
          <p:nvPr>
            <p:ph type="body" sz="half" idx="1"/>
          </p:nvPr>
        </p:nvSpPr>
        <p:spPr>
          <a:xfrm>
            <a:off x="333375" y="2098477"/>
            <a:ext cx="5453063" cy="4446984"/>
          </a:xfrm>
          <a:prstGeom prst="rect">
            <a:avLst/>
          </a:prstGeom>
        </p:spPr>
        <p:txBody>
          <a:bodyPr/>
          <a:lstStyle>
            <a:lvl1pPr marL="267881" indent="-267881">
              <a:defRPr sz="2109"/>
            </a:lvl1pPr>
            <a:lvl2pPr marL="535762" indent="-267881">
              <a:defRPr sz="2109"/>
            </a:lvl2pPr>
            <a:lvl3pPr marL="803643" indent="-267881">
              <a:defRPr sz="2109"/>
            </a:lvl3pPr>
            <a:lvl4pPr marL="1071524" indent="-267881">
              <a:defRPr sz="2109"/>
            </a:lvl4pPr>
            <a:lvl5pPr marL="1339406" indent="-267881">
              <a:defRPr sz="2109"/>
            </a:lvl5pPr>
          </a:lstStyle>
          <a:p>
            <a:r>
              <a:t>Body Level One</a:t>
            </a:r>
          </a:p>
          <a:p>
            <a:pPr lvl="1"/>
            <a:r>
              <a:t>Body Level Two</a:t>
            </a:r>
          </a:p>
          <a:p>
            <a:pPr lvl="2"/>
            <a:r>
              <a:t>Body Level Three</a:t>
            </a:r>
          </a:p>
          <a:p>
            <a:pPr lvl="3"/>
            <a:r>
              <a:t>Body Level Four</a:t>
            </a:r>
          </a:p>
          <a:p>
            <a:pPr lvl="4"/>
            <a:r>
              <a:t>Body Level Five</a:t>
            </a:r>
          </a:p>
        </p:txBody>
      </p:sp>
      <p:sp>
        <p:nvSpPr>
          <p:cNvPr id="82" name="Slide Number"/>
          <p:cNvSpPr txBox="1">
            <a:spLocks noGrp="1"/>
          </p:cNvSpPr>
          <p:nvPr>
            <p:ph type="sldNum" sz="quarter" idx="2"/>
          </p:nvPr>
        </p:nvSpPr>
        <p:spPr>
          <a:prstGeom prst="rect">
            <a:avLst/>
          </a:prstGeom>
        </p:spPr>
        <p:txBody>
          <a:bodyPr/>
          <a:lstStyle>
            <a:lvl1pPr>
              <a:defRPr>
                <a:solidFill>
                  <a:srgbClr val="FFFFFF"/>
                </a:solidFill>
                <a:effectLst>
                  <a:outerShdw blurRad="38100" dist="15537" dir="5392174" rotWithShape="0">
                    <a:srgbClr val="000000">
                      <a:alpha val="78421"/>
                    </a:srgbClr>
                  </a:outerShdw>
                </a:effectLst>
              </a:defRPr>
            </a:lvl1pPr>
          </a:lstStyle>
          <a:p>
            <a:fld id="{86CB4B4D-7CA3-9044-876B-883B54F8677D}" type="slidenum">
              <a:t>‹#›</a:t>
            </a:fld>
            <a:endParaRPr/>
          </a:p>
        </p:txBody>
      </p:sp>
    </p:spTree>
    <p:extLst>
      <p:ext uri="{BB962C8B-B14F-4D97-AF65-F5344CB8AC3E}">
        <p14:creationId xmlns:p14="http://schemas.microsoft.com/office/powerpoint/2010/main" val="51811674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3" y="1825626"/>
            <a:ext cx="5181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2" y="1825626"/>
            <a:ext cx="5181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683A7C5A-EA0D-8C46-B075-C2693D9400A9}"/>
              </a:ext>
            </a:extLst>
          </p:cNvPr>
          <p:cNvSpPr>
            <a:spLocks noGrp="1"/>
          </p:cNvSpPr>
          <p:nvPr>
            <p:ph type="sldNum" sz="quarter" idx="4"/>
          </p:nvPr>
        </p:nvSpPr>
        <p:spPr>
          <a:xfrm>
            <a:off x="4724399" y="6492561"/>
            <a:ext cx="2743201" cy="244075"/>
          </a:xfrm>
          <a:prstGeom prst="rect">
            <a:avLst/>
          </a:prstGeom>
        </p:spPr>
        <p:txBody>
          <a:bodyPr/>
          <a:lstStyle>
            <a:lvl1pPr algn="ctr">
              <a:defRPr sz="1200"/>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1727460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7" y="365127"/>
            <a:ext cx="10515601" cy="1325563"/>
          </a:xfrm>
        </p:spPr>
        <p:txBody>
          <a:bodyPr/>
          <a:lstStyle/>
          <a:p>
            <a:r>
              <a:rPr lang="en-US"/>
              <a:t>Click to edit Master title style</a:t>
            </a:r>
          </a:p>
        </p:txBody>
      </p:sp>
      <p:sp>
        <p:nvSpPr>
          <p:cNvPr id="3" name="Text Placeholder 2"/>
          <p:cNvSpPr>
            <a:spLocks noGrp="1"/>
          </p:cNvSpPr>
          <p:nvPr>
            <p:ph type="body" idx="1"/>
          </p:nvPr>
        </p:nvSpPr>
        <p:spPr>
          <a:xfrm>
            <a:off x="839790" y="1681164"/>
            <a:ext cx="5157788" cy="823912"/>
          </a:xfrm>
        </p:spPr>
        <p:txBody>
          <a:bodyPr anchor="b"/>
          <a:lstStyle>
            <a:lvl1pPr marL="0" indent="0">
              <a:buNone/>
              <a:defRPr sz="1800" b="1"/>
            </a:lvl1pPr>
            <a:lvl2pPr marL="342929" indent="0">
              <a:buNone/>
              <a:defRPr sz="1500" b="1"/>
            </a:lvl2pPr>
            <a:lvl3pPr marL="685859" indent="0">
              <a:buNone/>
              <a:defRPr sz="1350" b="1"/>
            </a:lvl3pPr>
            <a:lvl4pPr marL="1028788" indent="0">
              <a:buNone/>
              <a:defRPr sz="1200" b="1"/>
            </a:lvl4pPr>
            <a:lvl5pPr marL="1371717" indent="0">
              <a:buNone/>
              <a:defRPr sz="1200" b="1"/>
            </a:lvl5pPr>
            <a:lvl6pPr marL="1714646" indent="0">
              <a:buNone/>
              <a:defRPr sz="1200" b="1"/>
            </a:lvl6pPr>
            <a:lvl7pPr marL="2057576" indent="0">
              <a:buNone/>
              <a:defRPr sz="1200" b="1"/>
            </a:lvl7pPr>
            <a:lvl8pPr marL="2400505" indent="0">
              <a:buNone/>
              <a:defRPr sz="1200" b="1"/>
            </a:lvl8pPr>
            <a:lvl9pPr marL="2743434"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90" y="2505075"/>
            <a:ext cx="515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4"/>
            <a:ext cx="5183188" cy="823912"/>
          </a:xfrm>
        </p:spPr>
        <p:txBody>
          <a:bodyPr anchor="b"/>
          <a:lstStyle>
            <a:lvl1pPr marL="0" indent="0">
              <a:buNone/>
              <a:defRPr sz="1800" b="1"/>
            </a:lvl1pPr>
            <a:lvl2pPr marL="342929" indent="0">
              <a:buNone/>
              <a:defRPr sz="1500" b="1"/>
            </a:lvl2pPr>
            <a:lvl3pPr marL="685859" indent="0">
              <a:buNone/>
              <a:defRPr sz="1350" b="1"/>
            </a:lvl3pPr>
            <a:lvl4pPr marL="1028788" indent="0">
              <a:buNone/>
              <a:defRPr sz="1200" b="1"/>
            </a:lvl4pPr>
            <a:lvl5pPr marL="1371717" indent="0">
              <a:buNone/>
              <a:defRPr sz="1200" b="1"/>
            </a:lvl5pPr>
            <a:lvl6pPr marL="1714646" indent="0">
              <a:buNone/>
              <a:defRPr sz="1200" b="1"/>
            </a:lvl6pPr>
            <a:lvl7pPr marL="2057576" indent="0">
              <a:buNone/>
              <a:defRPr sz="1200" b="1"/>
            </a:lvl7pPr>
            <a:lvl8pPr marL="2400505" indent="0">
              <a:buNone/>
              <a:defRPr sz="1200" b="1"/>
            </a:lvl8pPr>
            <a:lvl9pPr marL="274343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7190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86EEF39-3D05-8E4A-866F-376344AE8D89}"/>
              </a:ext>
            </a:extLst>
          </p:cNvPr>
          <p:cNvSpPr>
            <a:spLocks noGrp="1"/>
          </p:cNvSpPr>
          <p:nvPr>
            <p:ph type="sldNum" sz="quarter" idx="4"/>
          </p:nvPr>
        </p:nvSpPr>
        <p:spPr>
          <a:xfrm>
            <a:off x="4724399" y="6492561"/>
            <a:ext cx="2743201" cy="244075"/>
          </a:xfrm>
          <a:prstGeom prst="rect">
            <a:avLst/>
          </a:prstGeom>
        </p:spPr>
        <p:txBody>
          <a:bodyPr/>
          <a:lstStyle>
            <a:lvl1pPr algn="ctr">
              <a:defRPr sz="1200"/>
            </a:lvl1pPr>
          </a:lstStyle>
          <a:p>
            <a:fld id="{680A8805-481E-9945-9A4E-5A535D120D3C}" type="slidenum">
              <a:rPr lang="en-US" smtClean="0"/>
              <a:pPr/>
              <a:t>‹#›</a:t>
            </a:fld>
            <a:endParaRPr lang="en-US"/>
          </a:p>
        </p:txBody>
      </p:sp>
      <p:pic>
        <p:nvPicPr>
          <p:cNvPr id="4" name="Picture 3">
            <a:extLst>
              <a:ext uri="{FF2B5EF4-FFF2-40B4-BE49-F238E27FC236}">
                <a16:creationId xmlns:a16="http://schemas.microsoft.com/office/drawing/2014/main" id="{97136388-045C-F84B-B6E8-66F615959E4A}"/>
              </a:ext>
            </a:extLst>
          </p:cNvPr>
          <p:cNvPicPr>
            <a:picLocks noChangeAspect="1"/>
          </p:cNvPicPr>
          <p:nvPr userDrawn="1"/>
        </p:nvPicPr>
        <p:blipFill>
          <a:blip r:embed="rId2"/>
          <a:stretch>
            <a:fillRect/>
          </a:stretch>
        </p:blipFill>
        <p:spPr>
          <a:xfrm>
            <a:off x="488949" y="121364"/>
            <a:ext cx="11214100" cy="2070100"/>
          </a:xfrm>
          <a:prstGeom prst="rect">
            <a:avLst/>
          </a:prstGeom>
        </p:spPr>
      </p:pic>
    </p:spTree>
    <p:extLst>
      <p:ext uri="{BB962C8B-B14F-4D97-AF65-F5344CB8AC3E}">
        <p14:creationId xmlns:p14="http://schemas.microsoft.com/office/powerpoint/2010/main" val="2716872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10D9359F-B12F-E249-9B81-318C9E8F227D}"/>
              </a:ext>
            </a:extLst>
          </p:cNvPr>
          <p:cNvSpPr>
            <a:spLocks noGrp="1"/>
          </p:cNvSpPr>
          <p:nvPr>
            <p:ph type="sldNum" sz="quarter" idx="4"/>
          </p:nvPr>
        </p:nvSpPr>
        <p:spPr>
          <a:xfrm>
            <a:off x="4724399" y="6492561"/>
            <a:ext cx="2743201" cy="244075"/>
          </a:xfrm>
          <a:prstGeom prst="rect">
            <a:avLst/>
          </a:prstGeom>
        </p:spPr>
        <p:txBody>
          <a:bodyPr/>
          <a:lstStyle>
            <a:lvl1pPr algn="ctr">
              <a:defRPr sz="1200"/>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45991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393223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90" y="987427"/>
            <a:ext cx="6172200" cy="48736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7" y="2057401"/>
            <a:ext cx="3932239" cy="3811588"/>
          </a:xfrm>
        </p:spPr>
        <p:txBody>
          <a:bodyPr/>
          <a:lstStyle>
            <a:lvl1pPr marL="0" indent="0">
              <a:buNone/>
              <a:defRPr sz="1200"/>
            </a:lvl1pPr>
            <a:lvl2pPr marL="342929" indent="0">
              <a:buNone/>
              <a:defRPr sz="1050"/>
            </a:lvl2pPr>
            <a:lvl3pPr marL="685859" indent="0">
              <a:buNone/>
              <a:defRPr sz="900"/>
            </a:lvl3pPr>
            <a:lvl4pPr marL="1028788" indent="0">
              <a:buNone/>
              <a:defRPr sz="750"/>
            </a:lvl4pPr>
            <a:lvl5pPr marL="1371717" indent="0">
              <a:buNone/>
              <a:defRPr sz="750"/>
            </a:lvl5pPr>
            <a:lvl6pPr marL="1714646" indent="0">
              <a:buNone/>
              <a:defRPr sz="750"/>
            </a:lvl6pPr>
            <a:lvl7pPr marL="2057576" indent="0">
              <a:buNone/>
              <a:defRPr sz="750"/>
            </a:lvl7pPr>
            <a:lvl8pPr marL="2400505" indent="0">
              <a:buNone/>
              <a:defRPr sz="750"/>
            </a:lvl8pPr>
            <a:lvl9pPr marL="2743434"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2B0B22A6-256B-3542-8D03-252704950DF7}"/>
              </a:ext>
            </a:extLst>
          </p:cNvPr>
          <p:cNvSpPr>
            <a:spLocks noGrp="1"/>
          </p:cNvSpPr>
          <p:nvPr>
            <p:ph type="sldNum" sz="quarter" idx="4"/>
          </p:nvPr>
        </p:nvSpPr>
        <p:spPr>
          <a:xfrm>
            <a:off x="4724399" y="6492561"/>
            <a:ext cx="2743201" cy="244075"/>
          </a:xfrm>
          <a:prstGeom prst="rect">
            <a:avLst/>
          </a:prstGeom>
        </p:spPr>
        <p:txBody>
          <a:bodyPr/>
          <a:lstStyle>
            <a:lvl1pPr algn="ctr">
              <a:defRPr sz="1200"/>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413370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3932239"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90" y="987427"/>
            <a:ext cx="6172200" cy="4873624"/>
          </a:xfrm>
        </p:spPr>
        <p:txBody>
          <a:bodyPr anchor="t"/>
          <a:lstStyle>
            <a:lvl1pPr marL="0" indent="0">
              <a:buNone/>
              <a:defRPr sz="2400"/>
            </a:lvl1pPr>
            <a:lvl2pPr marL="342929" indent="0">
              <a:buNone/>
              <a:defRPr sz="2100"/>
            </a:lvl2pPr>
            <a:lvl3pPr marL="685859" indent="0">
              <a:buNone/>
              <a:defRPr sz="1800"/>
            </a:lvl3pPr>
            <a:lvl4pPr marL="1028788" indent="0">
              <a:buNone/>
              <a:defRPr sz="1500"/>
            </a:lvl4pPr>
            <a:lvl5pPr marL="1371717" indent="0">
              <a:buNone/>
              <a:defRPr sz="1500"/>
            </a:lvl5pPr>
            <a:lvl6pPr marL="1714646" indent="0">
              <a:buNone/>
              <a:defRPr sz="1500"/>
            </a:lvl6pPr>
            <a:lvl7pPr marL="2057576" indent="0">
              <a:buNone/>
              <a:defRPr sz="1500"/>
            </a:lvl7pPr>
            <a:lvl8pPr marL="2400505" indent="0">
              <a:buNone/>
              <a:defRPr sz="1500"/>
            </a:lvl8pPr>
            <a:lvl9pPr marL="2743434" indent="0">
              <a:buNone/>
              <a:defRPr sz="1500"/>
            </a:lvl9pPr>
          </a:lstStyle>
          <a:p>
            <a:r>
              <a:rPr lang="en-US"/>
              <a:t>Click icon to add picture</a:t>
            </a:r>
          </a:p>
        </p:txBody>
      </p:sp>
      <p:sp>
        <p:nvSpPr>
          <p:cNvPr id="4" name="Text Placeholder 3"/>
          <p:cNvSpPr>
            <a:spLocks noGrp="1"/>
          </p:cNvSpPr>
          <p:nvPr>
            <p:ph type="body" sz="half" idx="2"/>
          </p:nvPr>
        </p:nvSpPr>
        <p:spPr>
          <a:xfrm>
            <a:off x="839787" y="2057401"/>
            <a:ext cx="3932239" cy="3811588"/>
          </a:xfrm>
        </p:spPr>
        <p:txBody>
          <a:bodyPr/>
          <a:lstStyle>
            <a:lvl1pPr marL="0" indent="0">
              <a:buNone/>
              <a:defRPr sz="1200"/>
            </a:lvl1pPr>
            <a:lvl2pPr marL="342929" indent="0">
              <a:buNone/>
              <a:defRPr sz="1050"/>
            </a:lvl2pPr>
            <a:lvl3pPr marL="685859" indent="0">
              <a:buNone/>
              <a:defRPr sz="900"/>
            </a:lvl3pPr>
            <a:lvl4pPr marL="1028788" indent="0">
              <a:buNone/>
              <a:defRPr sz="750"/>
            </a:lvl4pPr>
            <a:lvl5pPr marL="1371717" indent="0">
              <a:buNone/>
              <a:defRPr sz="750"/>
            </a:lvl5pPr>
            <a:lvl6pPr marL="1714646" indent="0">
              <a:buNone/>
              <a:defRPr sz="750"/>
            </a:lvl6pPr>
            <a:lvl7pPr marL="2057576" indent="0">
              <a:buNone/>
              <a:defRPr sz="750"/>
            </a:lvl7pPr>
            <a:lvl8pPr marL="2400505" indent="0">
              <a:buNone/>
              <a:defRPr sz="750"/>
            </a:lvl8pPr>
            <a:lvl9pPr marL="2743434"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E5A3BCD1-9E12-B645-BA1A-D15527E1B235}"/>
              </a:ext>
            </a:extLst>
          </p:cNvPr>
          <p:cNvSpPr>
            <a:spLocks noGrp="1"/>
          </p:cNvSpPr>
          <p:nvPr>
            <p:ph type="sldNum" sz="quarter" idx="4"/>
          </p:nvPr>
        </p:nvSpPr>
        <p:spPr>
          <a:xfrm>
            <a:off x="4724399" y="6492561"/>
            <a:ext cx="2743201" cy="244075"/>
          </a:xfrm>
          <a:prstGeom prst="rect">
            <a:avLst/>
          </a:prstGeom>
        </p:spPr>
        <p:txBody>
          <a:bodyPr/>
          <a:lstStyle>
            <a:lvl1pPr algn="ctr">
              <a:defRPr sz="1200"/>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889215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sv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8.svg"/><Relationship Id="rId2" Type="http://schemas.openxmlformats.org/officeDocument/2006/relationships/slideLayout" Target="../slideLayouts/slideLayout14.xml"/><Relationship Id="rId16"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6.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image" Target="../media/image8.sv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7.png"/><Relationship Id="rId2" Type="http://schemas.openxmlformats.org/officeDocument/2006/relationships/slideLayout" Target="../slideLayouts/slideLayout27.xml"/><Relationship Id="rId16" Type="http://schemas.openxmlformats.org/officeDocument/2006/relationships/image" Target="../media/image9.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19" Type="http://schemas.openxmlformats.org/officeDocument/2006/relationships/image" Target="../media/image2.png"/><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6964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170" y="365127"/>
            <a:ext cx="1111124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15170" y="1825626"/>
            <a:ext cx="1111124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9F13AAE3-FC90-B64F-B273-762B785D9C9E}"/>
              </a:ext>
            </a:extLst>
          </p:cNvPr>
          <p:cNvSpPr txBox="1">
            <a:spLocks/>
          </p:cNvSpPr>
          <p:nvPr/>
        </p:nvSpPr>
        <p:spPr>
          <a:xfrm>
            <a:off x="8902701" y="6529949"/>
            <a:ext cx="2901765" cy="195726"/>
          </a:xfrm>
          <a:prstGeom prst="rect">
            <a:avLst/>
          </a:prstGeom>
        </p:spPr>
        <p:txBody>
          <a:bodyPr/>
          <a:lstStyle>
            <a:defPPr>
              <a:defRPr lang="en-US"/>
            </a:defPPr>
            <a:lvl1pPr marL="0" marR="0" indent="0" algn="r" defTabSz="914400" rtl="0" eaLnBrk="1" fontAlgn="auto" latinLnBrk="0" hangingPunct="1">
              <a:lnSpc>
                <a:spcPct val="100000"/>
              </a:lnSpc>
              <a:spcBef>
                <a:spcPts val="0"/>
              </a:spcBef>
              <a:spcAft>
                <a:spcPts val="0"/>
              </a:spcAft>
              <a:buClrTx/>
              <a:buSzTx/>
              <a:buFontTx/>
              <a:buNone/>
              <a:tabLst/>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b="0" i="0">
                <a:solidFill>
                  <a:srgbClr val="007088"/>
                </a:solidFill>
                <a:latin typeface="Garamond" panose="02020404030301010803" pitchFamily="18" charset="0"/>
                <a:ea typeface="Palatino" pitchFamily="2" charset="77"/>
                <a:cs typeface="Calibri" panose="020F0502020204030204" pitchFamily="34" charset="0"/>
              </a:rPr>
              <a:t>Copyright © 2022 Peralta Community College District. All Rights Reserved.</a:t>
            </a:r>
          </a:p>
        </p:txBody>
      </p:sp>
      <p:pic>
        <p:nvPicPr>
          <p:cNvPr id="8" name="Picture 7" descr="A picture containing the Peralta Community College District Logo. ">
            <a:extLst>
              <a:ext uri="{FF2B5EF4-FFF2-40B4-BE49-F238E27FC236}">
                <a16:creationId xmlns:a16="http://schemas.microsoft.com/office/drawing/2014/main" id="{5D49A4D1-B4F1-4348-A73B-4BB8673FFDC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804466" y="45932"/>
            <a:ext cx="304354" cy="304354"/>
          </a:xfrm>
          <a:prstGeom prst="rect">
            <a:avLst/>
          </a:prstGeom>
        </p:spPr>
      </p:pic>
      <p:grpSp>
        <p:nvGrpSpPr>
          <p:cNvPr id="9" name="Group 8">
            <a:extLst>
              <a:ext uri="{FF2B5EF4-FFF2-40B4-BE49-F238E27FC236}">
                <a16:creationId xmlns:a16="http://schemas.microsoft.com/office/drawing/2014/main" id="{3FCF4353-6AF5-3043-BD61-15CF0E07647B}"/>
              </a:ext>
            </a:extLst>
          </p:cNvPr>
          <p:cNvGrpSpPr/>
          <p:nvPr/>
        </p:nvGrpSpPr>
        <p:grpSpPr>
          <a:xfrm rot="10800000">
            <a:off x="415169" y="6604952"/>
            <a:ext cx="2239034" cy="46682"/>
            <a:chOff x="1009344" y="6622058"/>
            <a:chExt cx="2239034" cy="46682"/>
          </a:xfrm>
        </p:grpSpPr>
        <p:sp>
          <p:nvSpPr>
            <p:cNvPr id="12" name="Rectangle 11">
              <a:extLst>
                <a:ext uri="{FF2B5EF4-FFF2-40B4-BE49-F238E27FC236}">
                  <a16:creationId xmlns:a16="http://schemas.microsoft.com/office/drawing/2014/main" id="{5BED18DE-2394-234F-9FE0-B4FA46AF6B8A}"/>
                </a:ext>
              </a:extLst>
            </p:cNvPr>
            <p:cNvSpPr/>
            <p:nvPr/>
          </p:nvSpPr>
          <p:spPr>
            <a:xfrm>
              <a:off x="1009344" y="6622058"/>
              <a:ext cx="1097445" cy="45719"/>
            </a:xfrm>
            <a:prstGeom prst="rect">
              <a:avLst/>
            </a:prstGeom>
            <a:solidFill>
              <a:srgbClr val="00708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2DAFB8-3707-924D-A8D7-987577BF96B4}"/>
                </a:ext>
              </a:extLst>
            </p:cNvPr>
            <p:cNvSpPr/>
            <p:nvPr/>
          </p:nvSpPr>
          <p:spPr>
            <a:xfrm>
              <a:off x="2150933" y="6623021"/>
              <a:ext cx="1097445" cy="45719"/>
            </a:xfrm>
            <a:prstGeom prst="rect">
              <a:avLst/>
            </a:prstGeom>
            <a:solidFill>
              <a:srgbClr val="947D4E"/>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
        <p:nvSpPr>
          <p:cNvPr id="14" name="Slide Number Placeholder 5">
            <a:extLst>
              <a:ext uri="{FF2B5EF4-FFF2-40B4-BE49-F238E27FC236}">
                <a16:creationId xmlns:a16="http://schemas.microsoft.com/office/drawing/2014/main" id="{4C2BDBC4-9374-AC4C-9E76-DFFBAA2DDD5C}"/>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rgbClr val="947D4E"/>
                </a:solidFill>
              </a:defRPr>
            </a:lvl1pPr>
          </a:lstStyle>
          <a:p>
            <a:fld id="{680A8805-481E-9945-9A4E-5A535D120D3C}" type="slidenum">
              <a:rPr lang="en-US" smtClean="0"/>
              <a:pPr/>
              <a:t>‹#›</a:t>
            </a:fld>
            <a:endParaRPr lang="en-US"/>
          </a:p>
        </p:txBody>
      </p:sp>
      <p:pic>
        <p:nvPicPr>
          <p:cNvPr id="16" name="Graphic 15">
            <a:extLst>
              <a:ext uri="{FF2B5EF4-FFF2-40B4-BE49-F238E27FC236}">
                <a16:creationId xmlns:a16="http://schemas.microsoft.com/office/drawing/2014/main" id="{AAE3BE5C-D1A8-7C4C-AB6B-C1AA1E67286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1115009" y="-125099"/>
            <a:ext cx="610074" cy="610074"/>
          </a:xfrm>
          <a:prstGeom prst="rect">
            <a:avLst/>
          </a:prstGeom>
        </p:spPr>
      </p:pic>
    </p:spTree>
    <p:extLst>
      <p:ext uri="{BB962C8B-B14F-4D97-AF65-F5344CB8AC3E}">
        <p14:creationId xmlns:p14="http://schemas.microsoft.com/office/powerpoint/2010/main" val="3912893362"/>
      </p:ext>
    </p:extLst>
  </p:cSld>
  <p:clrMap bg1="lt1" tx1="dk1" bg2="lt2" tx2="dk2" accent1="accent1" accent2="accent2" accent3="accent3" accent4="accent4" accent5="accent5" accent6="accent6" hlink="hlink" folHlink="folHlink"/>
  <p:sldLayoutIdLst>
    <p:sldLayoutId id="2147483674" r:id="rId1"/>
    <p:sldLayoutId id="2147483709"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14" r:id="rId12"/>
  </p:sldLayoutIdLst>
  <p:txStyles>
    <p:titleStyle>
      <a:lvl1pPr algn="l" defTabSz="685859"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65" indent="-171465" algn="l" defTabSz="68585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94" indent="-171465" algn="l" defTabSz="68585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323" indent="-171465" algn="l" defTabSz="68585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252"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182"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111"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40"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6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9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59" rtl="0" eaLnBrk="1" latinLnBrk="0" hangingPunct="1">
        <a:defRPr sz="1350" kern="1200">
          <a:solidFill>
            <a:schemeClr val="tx1"/>
          </a:solidFill>
          <a:latin typeface="+mn-lt"/>
          <a:ea typeface="+mn-ea"/>
          <a:cs typeface="+mn-cs"/>
        </a:defRPr>
      </a:lvl1pPr>
      <a:lvl2pPr marL="342929" algn="l" defTabSz="685859" rtl="0" eaLnBrk="1" latinLnBrk="0" hangingPunct="1">
        <a:defRPr sz="1350" kern="1200">
          <a:solidFill>
            <a:schemeClr val="tx1"/>
          </a:solidFill>
          <a:latin typeface="+mn-lt"/>
          <a:ea typeface="+mn-ea"/>
          <a:cs typeface="+mn-cs"/>
        </a:defRPr>
      </a:lvl2pPr>
      <a:lvl3pPr marL="685859" algn="l" defTabSz="685859" rtl="0" eaLnBrk="1" latinLnBrk="0" hangingPunct="1">
        <a:defRPr sz="1350" kern="1200">
          <a:solidFill>
            <a:schemeClr val="tx1"/>
          </a:solidFill>
          <a:latin typeface="+mn-lt"/>
          <a:ea typeface="+mn-ea"/>
          <a:cs typeface="+mn-cs"/>
        </a:defRPr>
      </a:lvl3pPr>
      <a:lvl4pPr marL="1028788" algn="l" defTabSz="685859" rtl="0" eaLnBrk="1" latinLnBrk="0" hangingPunct="1">
        <a:defRPr sz="1350" kern="1200">
          <a:solidFill>
            <a:schemeClr val="tx1"/>
          </a:solidFill>
          <a:latin typeface="+mn-lt"/>
          <a:ea typeface="+mn-ea"/>
          <a:cs typeface="+mn-cs"/>
        </a:defRPr>
      </a:lvl4pPr>
      <a:lvl5pPr marL="1371717" algn="l" defTabSz="685859" rtl="0" eaLnBrk="1" latinLnBrk="0" hangingPunct="1">
        <a:defRPr sz="1350" kern="1200">
          <a:solidFill>
            <a:schemeClr val="tx1"/>
          </a:solidFill>
          <a:latin typeface="+mn-lt"/>
          <a:ea typeface="+mn-ea"/>
          <a:cs typeface="+mn-cs"/>
        </a:defRPr>
      </a:lvl5pPr>
      <a:lvl6pPr marL="1714646" algn="l" defTabSz="685859" rtl="0" eaLnBrk="1" latinLnBrk="0" hangingPunct="1">
        <a:defRPr sz="1350" kern="1200">
          <a:solidFill>
            <a:schemeClr val="tx1"/>
          </a:solidFill>
          <a:latin typeface="+mn-lt"/>
          <a:ea typeface="+mn-ea"/>
          <a:cs typeface="+mn-cs"/>
        </a:defRPr>
      </a:lvl6pPr>
      <a:lvl7pPr marL="2057576" algn="l" defTabSz="685859" rtl="0" eaLnBrk="1" latinLnBrk="0" hangingPunct="1">
        <a:defRPr sz="1350" kern="1200">
          <a:solidFill>
            <a:schemeClr val="tx1"/>
          </a:solidFill>
          <a:latin typeface="+mn-lt"/>
          <a:ea typeface="+mn-ea"/>
          <a:cs typeface="+mn-cs"/>
        </a:defRPr>
      </a:lvl7pPr>
      <a:lvl8pPr marL="2400505" algn="l" defTabSz="685859" rtl="0" eaLnBrk="1" latinLnBrk="0" hangingPunct="1">
        <a:defRPr sz="1350" kern="1200">
          <a:solidFill>
            <a:schemeClr val="tx1"/>
          </a:solidFill>
          <a:latin typeface="+mn-lt"/>
          <a:ea typeface="+mn-ea"/>
          <a:cs typeface="+mn-cs"/>
        </a:defRPr>
      </a:lvl8pPr>
      <a:lvl9pPr marL="2743434" algn="l" defTabSz="685859"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170" y="365127"/>
            <a:ext cx="11080143" cy="92841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15170" y="1476421"/>
            <a:ext cx="11080143" cy="4725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9F13AAE3-FC90-B64F-B273-762B785D9C9E}"/>
              </a:ext>
            </a:extLst>
          </p:cNvPr>
          <p:cNvSpPr txBox="1">
            <a:spLocks/>
          </p:cNvSpPr>
          <p:nvPr/>
        </p:nvSpPr>
        <p:spPr>
          <a:xfrm>
            <a:off x="8902701" y="6529949"/>
            <a:ext cx="2901765" cy="195726"/>
          </a:xfrm>
          <a:prstGeom prst="rect">
            <a:avLst/>
          </a:prstGeom>
        </p:spPr>
        <p:txBody>
          <a:bodyPr/>
          <a:lstStyle>
            <a:defPPr>
              <a:defRPr lang="en-US"/>
            </a:defPPr>
            <a:lvl1pPr marL="0" marR="0" indent="0" algn="r" defTabSz="914400" rtl="0" eaLnBrk="1" fontAlgn="auto" latinLnBrk="0" hangingPunct="1">
              <a:lnSpc>
                <a:spcPct val="100000"/>
              </a:lnSpc>
              <a:spcBef>
                <a:spcPts val="0"/>
              </a:spcBef>
              <a:spcAft>
                <a:spcPts val="0"/>
              </a:spcAft>
              <a:buClrTx/>
              <a:buSzTx/>
              <a:buFontTx/>
              <a:buNone/>
              <a:tabLst/>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a:solidFill>
                  <a:schemeClr val="bg1"/>
                </a:solidFill>
                <a:latin typeface="Garamond" panose="02020404030301010803" pitchFamily="18" charset="0"/>
                <a:ea typeface="Palatino" pitchFamily="2" charset="77"/>
                <a:cs typeface="Calibri" panose="020F0502020204030204" pitchFamily="34" charset="0"/>
              </a:rPr>
              <a:t>Copyright © 2022 Peralta Community College District. All Rights Reserved.</a:t>
            </a:r>
          </a:p>
        </p:txBody>
      </p:sp>
      <p:sp>
        <p:nvSpPr>
          <p:cNvPr id="14" name="Slide Number Placeholder 5">
            <a:extLst>
              <a:ext uri="{FF2B5EF4-FFF2-40B4-BE49-F238E27FC236}">
                <a16:creationId xmlns:a16="http://schemas.microsoft.com/office/drawing/2014/main" id="{699664B0-06CD-A841-BBE0-E05827824C5A}"/>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pic>
        <p:nvPicPr>
          <p:cNvPr id="15" name="Graphic 14">
            <a:extLst>
              <a:ext uri="{FF2B5EF4-FFF2-40B4-BE49-F238E27FC236}">
                <a16:creationId xmlns:a16="http://schemas.microsoft.com/office/drawing/2014/main" id="{3F7075D0-9153-C243-91BC-D505FBF786C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1112435" y="-126386"/>
            <a:ext cx="612648" cy="612648"/>
          </a:xfrm>
          <a:prstGeom prst="rect">
            <a:avLst/>
          </a:prstGeom>
        </p:spPr>
      </p:pic>
      <p:pic>
        <p:nvPicPr>
          <p:cNvPr id="16" name="Picture 15" descr="A picture containing the Peralta Community College District Logo. ">
            <a:extLst>
              <a:ext uri="{FF2B5EF4-FFF2-40B4-BE49-F238E27FC236}">
                <a16:creationId xmlns:a16="http://schemas.microsoft.com/office/drawing/2014/main" id="{1CF3233F-719A-F74E-AF06-1F6AF239EDFB}"/>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804466" y="45932"/>
            <a:ext cx="304354" cy="304354"/>
          </a:xfrm>
          <a:prstGeom prst="rect">
            <a:avLst/>
          </a:prstGeom>
        </p:spPr>
      </p:pic>
      <p:grpSp>
        <p:nvGrpSpPr>
          <p:cNvPr id="17" name="Group 16">
            <a:extLst>
              <a:ext uri="{FF2B5EF4-FFF2-40B4-BE49-F238E27FC236}">
                <a16:creationId xmlns:a16="http://schemas.microsoft.com/office/drawing/2014/main" id="{7A214B94-983C-9946-B680-2B8EF45E666D}"/>
              </a:ext>
            </a:extLst>
          </p:cNvPr>
          <p:cNvGrpSpPr/>
          <p:nvPr userDrawn="1"/>
        </p:nvGrpSpPr>
        <p:grpSpPr>
          <a:xfrm>
            <a:off x="415169" y="6604952"/>
            <a:ext cx="2239034" cy="46682"/>
            <a:chOff x="1009344" y="6622058"/>
            <a:chExt cx="2239034" cy="46682"/>
          </a:xfrm>
        </p:grpSpPr>
        <p:sp>
          <p:nvSpPr>
            <p:cNvPr id="18" name="Rectangle 17">
              <a:extLst>
                <a:ext uri="{FF2B5EF4-FFF2-40B4-BE49-F238E27FC236}">
                  <a16:creationId xmlns:a16="http://schemas.microsoft.com/office/drawing/2014/main" id="{E8C4F559-1BCC-B948-BC2C-7EB305375D65}"/>
                </a:ext>
              </a:extLst>
            </p:cNvPr>
            <p:cNvSpPr/>
            <p:nvPr/>
          </p:nvSpPr>
          <p:spPr>
            <a:xfrm>
              <a:off x="1009344" y="6622058"/>
              <a:ext cx="1097445" cy="45719"/>
            </a:xfrm>
            <a:prstGeom prst="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93FD240-2F24-A345-A3B0-8FFCD3D1A4F1}"/>
                </a:ext>
              </a:extLst>
            </p:cNvPr>
            <p:cNvSpPr/>
            <p:nvPr/>
          </p:nvSpPr>
          <p:spPr>
            <a:xfrm>
              <a:off x="2150933" y="6623021"/>
              <a:ext cx="1097445" cy="45719"/>
            </a:xfrm>
            <a:prstGeom prst="rect">
              <a:avLst/>
            </a:prstGeom>
            <a:solidFill>
              <a:srgbClr val="947D4E"/>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49970005"/>
      </p:ext>
    </p:extLst>
  </p:cSld>
  <p:clrMap bg1="lt1" tx1="dk1" bg2="lt2" tx2="dk2" accent1="accent1" accent2="accent2" accent3="accent3" accent4="accent4" accent5="accent5" accent6="accent6" hlink="hlink" folHlink="folHlink"/>
  <p:sldLayoutIdLst>
    <p:sldLayoutId id="2147483673"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13" r:id="rId12"/>
    <p:sldLayoutId id="2147483715" r:id="rId13"/>
  </p:sldLayoutIdLst>
  <p:txStyles>
    <p:titleStyle>
      <a:lvl1pPr algn="l" defTabSz="685859"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171465" indent="-171465" algn="l" defTabSz="685859" rtl="0" eaLnBrk="1" latinLnBrk="0" hangingPunct="1">
        <a:lnSpc>
          <a:spcPct val="90000"/>
        </a:lnSpc>
        <a:spcBef>
          <a:spcPts val="750"/>
        </a:spcBef>
        <a:buFont typeface="Arial" panose="020B0604020202020204" pitchFamily="34" charset="0"/>
        <a:buChar char="•"/>
        <a:defRPr sz="2100" kern="1200">
          <a:solidFill>
            <a:schemeClr val="bg1"/>
          </a:solidFill>
          <a:latin typeface="+mn-lt"/>
          <a:ea typeface="+mn-ea"/>
          <a:cs typeface="+mn-cs"/>
        </a:defRPr>
      </a:lvl1pPr>
      <a:lvl2pPr marL="514394" indent="-171465" algn="l" defTabSz="685859"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2pPr>
      <a:lvl3pPr marL="857323" indent="-171465" algn="l" defTabSz="685859"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3pPr>
      <a:lvl4pPr marL="1200252" indent="-171465" algn="l" defTabSz="685859"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4pPr>
      <a:lvl5pPr marL="1543182" indent="-171465" algn="l" defTabSz="685859"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5pPr>
      <a:lvl6pPr marL="1886111"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40"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6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9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59" rtl="0" eaLnBrk="1" latinLnBrk="0" hangingPunct="1">
        <a:defRPr sz="1350" kern="1200">
          <a:solidFill>
            <a:schemeClr val="tx1"/>
          </a:solidFill>
          <a:latin typeface="+mn-lt"/>
          <a:ea typeface="+mn-ea"/>
          <a:cs typeface="+mn-cs"/>
        </a:defRPr>
      </a:lvl1pPr>
      <a:lvl2pPr marL="342929" algn="l" defTabSz="685859" rtl="0" eaLnBrk="1" latinLnBrk="0" hangingPunct="1">
        <a:defRPr sz="1350" kern="1200">
          <a:solidFill>
            <a:schemeClr val="tx1"/>
          </a:solidFill>
          <a:latin typeface="+mn-lt"/>
          <a:ea typeface="+mn-ea"/>
          <a:cs typeface="+mn-cs"/>
        </a:defRPr>
      </a:lvl2pPr>
      <a:lvl3pPr marL="685859" algn="l" defTabSz="685859" rtl="0" eaLnBrk="1" latinLnBrk="0" hangingPunct="1">
        <a:defRPr sz="1350" kern="1200">
          <a:solidFill>
            <a:schemeClr val="tx1"/>
          </a:solidFill>
          <a:latin typeface="+mn-lt"/>
          <a:ea typeface="+mn-ea"/>
          <a:cs typeface="+mn-cs"/>
        </a:defRPr>
      </a:lvl3pPr>
      <a:lvl4pPr marL="1028788" algn="l" defTabSz="685859" rtl="0" eaLnBrk="1" latinLnBrk="0" hangingPunct="1">
        <a:defRPr sz="1350" kern="1200">
          <a:solidFill>
            <a:schemeClr val="tx1"/>
          </a:solidFill>
          <a:latin typeface="+mn-lt"/>
          <a:ea typeface="+mn-ea"/>
          <a:cs typeface="+mn-cs"/>
        </a:defRPr>
      </a:lvl4pPr>
      <a:lvl5pPr marL="1371717" algn="l" defTabSz="685859" rtl="0" eaLnBrk="1" latinLnBrk="0" hangingPunct="1">
        <a:defRPr sz="1350" kern="1200">
          <a:solidFill>
            <a:schemeClr val="tx1"/>
          </a:solidFill>
          <a:latin typeface="+mn-lt"/>
          <a:ea typeface="+mn-ea"/>
          <a:cs typeface="+mn-cs"/>
        </a:defRPr>
      </a:lvl5pPr>
      <a:lvl6pPr marL="1714646" algn="l" defTabSz="685859" rtl="0" eaLnBrk="1" latinLnBrk="0" hangingPunct="1">
        <a:defRPr sz="1350" kern="1200">
          <a:solidFill>
            <a:schemeClr val="tx1"/>
          </a:solidFill>
          <a:latin typeface="+mn-lt"/>
          <a:ea typeface="+mn-ea"/>
          <a:cs typeface="+mn-cs"/>
        </a:defRPr>
      </a:lvl6pPr>
      <a:lvl7pPr marL="2057576" algn="l" defTabSz="685859" rtl="0" eaLnBrk="1" latinLnBrk="0" hangingPunct="1">
        <a:defRPr sz="1350" kern="1200">
          <a:solidFill>
            <a:schemeClr val="tx1"/>
          </a:solidFill>
          <a:latin typeface="+mn-lt"/>
          <a:ea typeface="+mn-ea"/>
          <a:cs typeface="+mn-cs"/>
        </a:defRPr>
      </a:lvl7pPr>
      <a:lvl8pPr marL="2400505" algn="l" defTabSz="685859" rtl="0" eaLnBrk="1" latinLnBrk="0" hangingPunct="1">
        <a:defRPr sz="1350" kern="1200">
          <a:solidFill>
            <a:schemeClr val="tx1"/>
          </a:solidFill>
          <a:latin typeface="+mn-lt"/>
          <a:ea typeface="+mn-ea"/>
          <a:cs typeface="+mn-cs"/>
        </a:defRPr>
      </a:lvl8pPr>
      <a:lvl9pPr marL="2743434" algn="l" defTabSz="685859"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170" y="365127"/>
            <a:ext cx="11080143" cy="92841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15170" y="1476421"/>
            <a:ext cx="11080143" cy="4725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9F13AAE3-FC90-B64F-B273-762B785D9C9E}"/>
              </a:ext>
            </a:extLst>
          </p:cNvPr>
          <p:cNvSpPr txBox="1">
            <a:spLocks/>
          </p:cNvSpPr>
          <p:nvPr/>
        </p:nvSpPr>
        <p:spPr>
          <a:xfrm>
            <a:off x="8902701" y="6529949"/>
            <a:ext cx="2901765" cy="195726"/>
          </a:xfrm>
          <a:prstGeom prst="rect">
            <a:avLst/>
          </a:prstGeom>
        </p:spPr>
        <p:txBody>
          <a:bodyPr/>
          <a:lstStyle>
            <a:defPPr>
              <a:defRPr lang="en-US"/>
            </a:defPPr>
            <a:lvl1pPr marL="0" marR="0" indent="0" algn="r" defTabSz="914400" rtl="0" eaLnBrk="1" fontAlgn="auto" latinLnBrk="0" hangingPunct="1">
              <a:lnSpc>
                <a:spcPct val="100000"/>
              </a:lnSpc>
              <a:spcBef>
                <a:spcPts val="0"/>
              </a:spcBef>
              <a:spcAft>
                <a:spcPts val="0"/>
              </a:spcAft>
              <a:buClrTx/>
              <a:buSzTx/>
              <a:buFontTx/>
              <a:buNone/>
              <a:tabLst/>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a:solidFill>
                  <a:schemeClr val="bg1"/>
                </a:solidFill>
                <a:latin typeface="Garamond" panose="02020404030301010803" pitchFamily="18" charset="0"/>
                <a:ea typeface="Palatino" pitchFamily="2" charset="77"/>
                <a:cs typeface="Calibri" panose="020F0502020204030204" pitchFamily="34" charset="0"/>
              </a:rPr>
              <a:t>Copyright © 2022 Peralta Community College District. All Rights Reserved.</a:t>
            </a:r>
          </a:p>
        </p:txBody>
      </p:sp>
      <p:sp>
        <p:nvSpPr>
          <p:cNvPr id="14" name="Slide Number Placeholder 5">
            <a:extLst>
              <a:ext uri="{FF2B5EF4-FFF2-40B4-BE49-F238E27FC236}">
                <a16:creationId xmlns:a16="http://schemas.microsoft.com/office/drawing/2014/main" id="{699664B0-06CD-A841-BBE0-E05827824C5A}"/>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pic>
        <p:nvPicPr>
          <p:cNvPr id="15" name="Graphic 14">
            <a:extLst>
              <a:ext uri="{FF2B5EF4-FFF2-40B4-BE49-F238E27FC236}">
                <a16:creationId xmlns:a16="http://schemas.microsoft.com/office/drawing/2014/main" id="{DBC6033E-CD17-7440-9D88-3924C2E60296}"/>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11112435" y="-126386"/>
            <a:ext cx="612648" cy="612648"/>
          </a:xfrm>
          <a:prstGeom prst="rect">
            <a:avLst/>
          </a:prstGeom>
        </p:spPr>
      </p:pic>
      <p:pic>
        <p:nvPicPr>
          <p:cNvPr id="16" name="Picture 15" descr="A picture containing the Peralta Community College District Logo. ">
            <a:extLst>
              <a:ext uri="{FF2B5EF4-FFF2-40B4-BE49-F238E27FC236}">
                <a16:creationId xmlns:a16="http://schemas.microsoft.com/office/drawing/2014/main" id="{74B0D47E-428D-5F4E-B121-306A1A4BCDAC}"/>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04466" y="45932"/>
            <a:ext cx="304354" cy="304354"/>
          </a:xfrm>
          <a:prstGeom prst="rect">
            <a:avLst/>
          </a:prstGeom>
        </p:spPr>
      </p:pic>
      <p:grpSp>
        <p:nvGrpSpPr>
          <p:cNvPr id="17" name="Group 16">
            <a:extLst>
              <a:ext uri="{FF2B5EF4-FFF2-40B4-BE49-F238E27FC236}">
                <a16:creationId xmlns:a16="http://schemas.microsoft.com/office/drawing/2014/main" id="{B7E06C39-90DB-D745-8912-C8E88BEEE43F}"/>
              </a:ext>
            </a:extLst>
          </p:cNvPr>
          <p:cNvGrpSpPr/>
          <p:nvPr userDrawn="1"/>
        </p:nvGrpSpPr>
        <p:grpSpPr>
          <a:xfrm rot="10800000">
            <a:off x="415169" y="6604952"/>
            <a:ext cx="2239034" cy="46682"/>
            <a:chOff x="1009344" y="6622058"/>
            <a:chExt cx="2239034" cy="46682"/>
          </a:xfrm>
        </p:grpSpPr>
        <p:sp>
          <p:nvSpPr>
            <p:cNvPr id="18" name="Rectangle 17">
              <a:extLst>
                <a:ext uri="{FF2B5EF4-FFF2-40B4-BE49-F238E27FC236}">
                  <a16:creationId xmlns:a16="http://schemas.microsoft.com/office/drawing/2014/main" id="{36ACC544-2D86-B04A-B400-8E6787A676F9}"/>
                </a:ext>
              </a:extLst>
            </p:cNvPr>
            <p:cNvSpPr/>
            <p:nvPr/>
          </p:nvSpPr>
          <p:spPr>
            <a:xfrm>
              <a:off x="1009344" y="6622058"/>
              <a:ext cx="1097445" cy="45719"/>
            </a:xfrm>
            <a:prstGeom prst="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E63AF40-FA91-374B-8458-D064D8E2BF93}"/>
                </a:ext>
              </a:extLst>
            </p:cNvPr>
            <p:cNvSpPr/>
            <p:nvPr/>
          </p:nvSpPr>
          <p:spPr>
            <a:xfrm>
              <a:off x="2150933" y="6623021"/>
              <a:ext cx="1097445" cy="45719"/>
            </a:xfrm>
            <a:prstGeom prst="rect">
              <a:avLst/>
            </a:prstGeom>
            <a:solidFill>
              <a:srgbClr val="007088"/>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1003012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10" r:id="rId12"/>
    <p:sldLayoutId id="2147483711" r:id="rId13"/>
    <p:sldLayoutId id="2147483712" r:id="rId14"/>
  </p:sldLayoutIdLst>
  <p:txStyles>
    <p:titleStyle>
      <a:lvl1pPr algn="l" defTabSz="685859"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171465" indent="-171465" algn="l" defTabSz="685859" rtl="0" eaLnBrk="1" latinLnBrk="0" hangingPunct="1">
        <a:lnSpc>
          <a:spcPct val="90000"/>
        </a:lnSpc>
        <a:spcBef>
          <a:spcPts val="750"/>
        </a:spcBef>
        <a:buFont typeface="Arial" panose="020B0604020202020204" pitchFamily="34" charset="0"/>
        <a:buChar char="•"/>
        <a:defRPr sz="2100" kern="1200">
          <a:solidFill>
            <a:schemeClr val="bg1"/>
          </a:solidFill>
          <a:latin typeface="+mn-lt"/>
          <a:ea typeface="+mn-ea"/>
          <a:cs typeface="+mn-cs"/>
        </a:defRPr>
      </a:lvl1pPr>
      <a:lvl2pPr marL="514394" indent="-171465" algn="l" defTabSz="685859"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2pPr>
      <a:lvl3pPr marL="857323" indent="-171465" algn="l" defTabSz="685859"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3pPr>
      <a:lvl4pPr marL="1200252" indent="-171465" algn="l" defTabSz="685859"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4pPr>
      <a:lvl5pPr marL="1543182" indent="-171465" algn="l" defTabSz="685859"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5pPr>
      <a:lvl6pPr marL="1886111"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40"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6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9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59" rtl="0" eaLnBrk="1" latinLnBrk="0" hangingPunct="1">
        <a:defRPr sz="1350" kern="1200">
          <a:solidFill>
            <a:schemeClr val="tx1"/>
          </a:solidFill>
          <a:latin typeface="+mn-lt"/>
          <a:ea typeface="+mn-ea"/>
          <a:cs typeface="+mn-cs"/>
        </a:defRPr>
      </a:lvl1pPr>
      <a:lvl2pPr marL="342929" algn="l" defTabSz="685859" rtl="0" eaLnBrk="1" latinLnBrk="0" hangingPunct="1">
        <a:defRPr sz="1350" kern="1200">
          <a:solidFill>
            <a:schemeClr val="tx1"/>
          </a:solidFill>
          <a:latin typeface="+mn-lt"/>
          <a:ea typeface="+mn-ea"/>
          <a:cs typeface="+mn-cs"/>
        </a:defRPr>
      </a:lvl2pPr>
      <a:lvl3pPr marL="685859" algn="l" defTabSz="685859" rtl="0" eaLnBrk="1" latinLnBrk="0" hangingPunct="1">
        <a:defRPr sz="1350" kern="1200">
          <a:solidFill>
            <a:schemeClr val="tx1"/>
          </a:solidFill>
          <a:latin typeface="+mn-lt"/>
          <a:ea typeface="+mn-ea"/>
          <a:cs typeface="+mn-cs"/>
        </a:defRPr>
      </a:lvl3pPr>
      <a:lvl4pPr marL="1028788" algn="l" defTabSz="685859" rtl="0" eaLnBrk="1" latinLnBrk="0" hangingPunct="1">
        <a:defRPr sz="1350" kern="1200">
          <a:solidFill>
            <a:schemeClr val="tx1"/>
          </a:solidFill>
          <a:latin typeface="+mn-lt"/>
          <a:ea typeface="+mn-ea"/>
          <a:cs typeface="+mn-cs"/>
        </a:defRPr>
      </a:lvl4pPr>
      <a:lvl5pPr marL="1371717" algn="l" defTabSz="685859" rtl="0" eaLnBrk="1" latinLnBrk="0" hangingPunct="1">
        <a:defRPr sz="1350" kern="1200">
          <a:solidFill>
            <a:schemeClr val="tx1"/>
          </a:solidFill>
          <a:latin typeface="+mn-lt"/>
          <a:ea typeface="+mn-ea"/>
          <a:cs typeface="+mn-cs"/>
        </a:defRPr>
      </a:lvl5pPr>
      <a:lvl6pPr marL="1714646" algn="l" defTabSz="685859" rtl="0" eaLnBrk="1" latinLnBrk="0" hangingPunct="1">
        <a:defRPr sz="1350" kern="1200">
          <a:solidFill>
            <a:schemeClr val="tx1"/>
          </a:solidFill>
          <a:latin typeface="+mn-lt"/>
          <a:ea typeface="+mn-ea"/>
          <a:cs typeface="+mn-cs"/>
        </a:defRPr>
      </a:lvl6pPr>
      <a:lvl7pPr marL="2057576" algn="l" defTabSz="685859" rtl="0" eaLnBrk="1" latinLnBrk="0" hangingPunct="1">
        <a:defRPr sz="1350" kern="1200">
          <a:solidFill>
            <a:schemeClr val="tx1"/>
          </a:solidFill>
          <a:latin typeface="+mn-lt"/>
          <a:ea typeface="+mn-ea"/>
          <a:cs typeface="+mn-cs"/>
        </a:defRPr>
      </a:lvl7pPr>
      <a:lvl8pPr marL="2400505" algn="l" defTabSz="685859" rtl="0" eaLnBrk="1" latinLnBrk="0" hangingPunct="1">
        <a:defRPr sz="1350" kern="1200">
          <a:solidFill>
            <a:schemeClr val="tx1"/>
          </a:solidFill>
          <a:latin typeface="+mn-lt"/>
          <a:ea typeface="+mn-ea"/>
          <a:cs typeface="+mn-cs"/>
        </a:defRPr>
      </a:lvl8pPr>
      <a:lvl9pPr marL="2743434" algn="l" defTabSz="68585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3.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www.urbandisplacement.org/maps/sf-bay-area-gentrification-and-displacemen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naceweb.org/job-market/internships/the-positive-implications-of-internships-on-early-career-outcomes/" TargetMode="Externa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hyperlink" Target="https://lao.ca.gov/Publications/Report/4481" TargetMode="Externa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hyperlink" Target="https://www.aucccd.org/assets/documents/Survey/2018%20AUCCCD%20Survey-Public-June%2012-FINAL.pdf" TargetMode="Externa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hyperlink" Target="https://www.cupahr.org/wp-content/uploads/A-Snapshot-of-the-Staff-Workforce-in-Community-and-Technical-Colleges.pdf" TargetMode="Externa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hyperlink" Target="https://www.ednewsdaily.com/a-tale-of-retention-staff-or-students/" TargetMode="External"/><Relationship Id="rId2" Type="http://schemas.openxmlformats.org/officeDocument/2006/relationships/hyperlink" Target="https://www.researchgate.net/publication/238397011_Turnover_intent_in_an_urban_community_college_Strategies_for_faculty_retention" TargetMode="Externa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hyperlink" Target="https://data.census.gov/cedsci/" TargetMode="Externa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hyperlink" Target="https://data.census.gov/cedsci/" TargetMode="Externa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hyperlink" Target="https://data.census.gov/cedsci/" TargetMode="Externa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hyperlink" Target="https://data.census.gov/cedsci/" TargetMode="Externa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hyperlink" Target="https://data.census.gov/cedsci/" TargetMode="Externa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hyperlink" Target="https://data.census.gov/cedsci/"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hyperlink" Target="https://data.census.gov/cedsci/" TargetMode="Externa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hyperlink" Target="https://data.census.gov/cedsci/" TargetMode="Externa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hyperlink" Target="https://nces.ed.gov/programs/digest/d21/tables/dt21_502.30.asp"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22E00-CFA6-8743-F006-B91FAD5CB4B2}"/>
              </a:ext>
            </a:extLst>
          </p:cNvPr>
          <p:cNvSpPr txBox="1">
            <a:spLocks/>
          </p:cNvSpPr>
          <p:nvPr/>
        </p:nvSpPr>
        <p:spPr>
          <a:xfrm>
            <a:off x="416298" y="2618073"/>
            <a:ext cx="11222424" cy="1876926"/>
          </a:xfrm>
          <a:prstGeom prst="rect">
            <a:avLst/>
          </a:prstGeom>
        </p:spPr>
        <p:txBody>
          <a:bodyPr>
            <a:normAutofit/>
          </a:bodyPr>
          <a:lstStyle>
            <a:lvl1pPr algn="l" defTabSz="685859" rtl="0" eaLnBrk="1" latinLnBrk="0" hangingPunct="1">
              <a:lnSpc>
                <a:spcPct val="90000"/>
              </a:lnSpc>
              <a:spcBef>
                <a:spcPct val="0"/>
              </a:spcBef>
              <a:buNone/>
              <a:defRPr sz="3300" kern="1200">
                <a:solidFill>
                  <a:schemeClr val="tx1"/>
                </a:solidFill>
                <a:latin typeface="+mj-lt"/>
                <a:ea typeface="+mj-ea"/>
                <a:cs typeface="+mj-cs"/>
              </a:defRPr>
            </a:lvl1pPr>
          </a:lstStyle>
          <a:p>
            <a:pPr lvl="1" algn="ctr"/>
            <a:r>
              <a:rPr lang="en-US" sz="5700" b="1" dirty="0">
                <a:solidFill>
                  <a:srgbClr val="007088"/>
                </a:solidFill>
                <a:latin typeface="Franklin Gothic Medium Cond" panose="020B0606030402020204" pitchFamily="34" charset="0"/>
              </a:rPr>
              <a:t>EDUCATIONAL MASTER PLAN </a:t>
            </a:r>
          </a:p>
          <a:p>
            <a:pPr lvl="1" algn="ctr"/>
            <a:r>
              <a:rPr lang="en-US" sz="5700" b="1" dirty="0">
                <a:solidFill>
                  <a:srgbClr val="007088"/>
                </a:solidFill>
                <a:latin typeface="Franklin Gothic Medium Cond" panose="020B0606030402020204" pitchFamily="34" charset="0"/>
              </a:rPr>
              <a:t>2023 - 2027</a:t>
            </a:r>
          </a:p>
        </p:txBody>
      </p:sp>
      <p:sp>
        <p:nvSpPr>
          <p:cNvPr id="3" name="Subtitle 2">
            <a:extLst>
              <a:ext uri="{FF2B5EF4-FFF2-40B4-BE49-F238E27FC236}">
                <a16:creationId xmlns:a16="http://schemas.microsoft.com/office/drawing/2014/main" id="{6B1B48D0-8A59-984A-8592-0DD12444270B}"/>
              </a:ext>
            </a:extLst>
          </p:cNvPr>
          <p:cNvSpPr txBox="1">
            <a:spLocks/>
          </p:cNvSpPr>
          <p:nvPr/>
        </p:nvSpPr>
        <p:spPr>
          <a:xfrm>
            <a:off x="875291" y="5718741"/>
            <a:ext cx="2590144" cy="566295"/>
          </a:xfrm>
          <a:prstGeom prst="rect">
            <a:avLst/>
          </a:prstGeom>
        </p:spPr>
        <p:txBody>
          <a:bodyPr>
            <a:noAutofit/>
          </a:bodyPr>
          <a:lstStyle>
            <a:lvl1pPr marL="171465" indent="-171465" algn="l" defTabSz="68585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94" indent="-171465" algn="l" defTabSz="68585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323" indent="-171465" algn="l" defTabSz="68585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252"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182"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111"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40"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6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9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en-US" sz="1400" dirty="0">
                <a:solidFill>
                  <a:schemeClr val="tx2"/>
                </a:solidFill>
                <a:latin typeface="Franklin Gothic Medium Cond"/>
              </a:rPr>
              <a:t>Dr. Phoumy Sayavong</a:t>
            </a:r>
          </a:p>
          <a:p>
            <a:pPr marL="0" indent="0">
              <a:lnSpc>
                <a:spcPct val="100000"/>
              </a:lnSpc>
              <a:buNone/>
            </a:pPr>
            <a:r>
              <a:rPr lang="en-US" sz="1400" dirty="0">
                <a:solidFill>
                  <a:schemeClr val="tx2"/>
                </a:solidFill>
                <a:latin typeface="Franklin Gothic Medium Cond" panose="020B0606030402020204" pitchFamily="34" charset="0"/>
              </a:rPr>
              <a:t>Senior Research &amp; Planning Analyst</a:t>
            </a:r>
          </a:p>
        </p:txBody>
      </p:sp>
      <p:sp>
        <p:nvSpPr>
          <p:cNvPr id="4" name="Subtitle 2">
            <a:extLst>
              <a:ext uri="{FF2B5EF4-FFF2-40B4-BE49-F238E27FC236}">
                <a16:creationId xmlns:a16="http://schemas.microsoft.com/office/drawing/2014/main" id="{EA4746F7-755B-1352-3729-4A791ADB2409}"/>
              </a:ext>
            </a:extLst>
          </p:cNvPr>
          <p:cNvSpPr txBox="1">
            <a:spLocks/>
          </p:cNvSpPr>
          <p:nvPr/>
        </p:nvSpPr>
        <p:spPr>
          <a:xfrm>
            <a:off x="9068456" y="5718740"/>
            <a:ext cx="2590144" cy="566295"/>
          </a:xfrm>
          <a:prstGeom prst="rect">
            <a:avLst/>
          </a:prstGeom>
        </p:spPr>
        <p:txBody>
          <a:bodyPr>
            <a:noAutofit/>
          </a:bodyPr>
          <a:lstStyle>
            <a:lvl1pPr marL="171465" indent="-171465" algn="l" defTabSz="68585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94" indent="-171465" algn="l" defTabSz="68585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323" indent="-171465" algn="l" defTabSz="68585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252"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182"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111"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40"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6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9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00000"/>
              </a:lnSpc>
              <a:buNone/>
            </a:pPr>
            <a:r>
              <a:rPr lang="en-US" sz="1400" dirty="0">
                <a:solidFill>
                  <a:schemeClr val="tx2"/>
                </a:solidFill>
                <a:latin typeface="Franklin Gothic Medium Cond"/>
              </a:rPr>
              <a:t>Dr. Becky Gee</a:t>
            </a:r>
          </a:p>
          <a:p>
            <a:pPr marL="0" indent="0" algn="r">
              <a:lnSpc>
                <a:spcPct val="100000"/>
              </a:lnSpc>
              <a:buNone/>
            </a:pPr>
            <a:r>
              <a:rPr lang="en-US" sz="1400" dirty="0">
                <a:solidFill>
                  <a:schemeClr val="tx2"/>
                </a:solidFill>
                <a:latin typeface="Franklin Gothic Medium Cond" panose="020B0606030402020204" pitchFamily="34" charset="0"/>
              </a:rPr>
              <a:t>Chemistry Faculty, Researcher</a:t>
            </a:r>
          </a:p>
        </p:txBody>
      </p:sp>
      <p:sp>
        <p:nvSpPr>
          <p:cNvPr id="5" name="Text Placeholder 2">
            <a:extLst>
              <a:ext uri="{FF2B5EF4-FFF2-40B4-BE49-F238E27FC236}">
                <a16:creationId xmlns:a16="http://schemas.microsoft.com/office/drawing/2014/main" id="{673F6FC1-B1AD-DB54-B730-40D36B93B7F0}"/>
              </a:ext>
            </a:extLst>
          </p:cNvPr>
          <p:cNvSpPr txBox="1">
            <a:spLocks/>
          </p:cNvSpPr>
          <p:nvPr/>
        </p:nvSpPr>
        <p:spPr>
          <a:xfrm>
            <a:off x="636199" y="4636314"/>
            <a:ext cx="11222425" cy="357188"/>
          </a:xfrm>
          <a:prstGeom prst="rect">
            <a:avLst/>
          </a:prstGeom>
        </p:spPr>
        <p:txBody>
          <a:bodyPr/>
          <a:lstStyle>
            <a:lvl1pPr marL="171465" indent="-171465" algn="l" defTabSz="68585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94" indent="-171465" algn="l" defTabSz="68585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323" indent="-171465" algn="l" defTabSz="68585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252"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182"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111"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40"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6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9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800" dirty="0">
                <a:solidFill>
                  <a:srgbClr val="007088"/>
                </a:solidFill>
                <a:latin typeface="Franklin Gothic Demi Cond" panose="020B0603020102020204" pitchFamily="34" charset="0"/>
              </a:rPr>
              <a:t>Campus Forum: September 19, 2022</a:t>
            </a:r>
          </a:p>
        </p:txBody>
      </p:sp>
    </p:spTree>
    <p:extLst>
      <p:ext uri="{BB962C8B-B14F-4D97-AF65-F5344CB8AC3E}">
        <p14:creationId xmlns:p14="http://schemas.microsoft.com/office/powerpoint/2010/main" val="1296503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ACCA8DE6-C185-7EF8-DEFE-5DA0D729F788}"/>
              </a:ext>
            </a:extLst>
          </p:cNvPr>
          <p:cNvGraphicFramePr>
            <a:graphicFrameLocks/>
          </p:cNvGraphicFramePr>
          <p:nvPr>
            <p:extLst>
              <p:ext uri="{D42A27DB-BD31-4B8C-83A1-F6EECF244321}">
                <p14:modId xmlns:p14="http://schemas.microsoft.com/office/powerpoint/2010/main" val="2775537652"/>
              </p:ext>
            </p:extLst>
          </p:nvPr>
        </p:nvGraphicFramePr>
        <p:xfrm>
          <a:off x="655828" y="1421780"/>
          <a:ext cx="10870586" cy="4923264"/>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a16="http://schemas.microsoft.com/office/drawing/2014/main" id="{2076060A-0178-E45A-6188-E468DF62D796}"/>
              </a:ext>
            </a:extLst>
          </p:cNvPr>
          <p:cNvSpPr txBox="1">
            <a:spLocks/>
          </p:cNvSpPr>
          <p:nvPr/>
        </p:nvSpPr>
        <p:spPr>
          <a:xfrm>
            <a:off x="415169" y="291495"/>
            <a:ext cx="11111245" cy="1325563"/>
          </a:xfrm>
          <a:prstGeom prst="rect">
            <a:avLst/>
          </a:prstGeom>
        </p:spPr>
        <p:txBody>
          <a:bodyPr vert="horz" lIns="91440" tIns="45720" rIns="91440" bIns="45720" rtlCol="0" anchor="ctr">
            <a:normAutofit/>
          </a:bodyPr>
          <a:lstStyle>
            <a:lvl1pPr algn="l" defTabSz="685859"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solidFill>
                  <a:srgbClr val="007088"/>
                </a:solidFill>
              </a:rPr>
              <a:t>Fall Enrollment Trend (after Census)</a:t>
            </a:r>
            <a:endParaRPr lang="en-US" sz="1200" dirty="0">
              <a:solidFill>
                <a:srgbClr val="007088"/>
              </a:solidFill>
            </a:endParaRPr>
          </a:p>
        </p:txBody>
      </p:sp>
      <p:cxnSp>
        <p:nvCxnSpPr>
          <p:cNvPr id="7" name="Straight Arrow Connector 6">
            <a:extLst>
              <a:ext uri="{FF2B5EF4-FFF2-40B4-BE49-F238E27FC236}">
                <a16:creationId xmlns:a16="http://schemas.microsoft.com/office/drawing/2014/main" id="{3930C021-6C1A-5734-8B30-AE01DAE15F91}"/>
              </a:ext>
            </a:extLst>
          </p:cNvPr>
          <p:cNvCxnSpPr>
            <a:cxnSpLocks/>
          </p:cNvCxnSpPr>
          <p:nvPr/>
        </p:nvCxnSpPr>
        <p:spPr>
          <a:xfrm>
            <a:off x="5278056" y="1749190"/>
            <a:ext cx="2156005" cy="708257"/>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8FB1F27-E1E5-5E9B-464A-09D2A369AD6A}"/>
              </a:ext>
            </a:extLst>
          </p:cNvPr>
          <p:cNvCxnSpPr>
            <a:cxnSpLocks/>
          </p:cNvCxnSpPr>
          <p:nvPr/>
        </p:nvCxnSpPr>
        <p:spPr>
          <a:xfrm>
            <a:off x="1458410" y="3362924"/>
            <a:ext cx="2314937" cy="308619"/>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ED14F7A-5D2B-F3CC-65C8-1DF046C3F90B}"/>
              </a:ext>
            </a:extLst>
          </p:cNvPr>
          <p:cNvCxnSpPr>
            <a:cxnSpLocks/>
          </p:cNvCxnSpPr>
          <p:nvPr/>
        </p:nvCxnSpPr>
        <p:spPr>
          <a:xfrm>
            <a:off x="8402961" y="4581226"/>
            <a:ext cx="2421276" cy="217735"/>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AB7AC8B-BB20-10A1-C31A-4E6ACBBC729D}"/>
              </a:ext>
            </a:extLst>
          </p:cNvPr>
          <p:cNvSpPr txBox="1"/>
          <p:nvPr/>
        </p:nvSpPr>
        <p:spPr>
          <a:xfrm>
            <a:off x="6356058" y="1749190"/>
            <a:ext cx="1006868" cy="369332"/>
          </a:xfrm>
          <a:prstGeom prst="rect">
            <a:avLst/>
          </a:prstGeom>
          <a:noFill/>
        </p:spPr>
        <p:txBody>
          <a:bodyPr wrap="square" rtlCol="0">
            <a:spAutoFit/>
          </a:bodyPr>
          <a:lstStyle/>
          <a:p>
            <a:r>
              <a:rPr lang="en-US" b="1" dirty="0">
                <a:solidFill>
                  <a:srgbClr val="FF0000"/>
                </a:solidFill>
              </a:rPr>
              <a:t>-19%</a:t>
            </a:r>
          </a:p>
        </p:txBody>
      </p:sp>
      <p:sp>
        <p:nvSpPr>
          <p:cNvPr id="14" name="TextBox 13">
            <a:extLst>
              <a:ext uri="{FF2B5EF4-FFF2-40B4-BE49-F238E27FC236}">
                <a16:creationId xmlns:a16="http://schemas.microsoft.com/office/drawing/2014/main" id="{5D684507-7B82-9D2A-1C17-50D21C63AA34}"/>
              </a:ext>
            </a:extLst>
          </p:cNvPr>
          <p:cNvSpPr txBox="1"/>
          <p:nvPr/>
        </p:nvSpPr>
        <p:spPr>
          <a:xfrm>
            <a:off x="2497638" y="3147901"/>
            <a:ext cx="1006868" cy="369332"/>
          </a:xfrm>
          <a:prstGeom prst="rect">
            <a:avLst/>
          </a:prstGeom>
          <a:noFill/>
        </p:spPr>
        <p:txBody>
          <a:bodyPr wrap="square" rtlCol="0">
            <a:spAutoFit/>
          </a:bodyPr>
          <a:lstStyle/>
          <a:p>
            <a:r>
              <a:rPr lang="en-US" b="1" dirty="0">
                <a:solidFill>
                  <a:srgbClr val="FF0000"/>
                </a:solidFill>
              </a:rPr>
              <a:t>-1%</a:t>
            </a:r>
          </a:p>
        </p:txBody>
      </p:sp>
      <p:sp>
        <p:nvSpPr>
          <p:cNvPr id="15" name="TextBox 14">
            <a:extLst>
              <a:ext uri="{FF2B5EF4-FFF2-40B4-BE49-F238E27FC236}">
                <a16:creationId xmlns:a16="http://schemas.microsoft.com/office/drawing/2014/main" id="{E2F275FA-4D39-4051-0393-0A518C2FE9D8}"/>
              </a:ext>
            </a:extLst>
          </p:cNvPr>
          <p:cNvSpPr txBox="1"/>
          <p:nvPr/>
        </p:nvSpPr>
        <p:spPr>
          <a:xfrm>
            <a:off x="9346058" y="4320761"/>
            <a:ext cx="1006868" cy="369332"/>
          </a:xfrm>
          <a:prstGeom prst="rect">
            <a:avLst/>
          </a:prstGeom>
          <a:noFill/>
        </p:spPr>
        <p:txBody>
          <a:bodyPr wrap="square" rtlCol="0">
            <a:spAutoFit/>
          </a:bodyPr>
          <a:lstStyle/>
          <a:p>
            <a:r>
              <a:rPr lang="en-US" b="1" dirty="0">
                <a:solidFill>
                  <a:srgbClr val="FF0000"/>
                </a:solidFill>
              </a:rPr>
              <a:t>-18%</a:t>
            </a:r>
          </a:p>
        </p:txBody>
      </p:sp>
    </p:spTree>
    <p:extLst>
      <p:ext uri="{BB962C8B-B14F-4D97-AF65-F5344CB8AC3E}">
        <p14:creationId xmlns:p14="http://schemas.microsoft.com/office/powerpoint/2010/main" val="120153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C3FB422-8F58-EEB1-DA04-6B2B77A23547}"/>
              </a:ext>
            </a:extLst>
          </p:cNvPr>
          <p:cNvSpPr>
            <a:spLocks noGrp="1"/>
          </p:cNvSpPr>
          <p:nvPr>
            <p:ph type="title"/>
          </p:nvPr>
        </p:nvSpPr>
        <p:spPr>
          <a:xfrm>
            <a:off x="751609" y="412531"/>
            <a:ext cx="9604004" cy="956817"/>
          </a:xfrm>
        </p:spPr>
        <p:txBody>
          <a:bodyPr>
            <a:normAutofit/>
          </a:bodyPr>
          <a:lstStyle/>
          <a:p>
            <a:r>
              <a:rPr lang="en-US" sz="4400" b="1" dirty="0">
                <a:solidFill>
                  <a:srgbClr val="FFC000"/>
                </a:solidFill>
                <a:latin typeface="Franklin Gothic Demi Cond" panose="020B0603020102020204" pitchFamily="34" charset="0"/>
                <a:cs typeface="Arial" panose="020B0604020202020204" pitchFamily="34" charset="0"/>
              </a:rPr>
              <a:t>Persistence at BCC</a:t>
            </a:r>
          </a:p>
        </p:txBody>
      </p:sp>
      <p:graphicFrame>
        <p:nvGraphicFramePr>
          <p:cNvPr id="2" name="Chart 1">
            <a:extLst>
              <a:ext uri="{FF2B5EF4-FFF2-40B4-BE49-F238E27FC236}">
                <a16:creationId xmlns:a16="http://schemas.microsoft.com/office/drawing/2014/main" id="{4E742A82-5C78-8748-AE6E-7D288D7904EE}"/>
              </a:ext>
            </a:extLst>
          </p:cNvPr>
          <p:cNvGraphicFramePr>
            <a:graphicFrameLocks/>
          </p:cNvGraphicFramePr>
          <p:nvPr>
            <p:extLst>
              <p:ext uri="{D42A27DB-BD31-4B8C-83A1-F6EECF244321}">
                <p14:modId xmlns:p14="http://schemas.microsoft.com/office/powerpoint/2010/main" val="3177293629"/>
              </p:ext>
            </p:extLst>
          </p:nvPr>
        </p:nvGraphicFramePr>
        <p:xfrm>
          <a:off x="880647" y="1583538"/>
          <a:ext cx="10753055" cy="464524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F8E4B966-1296-ABF2-DC99-88FBF34B32A0}"/>
              </a:ext>
            </a:extLst>
          </p:cNvPr>
          <p:cNvSpPr txBox="1"/>
          <p:nvPr/>
        </p:nvSpPr>
        <p:spPr>
          <a:xfrm>
            <a:off x="4680642" y="5546060"/>
            <a:ext cx="783400" cy="276999"/>
          </a:xfrm>
          <a:prstGeom prst="rect">
            <a:avLst/>
          </a:prstGeom>
          <a:noFill/>
        </p:spPr>
        <p:txBody>
          <a:bodyPr wrap="square" rtlCol="0">
            <a:spAutoFit/>
          </a:bodyPr>
          <a:lstStyle/>
          <a:p>
            <a:r>
              <a:rPr lang="en-US" sz="1200" b="1" dirty="0"/>
              <a:t>F21-S22</a:t>
            </a:r>
          </a:p>
        </p:txBody>
      </p:sp>
      <p:sp>
        <p:nvSpPr>
          <p:cNvPr id="14" name="TextBox 13">
            <a:extLst>
              <a:ext uri="{FF2B5EF4-FFF2-40B4-BE49-F238E27FC236}">
                <a16:creationId xmlns:a16="http://schemas.microsoft.com/office/drawing/2014/main" id="{9E113811-BD89-1B3F-97C2-FD7320E11CF4}"/>
              </a:ext>
            </a:extLst>
          </p:cNvPr>
          <p:cNvSpPr txBox="1"/>
          <p:nvPr/>
        </p:nvSpPr>
        <p:spPr>
          <a:xfrm>
            <a:off x="3735207" y="5558376"/>
            <a:ext cx="783400" cy="276999"/>
          </a:xfrm>
          <a:prstGeom prst="rect">
            <a:avLst/>
          </a:prstGeom>
          <a:noFill/>
        </p:spPr>
        <p:txBody>
          <a:bodyPr wrap="square" rtlCol="0">
            <a:spAutoFit/>
          </a:bodyPr>
          <a:lstStyle/>
          <a:p>
            <a:r>
              <a:rPr lang="en-US" sz="1200" b="1" dirty="0"/>
              <a:t>F20-S21</a:t>
            </a:r>
          </a:p>
        </p:txBody>
      </p:sp>
      <p:sp>
        <p:nvSpPr>
          <p:cNvPr id="15" name="TextBox 14">
            <a:extLst>
              <a:ext uri="{FF2B5EF4-FFF2-40B4-BE49-F238E27FC236}">
                <a16:creationId xmlns:a16="http://schemas.microsoft.com/office/drawing/2014/main" id="{C1B193B7-74ED-49E1-CBA3-9B600BEC14CD}"/>
              </a:ext>
            </a:extLst>
          </p:cNvPr>
          <p:cNvSpPr txBox="1"/>
          <p:nvPr/>
        </p:nvSpPr>
        <p:spPr>
          <a:xfrm>
            <a:off x="2789772" y="5558376"/>
            <a:ext cx="783400" cy="276999"/>
          </a:xfrm>
          <a:prstGeom prst="rect">
            <a:avLst/>
          </a:prstGeom>
          <a:noFill/>
        </p:spPr>
        <p:txBody>
          <a:bodyPr wrap="square" rtlCol="0">
            <a:spAutoFit/>
          </a:bodyPr>
          <a:lstStyle/>
          <a:p>
            <a:r>
              <a:rPr lang="en-US" sz="1200" b="1" dirty="0"/>
              <a:t>F19-S20</a:t>
            </a:r>
          </a:p>
        </p:txBody>
      </p:sp>
      <p:sp>
        <p:nvSpPr>
          <p:cNvPr id="16" name="TextBox 15">
            <a:extLst>
              <a:ext uri="{FF2B5EF4-FFF2-40B4-BE49-F238E27FC236}">
                <a16:creationId xmlns:a16="http://schemas.microsoft.com/office/drawing/2014/main" id="{1484F04E-C315-A307-65D8-2B5A164062D5}"/>
              </a:ext>
            </a:extLst>
          </p:cNvPr>
          <p:cNvSpPr txBox="1"/>
          <p:nvPr/>
        </p:nvSpPr>
        <p:spPr>
          <a:xfrm>
            <a:off x="1835284" y="5565067"/>
            <a:ext cx="783400" cy="276999"/>
          </a:xfrm>
          <a:prstGeom prst="rect">
            <a:avLst/>
          </a:prstGeom>
          <a:noFill/>
        </p:spPr>
        <p:txBody>
          <a:bodyPr wrap="square" rtlCol="0">
            <a:spAutoFit/>
          </a:bodyPr>
          <a:lstStyle/>
          <a:p>
            <a:r>
              <a:rPr lang="en-US" sz="1200" b="1" dirty="0"/>
              <a:t>F18-S19</a:t>
            </a:r>
          </a:p>
        </p:txBody>
      </p:sp>
      <p:sp>
        <p:nvSpPr>
          <p:cNvPr id="17" name="TextBox 16">
            <a:extLst>
              <a:ext uri="{FF2B5EF4-FFF2-40B4-BE49-F238E27FC236}">
                <a16:creationId xmlns:a16="http://schemas.microsoft.com/office/drawing/2014/main" id="{0EDF8026-FDE0-3A1D-0B98-2301354CB6F5}"/>
              </a:ext>
            </a:extLst>
          </p:cNvPr>
          <p:cNvSpPr txBox="1"/>
          <p:nvPr/>
        </p:nvSpPr>
        <p:spPr>
          <a:xfrm>
            <a:off x="7055304" y="5565067"/>
            <a:ext cx="783400" cy="276999"/>
          </a:xfrm>
          <a:prstGeom prst="rect">
            <a:avLst/>
          </a:prstGeom>
          <a:noFill/>
        </p:spPr>
        <p:txBody>
          <a:bodyPr wrap="square" rtlCol="0">
            <a:spAutoFit/>
          </a:bodyPr>
          <a:lstStyle/>
          <a:p>
            <a:r>
              <a:rPr lang="en-US" sz="1200" b="1" dirty="0"/>
              <a:t>F18-F19</a:t>
            </a:r>
          </a:p>
        </p:txBody>
      </p:sp>
      <p:sp>
        <p:nvSpPr>
          <p:cNvPr id="18" name="TextBox 17">
            <a:extLst>
              <a:ext uri="{FF2B5EF4-FFF2-40B4-BE49-F238E27FC236}">
                <a16:creationId xmlns:a16="http://schemas.microsoft.com/office/drawing/2014/main" id="{5A5DFCA1-2621-BD1D-AAB0-D4B9AB758C55}"/>
              </a:ext>
            </a:extLst>
          </p:cNvPr>
          <p:cNvSpPr txBox="1"/>
          <p:nvPr/>
        </p:nvSpPr>
        <p:spPr>
          <a:xfrm>
            <a:off x="8000739" y="5565067"/>
            <a:ext cx="783400" cy="276999"/>
          </a:xfrm>
          <a:prstGeom prst="rect">
            <a:avLst/>
          </a:prstGeom>
          <a:noFill/>
        </p:spPr>
        <p:txBody>
          <a:bodyPr wrap="square" rtlCol="0">
            <a:spAutoFit/>
          </a:bodyPr>
          <a:lstStyle/>
          <a:p>
            <a:r>
              <a:rPr lang="en-US" sz="1200" b="1" dirty="0"/>
              <a:t>F19-F20</a:t>
            </a:r>
          </a:p>
        </p:txBody>
      </p:sp>
      <p:sp>
        <p:nvSpPr>
          <p:cNvPr id="19" name="TextBox 18">
            <a:extLst>
              <a:ext uri="{FF2B5EF4-FFF2-40B4-BE49-F238E27FC236}">
                <a16:creationId xmlns:a16="http://schemas.microsoft.com/office/drawing/2014/main" id="{DF6645CF-6414-AE1F-2856-70F8703E72FE}"/>
              </a:ext>
            </a:extLst>
          </p:cNvPr>
          <p:cNvSpPr txBox="1"/>
          <p:nvPr/>
        </p:nvSpPr>
        <p:spPr>
          <a:xfrm>
            <a:off x="9010528" y="5556014"/>
            <a:ext cx="783400" cy="276999"/>
          </a:xfrm>
          <a:prstGeom prst="rect">
            <a:avLst/>
          </a:prstGeom>
          <a:noFill/>
        </p:spPr>
        <p:txBody>
          <a:bodyPr wrap="square" rtlCol="0">
            <a:spAutoFit/>
          </a:bodyPr>
          <a:lstStyle/>
          <a:p>
            <a:r>
              <a:rPr lang="en-US" sz="1200" b="1" dirty="0"/>
              <a:t>F20-F21</a:t>
            </a:r>
          </a:p>
        </p:txBody>
      </p:sp>
      <p:sp>
        <p:nvSpPr>
          <p:cNvPr id="20" name="TextBox 19">
            <a:extLst>
              <a:ext uri="{FF2B5EF4-FFF2-40B4-BE49-F238E27FC236}">
                <a16:creationId xmlns:a16="http://schemas.microsoft.com/office/drawing/2014/main" id="{74498C7E-A651-A8F3-2012-B858D9B4FBB2}"/>
              </a:ext>
            </a:extLst>
          </p:cNvPr>
          <p:cNvSpPr txBox="1"/>
          <p:nvPr/>
        </p:nvSpPr>
        <p:spPr>
          <a:xfrm>
            <a:off x="9947489" y="5556013"/>
            <a:ext cx="783400" cy="276999"/>
          </a:xfrm>
          <a:prstGeom prst="rect">
            <a:avLst/>
          </a:prstGeom>
          <a:noFill/>
        </p:spPr>
        <p:txBody>
          <a:bodyPr wrap="square" rtlCol="0">
            <a:spAutoFit/>
          </a:bodyPr>
          <a:lstStyle/>
          <a:p>
            <a:r>
              <a:rPr lang="en-US" sz="1200" b="1" dirty="0"/>
              <a:t>F21-F22</a:t>
            </a:r>
          </a:p>
        </p:txBody>
      </p:sp>
    </p:spTree>
    <p:extLst>
      <p:ext uri="{BB962C8B-B14F-4D97-AF65-F5344CB8AC3E}">
        <p14:creationId xmlns:p14="http://schemas.microsoft.com/office/powerpoint/2010/main" val="3734319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DC63A-0D8D-824D-B18A-0A860659A98A}"/>
              </a:ext>
            </a:extLst>
          </p:cNvPr>
          <p:cNvSpPr>
            <a:spLocks noGrp="1"/>
          </p:cNvSpPr>
          <p:nvPr>
            <p:ph type="title"/>
          </p:nvPr>
        </p:nvSpPr>
        <p:spPr>
          <a:xfrm>
            <a:off x="681135" y="365127"/>
            <a:ext cx="10814178" cy="928414"/>
          </a:xfrm>
        </p:spPr>
        <p:txBody>
          <a:bodyPr>
            <a:normAutofit/>
          </a:bodyPr>
          <a:lstStyle/>
          <a:p>
            <a:r>
              <a:rPr lang="en-US" sz="4000" b="1" dirty="0">
                <a:latin typeface="Franklin Gothic Demi Cond" panose="020B0603020102020204" pitchFamily="34" charset="0"/>
              </a:rPr>
              <a:t>Fall ‘20 to Spring ‘21 Persistence: First Time Students</a:t>
            </a:r>
          </a:p>
        </p:txBody>
      </p:sp>
      <p:graphicFrame>
        <p:nvGraphicFramePr>
          <p:cNvPr id="4" name="Content Placeholder 3">
            <a:extLst>
              <a:ext uri="{FF2B5EF4-FFF2-40B4-BE49-F238E27FC236}">
                <a16:creationId xmlns:a16="http://schemas.microsoft.com/office/drawing/2014/main" id="{723AF781-BED6-2345-A936-314BB156675E}"/>
              </a:ext>
            </a:extLst>
          </p:cNvPr>
          <p:cNvGraphicFramePr>
            <a:graphicFrameLocks noGrp="1"/>
          </p:cNvGraphicFramePr>
          <p:nvPr>
            <p:ph idx="1"/>
            <p:extLst>
              <p:ext uri="{D42A27DB-BD31-4B8C-83A1-F6EECF244321}">
                <p14:modId xmlns:p14="http://schemas.microsoft.com/office/powerpoint/2010/main" val="3190814410"/>
              </p:ext>
            </p:extLst>
          </p:nvPr>
        </p:nvGraphicFramePr>
        <p:xfrm>
          <a:off x="2182655" y="1637573"/>
          <a:ext cx="7538751" cy="4469092"/>
        </p:xfrm>
        <a:graphic>
          <a:graphicData uri="http://schemas.openxmlformats.org/drawingml/2006/table">
            <a:tbl>
              <a:tblPr>
                <a:tableStyleId>{5C22544A-7EE6-4342-B048-85BDC9FD1C3A}</a:tableStyleId>
              </a:tblPr>
              <a:tblGrid>
                <a:gridCol w="3889214">
                  <a:extLst>
                    <a:ext uri="{9D8B030D-6E8A-4147-A177-3AD203B41FA5}">
                      <a16:colId xmlns:a16="http://schemas.microsoft.com/office/drawing/2014/main" val="2470070628"/>
                    </a:ext>
                  </a:extLst>
                </a:gridCol>
                <a:gridCol w="3649537">
                  <a:extLst>
                    <a:ext uri="{9D8B030D-6E8A-4147-A177-3AD203B41FA5}">
                      <a16:colId xmlns:a16="http://schemas.microsoft.com/office/drawing/2014/main" val="1042766224"/>
                    </a:ext>
                  </a:extLst>
                </a:gridCol>
              </a:tblGrid>
              <a:tr h="390404">
                <a:tc>
                  <a:txBody>
                    <a:bodyPr/>
                    <a:lstStyle/>
                    <a:p>
                      <a:pPr algn="l" fontAlgn="b"/>
                      <a:r>
                        <a:rPr lang="en-US" sz="2500" b="0" i="0" u="none" strike="noStrike" dirty="0">
                          <a:solidFill>
                            <a:schemeClr val="bg1"/>
                          </a:solidFill>
                          <a:effectLst/>
                          <a:latin typeface="Franklin Gothic Medium" panose="020B0603020102020204" pitchFamily="34" charset="0"/>
                        </a:rPr>
                        <a:t>Ethnicity</a:t>
                      </a:r>
                    </a:p>
                  </a:txBody>
                  <a:tcPr marL="11716" marR="11716" marT="11716" marB="0" anchor="b">
                    <a:solidFill>
                      <a:srgbClr val="009193"/>
                    </a:solidFill>
                  </a:tcPr>
                </a:tc>
                <a:tc>
                  <a:txBody>
                    <a:bodyPr/>
                    <a:lstStyle/>
                    <a:p>
                      <a:pPr algn="ctr" fontAlgn="b"/>
                      <a:r>
                        <a:rPr lang="en-US" sz="2500" b="0" i="0" u="none" strike="noStrike" dirty="0">
                          <a:solidFill>
                            <a:schemeClr val="bg1"/>
                          </a:solidFill>
                          <a:effectLst/>
                          <a:latin typeface="Franklin Gothic Medium" panose="020B0603020102020204" pitchFamily="34" charset="0"/>
                        </a:rPr>
                        <a:t>Persistence Rate</a:t>
                      </a:r>
                    </a:p>
                  </a:txBody>
                  <a:tcPr marL="11716" marR="11716" marT="11716" marB="0" anchor="b">
                    <a:solidFill>
                      <a:srgbClr val="009193"/>
                    </a:solidFill>
                  </a:tcPr>
                </a:tc>
                <a:extLst>
                  <a:ext uri="{0D108BD9-81ED-4DB2-BD59-A6C34878D82A}">
                    <a16:rowId xmlns:a16="http://schemas.microsoft.com/office/drawing/2014/main" val="1848129057"/>
                  </a:ext>
                </a:extLst>
              </a:tr>
              <a:tr h="296452">
                <a:tc>
                  <a:txBody>
                    <a:bodyPr/>
                    <a:lstStyle/>
                    <a:p>
                      <a:pPr algn="l" fontAlgn="b"/>
                      <a:r>
                        <a:rPr lang="en-US" sz="2500" b="0" i="0" u="none" strike="noStrike">
                          <a:effectLst/>
                          <a:latin typeface="Franklin Gothic Medium" panose="020B0603020102020204" pitchFamily="34" charset="0"/>
                        </a:rPr>
                        <a:t>American Indian</a:t>
                      </a:r>
                      <a:endParaRPr lang="en-US" sz="2500" b="0" i="0" u="none" strike="noStrike">
                        <a:solidFill>
                          <a:srgbClr val="000000"/>
                        </a:solidFill>
                        <a:effectLst/>
                        <a:latin typeface="Franklin Gothic Medium" panose="020B0603020102020204" pitchFamily="34" charset="0"/>
                      </a:endParaRPr>
                    </a:p>
                  </a:txBody>
                  <a:tcPr marL="11716" marR="11716" marT="11716" marB="0" anchor="b"/>
                </a:tc>
                <a:tc>
                  <a:txBody>
                    <a:bodyPr/>
                    <a:lstStyle/>
                    <a:p>
                      <a:pPr algn="ctr" fontAlgn="b"/>
                      <a:r>
                        <a:rPr lang="en-US" sz="2500" b="0" i="0" u="none" strike="noStrike">
                          <a:effectLst/>
                          <a:latin typeface="Franklin Gothic Medium" panose="020B0603020102020204" pitchFamily="34" charset="0"/>
                        </a:rPr>
                        <a:t>33%</a:t>
                      </a:r>
                      <a:endParaRPr lang="en-US" sz="2500" b="0" i="0" u="none" strike="noStrike">
                        <a:solidFill>
                          <a:srgbClr val="000000"/>
                        </a:solidFill>
                        <a:effectLst/>
                        <a:latin typeface="Franklin Gothic Medium" panose="020B0603020102020204" pitchFamily="34" charset="0"/>
                      </a:endParaRPr>
                    </a:p>
                  </a:txBody>
                  <a:tcPr marL="11716" marR="11716" marT="11716" marB="0" anchor="b"/>
                </a:tc>
                <a:extLst>
                  <a:ext uri="{0D108BD9-81ED-4DB2-BD59-A6C34878D82A}">
                    <a16:rowId xmlns:a16="http://schemas.microsoft.com/office/drawing/2014/main" val="1771699133"/>
                  </a:ext>
                </a:extLst>
              </a:tr>
              <a:tr h="283981">
                <a:tc>
                  <a:txBody>
                    <a:bodyPr/>
                    <a:lstStyle/>
                    <a:p>
                      <a:pPr algn="l" fontAlgn="b"/>
                      <a:r>
                        <a:rPr lang="en-US" sz="2500" b="0" i="0" u="none" strike="noStrike" dirty="0">
                          <a:effectLst/>
                          <a:latin typeface="Franklin Gothic Medium" panose="020B0603020102020204" pitchFamily="34" charset="0"/>
                        </a:rPr>
                        <a:t>Asian</a:t>
                      </a:r>
                      <a:endParaRPr lang="en-US" sz="2500" b="0" i="0" u="none" strike="noStrike" dirty="0">
                        <a:solidFill>
                          <a:srgbClr val="000000"/>
                        </a:solidFill>
                        <a:effectLst/>
                        <a:latin typeface="Franklin Gothic Medium" panose="020B0603020102020204" pitchFamily="34" charset="0"/>
                      </a:endParaRPr>
                    </a:p>
                  </a:txBody>
                  <a:tcPr marL="11716" marR="11716" marT="11716" marB="0" anchor="b">
                    <a:solidFill>
                      <a:srgbClr val="FFFFFF"/>
                    </a:solidFill>
                  </a:tcPr>
                </a:tc>
                <a:tc>
                  <a:txBody>
                    <a:bodyPr/>
                    <a:lstStyle/>
                    <a:p>
                      <a:pPr algn="ctr" fontAlgn="b"/>
                      <a:r>
                        <a:rPr lang="en-US" sz="2500" b="0" i="0" u="none" strike="noStrike" dirty="0">
                          <a:effectLst/>
                          <a:latin typeface="Franklin Gothic Medium" panose="020B0603020102020204" pitchFamily="34" charset="0"/>
                        </a:rPr>
                        <a:t>50%</a:t>
                      </a:r>
                      <a:endParaRPr lang="en-US" sz="2500" b="0" i="0" u="none" strike="noStrike" dirty="0">
                        <a:solidFill>
                          <a:srgbClr val="000000"/>
                        </a:solidFill>
                        <a:effectLst/>
                        <a:latin typeface="Franklin Gothic Medium" panose="020B0603020102020204" pitchFamily="34" charset="0"/>
                      </a:endParaRPr>
                    </a:p>
                  </a:txBody>
                  <a:tcPr marL="11716" marR="11716" marT="11716" marB="0" anchor="b">
                    <a:solidFill>
                      <a:srgbClr val="FFFFFF"/>
                    </a:solidFill>
                  </a:tcPr>
                </a:tc>
                <a:extLst>
                  <a:ext uri="{0D108BD9-81ED-4DB2-BD59-A6C34878D82A}">
                    <a16:rowId xmlns:a16="http://schemas.microsoft.com/office/drawing/2014/main" val="2607693702"/>
                  </a:ext>
                </a:extLst>
              </a:tr>
              <a:tr h="235297">
                <a:tc>
                  <a:txBody>
                    <a:bodyPr/>
                    <a:lstStyle/>
                    <a:p>
                      <a:pPr algn="l" fontAlgn="b"/>
                      <a:r>
                        <a:rPr lang="en-US" sz="2500" b="0" i="0" u="none" strike="noStrike" dirty="0">
                          <a:effectLst/>
                          <a:latin typeface="Franklin Gothic Medium" panose="020B0603020102020204" pitchFamily="34" charset="0"/>
                        </a:rPr>
                        <a:t>Black/African American</a:t>
                      </a:r>
                      <a:endParaRPr lang="en-US" sz="2500" b="0" i="0" u="none" strike="noStrike" dirty="0">
                        <a:solidFill>
                          <a:srgbClr val="000000"/>
                        </a:solidFill>
                        <a:effectLst/>
                        <a:latin typeface="Franklin Gothic Medium" panose="020B0603020102020204" pitchFamily="34" charset="0"/>
                      </a:endParaRPr>
                    </a:p>
                  </a:txBody>
                  <a:tcPr marL="11716" marR="11716" marT="11716" marB="0" anchor="b"/>
                </a:tc>
                <a:tc>
                  <a:txBody>
                    <a:bodyPr/>
                    <a:lstStyle/>
                    <a:p>
                      <a:pPr algn="ctr" fontAlgn="b"/>
                      <a:r>
                        <a:rPr lang="en-US" sz="2500" b="0" i="0" u="none" strike="noStrike">
                          <a:effectLst/>
                          <a:latin typeface="Franklin Gothic Medium" panose="020B0603020102020204" pitchFamily="34" charset="0"/>
                        </a:rPr>
                        <a:t>43%</a:t>
                      </a:r>
                      <a:endParaRPr lang="en-US" sz="2500" b="0" i="0" u="none" strike="noStrike">
                        <a:solidFill>
                          <a:srgbClr val="000000"/>
                        </a:solidFill>
                        <a:effectLst/>
                        <a:latin typeface="Franklin Gothic Medium" panose="020B0603020102020204" pitchFamily="34" charset="0"/>
                      </a:endParaRPr>
                    </a:p>
                  </a:txBody>
                  <a:tcPr marL="11716" marR="11716" marT="11716" marB="0" anchor="b"/>
                </a:tc>
                <a:extLst>
                  <a:ext uri="{0D108BD9-81ED-4DB2-BD59-A6C34878D82A}">
                    <a16:rowId xmlns:a16="http://schemas.microsoft.com/office/drawing/2014/main" val="976447624"/>
                  </a:ext>
                </a:extLst>
              </a:tr>
              <a:tr h="340522">
                <a:tc>
                  <a:txBody>
                    <a:bodyPr/>
                    <a:lstStyle/>
                    <a:p>
                      <a:pPr algn="l" fontAlgn="b"/>
                      <a:r>
                        <a:rPr lang="en-US" sz="2500" b="0" i="0" u="none" strike="noStrike" dirty="0">
                          <a:effectLst/>
                          <a:latin typeface="Franklin Gothic Medium" panose="020B0603020102020204" pitchFamily="34" charset="0"/>
                        </a:rPr>
                        <a:t>Latinx</a:t>
                      </a:r>
                      <a:endParaRPr lang="en-US" sz="2500" b="0" i="0" u="none" strike="noStrike" dirty="0">
                        <a:solidFill>
                          <a:srgbClr val="000000"/>
                        </a:solidFill>
                        <a:effectLst/>
                        <a:latin typeface="Franklin Gothic Medium" panose="020B0603020102020204" pitchFamily="34" charset="0"/>
                      </a:endParaRPr>
                    </a:p>
                  </a:txBody>
                  <a:tcPr marL="11716" marR="11716" marT="11716" marB="0" anchor="b">
                    <a:solidFill>
                      <a:srgbClr val="FFFFFF"/>
                    </a:solidFill>
                  </a:tcPr>
                </a:tc>
                <a:tc>
                  <a:txBody>
                    <a:bodyPr/>
                    <a:lstStyle/>
                    <a:p>
                      <a:pPr algn="ctr" fontAlgn="b"/>
                      <a:r>
                        <a:rPr lang="en-US" sz="2500" b="0" i="0" u="none" strike="noStrike" dirty="0">
                          <a:effectLst/>
                          <a:latin typeface="Franklin Gothic Medium" panose="020B0603020102020204" pitchFamily="34" charset="0"/>
                        </a:rPr>
                        <a:t>50%</a:t>
                      </a:r>
                      <a:endParaRPr lang="en-US" sz="2500" b="0" i="0" u="none" strike="noStrike" dirty="0">
                        <a:solidFill>
                          <a:srgbClr val="000000"/>
                        </a:solidFill>
                        <a:effectLst/>
                        <a:latin typeface="Franklin Gothic Medium" panose="020B0603020102020204" pitchFamily="34" charset="0"/>
                      </a:endParaRPr>
                    </a:p>
                  </a:txBody>
                  <a:tcPr marL="11716" marR="11716" marT="11716" marB="0" anchor="b">
                    <a:solidFill>
                      <a:srgbClr val="FFFFFF"/>
                    </a:solidFill>
                  </a:tcPr>
                </a:tc>
                <a:extLst>
                  <a:ext uri="{0D108BD9-81ED-4DB2-BD59-A6C34878D82A}">
                    <a16:rowId xmlns:a16="http://schemas.microsoft.com/office/drawing/2014/main" val="550516265"/>
                  </a:ext>
                </a:extLst>
              </a:tr>
              <a:tr h="264677">
                <a:tc>
                  <a:txBody>
                    <a:bodyPr/>
                    <a:lstStyle/>
                    <a:p>
                      <a:pPr algn="l" fontAlgn="b"/>
                      <a:r>
                        <a:rPr lang="en-US" sz="2500" b="0" i="0" u="none" strike="noStrike">
                          <a:effectLst/>
                          <a:latin typeface="Franklin Gothic Medium" panose="020B0603020102020204" pitchFamily="34" charset="0"/>
                        </a:rPr>
                        <a:t>Pacific Islander</a:t>
                      </a:r>
                      <a:endParaRPr lang="en-US" sz="2500" b="0" i="0" u="none" strike="noStrike">
                        <a:solidFill>
                          <a:srgbClr val="000000"/>
                        </a:solidFill>
                        <a:effectLst/>
                        <a:latin typeface="Franklin Gothic Medium" panose="020B0603020102020204" pitchFamily="34" charset="0"/>
                      </a:endParaRPr>
                    </a:p>
                  </a:txBody>
                  <a:tcPr marL="11716" marR="11716" marT="11716" marB="0" anchor="b"/>
                </a:tc>
                <a:tc>
                  <a:txBody>
                    <a:bodyPr/>
                    <a:lstStyle/>
                    <a:p>
                      <a:pPr algn="ctr" fontAlgn="b"/>
                      <a:r>
                        <a:rPr lang="en-US" sz="2500" b="0" i="0" u="none" strike="noStrike">
                          <a:effectLst/>
                          <a:latin typeface="Franklin Gothic Medium" panose="020B0603020102020204" pitchFamily="34" charset="0"/>
                        </a:rPr>
                        <a:t>0%</a:t>
                      </a:r>
                      <a:endParaRPr lang="en-US" sz="2500" b="0" i="0" u="none" strike="noStrike">
                        <a:solidFill>
                          <a:srgbClr val="000000"/>
                        </a:solidFill>
                        <a:effectLst/>
                        <a:latin typeface="Franklin Gothic Medium" panose="020B0603020102020204" pitchFamily="34" charset="0"/>
                      </a:endParaRPr>
                    </a:p>
                  </a:txBody>
                  <a:tcPr marL="11716" marR="11716" marT="11716" marB="0" anchor="b"/>
                </a:tc>
                <a:extLst>
                  <a:ext uri="{0D108BD9-81ED-4DB2-BD59-A6C34878D82A}">
                    <a16:rowId xmlns:a16="http://schemas.microsoft.com/office/drawing/2014/main" val="852997566"/>
                  </a:ext>
                </a:extLst>
              </a:tr>
              <a:tr h="297474">
                <a:tc>
                  <a:txBody>
                    <a:bodyPr/>
                    <a:lstStyle/>
                    <a:p>
                      <a:pPr algn="l" fontAlgn="b"/>
                      <a:r>
                        <a:rPr lang="en-US" sz="2500" b="0" i="0" u="none" strike="noStrike" dirty="0">
                          <a:effectLst/>
                          <a:latin typeface="Franklin Gothic Medium" panose="020B0603020102020204" pitchFamily="34" charset="0"/>
                        </a:rPr>
                        <a:t>Two or More</a:t>
                      </a:r>
                      <a:endParaRPr lang="en-US" sz="2500" b="0" i="0" u="none" strike="noStrike" dirty="0">
                        <a:solidFill>
                          <a:srgbClr val="000000"/>
                        </a:solidFill>
                        <a:effectLst/>
                        <a:latin typeface="Franklin Gothic Medium" panose="020B0603020102020204" pitchFamily="34" charset="0"/>
                      </a:endParaRPr>
                    </a:p>
                  </a:txBody>
                  <a:tcPr marL="11716" marR="11716" marT="11716" marB="0" anchor="b">
                    <a:solidFill>
                      <a:srgbClr val="FFFFFF"/>
                    </a:solidFill>
                  </a:tcPr>
                </a:tc>
                <a:tc>
                  <a:txBody>
                    <a:bodyPr/>
                    <a:lstStyle/>
                    <a:p>
                      <a:pPr algn="ctr" fontAlgn="b"/>
                      <a:r>
                        <a:rPr lang="en-US" sz="2500" b="0" i="0" u="none" strike="noStrike" dirty="0">
                          <a:effectLst/>
                          <a:latin typeface="Franklin Gothic Medium" panose="020B0603020102020204" pitchFamily="34" charset="0"/>
                        </a:rPr>
                        <a:t>54%</a:t>
                      </a:r>
                      <a:endParaRPr lang="en-US" sz="2500" b="0" i="0" u="none" strike="noStrike" dirty="0">
                        <a:solidFill>
                          <a:srgbClr val="000000"/>
                        </a:solidFill>
                        <a:effectLst/>
                        <a:latin typeface="Franklin Gothic Medium" panose="020B0603020102020204" pitchFamily="34" charset="0"/>
                      </a:endParaRPr>
                    </a:p>
                  </a:txBody>
                  <a:tcPr marL="11716" marR="11716" marT="11716" marB="0" anchor="b">
                    <a:solidFill>
                      <a:srgbClr val="FFFFFF"/>
                    </a:solidFill>
                  </a:tcPr>
                </a:tc>
                <a:extLst>
                  <a:ext uri="{0D108BD9-81ED-4DB2-BD59-A6C34878D82A}">
                    <a16:rowId xmlns:a16="http://schemas.microsoft.com/office/drawing/2014/main" val="3894495568"/>
                  </a:ext>
                </a:extLst>
              </a:tr>
              <a:tr h="257843">
                <a:tc>
                  <a:txBody>
                    <a:bodyPr/>
                    <a:lstStyle/>
                    <a:p>
                      <a:pPr algn="l" fontAlgn="b"/>
                      <a:r>
                        <a:rPr lang="en-US" sz="2500" b="0" i="0" u="none" strike="noStrike" dirty="0">
                          <a:effectLst/>
                          <a:latin typeface="Franklin Gothic Medium" panose="020B0603020102020204" pitchFamily="34" charset="0"/>
                        </a:rPr>
                        <a:t>Unknown/NR</a:t>
                      </a:r>
                      <a:endParaRPr lang="en-US" sz="2500" b="0" i="0" u="none" strike="noStrike" dirty="0">
                        <a:solidFill>
                          <a:srgbClr val="000000"/>
                        </a:solidFill>
                        <a:effectLst/>
                        <a:latin typeface="Franklin Gothic Medium" panose="020B0603020102020204" pitchFamily="34" charset="0"/>
                      </a:endParaRPr>
                    </a:p>
                  </a:txBody>
                  <a:tcPr marL="11716" marR="11716" marT="11716" marB="0" anchor="b"/>
                </a:tc>
                <a:tc>
                  <a:txBody>
                    <a:bodyPr/>
                    <a:lstStyle/>
                    <a:p>
                      <a:pPr algn="ctr" fontAlgn="b"/>
                      <a:r>
                        <a:rPr lang="en-US" sz="2500" b="0" i="0" u="none" strike="noStrike">
                          <a:effectLst/>
                          <a:latin typeface="Franklin Gothic Medium" panose="020B0603020102020204" pitchFamily="34" charset="0"/>
                        </a:rPr>
                        <a:t>48%</a:t>
                      </a:r>
                      <a:endParaRPr lang="en-US" sz="2500" b="0" i="0" u="none" strike="noStrike">
                        <a:solidFill>
                          <a:srgbClr val="000000"/>
                        </a:solidFill>
                        <a:effectLst/>
                        <a:latin typeface="Franklin Gothic Medium" panose="020B0603020102020204" pitchFamily="34" charset="0"/>
                      </a:endParaRPr>
                    </a:p>
                  </a:txBody>
                  <a:tcPr marL="11716" marR="11716" marT="11716" marB="0" anchor="b"/>
                </a:tc>
                <a:extLst>
                  <a:ext uri="{0D108BD9-81ED-4DB2-BD59-A6C34878D82A}">
                    <a16:rowId xmlns:a16="http://schemas.microsoft.com/office/drawing/2014/main" val="1362393972"/>
                  </a:ext>
                </a:extLst>
              </a:tr>
              <a:tr h="308747">
                <a:tc>
                  <a:txBody>
                    <a:bodyPr/>
                    <a:lstStyle/>
                    <a:p>
                      <a:pPr algn="l" fontAlgn="b"/>
                      <a:r>
                        <a:rPr lang="en-US" sz="2500" b="0" i="0" u="none" strike="noStrike" dirty="0">
                          <a:effectLst/>
                          <a:latin typeface="Franklin Gothic Medium" panose="020B0603020102020204" pitchFamily="34" charset="0"/>
                        </a:rPr>
                        <a:t>White</a:t>
                      </a:r>
                      <a:endParaRPr lang="en-US" sz="2500" b="0" i="0" u="none" strike="noStrike" dirty="0">
                        <a:solidFill>
                          <a:srgbClr val="000000"/>
                        </a:solidFill>
                        <a:effectLst/>
                        <a:latin typeface="Franklin Gothic Medium" panose="020B0603020102020204" pitchFamily="34" charset="0"/>
                      </a:endParaRPr>
                    </a:p>
                  </a:txBody>
                  <a:tcPr marL="11716" marR="11716" marT="11716" marB="0" anchor="b">
                    <a:solidFill>
                      <a:srgbClr val="FFFFFF"/>
                    </a:solidFill>
                  </a:tcPr>
                </a:tc>
                <a:tc>
                  <a:txBody>
                    <a:bodyPr/>
                    <a:lstStyle/>
                    <a:p>
                      <a:pPr algn="ctr" fontAlgn="b"/>
                      <a:r>
                        <a:rPr lang="en-US" sz="2500" b="0" i="0" u="none" strike="noStrike" dirty="0">
                          <a:effectLst/>
                          <a:latin typeface="Franklin Gothic Medium" panose="020B0603020102020204" pitchFamily="34" charset="0"/>
                        </a:rPr>
                        <a:t>57%</a:t>
                      </a:r>
                      <a:endParaRPr lang="en-US" sz="2500" b="0" i="0" u="none" strike="noStrike" dirty="0">
                        <a:solidFill>
                          <a:srgbClr val="000000"/>
                        </a:solidFill>
                        <a:effectLst/>
                        <a:latin typeface="Franklin Gothic Medium" panose="020B0603020102020204" pitchFamily="34" charset="0"/>
                      </a:endParaRPr>
                    </a:p>
                  </a:txBody>
                  <a:tcPr marL="11716" marR="11716" marT="11716" marB="0" anchor="b">
                    <a:solidFill>
                      <a:srgbClr val="FFFFFF"/>
                    </a:solidFill>
                  </a:tcPr>
                </a:tc>
                <a:extLst>
                  <a:ext uri="{0D108BD9-81ED-4DB2-BD59-A6C34878D82A}">
                    <a16:rowId xmlns:a16="http://schemas.microsoft.com/office/drawing/2014/main" val="1399518050"/>
                  </a:ext>
                </a:extLst>
              </a:tr>
              <a:tr h="467324">
                <a:tc>
                  <a:txBody>
                    <a:bodyPr/>
                    <a:lstStyle/>
                    <a:p>
                      <a:pPr algn="l" fontAlgn="b"/>
                      <a:r>
                        <a:rPr lang="en-US" sz="2500" b="0" i="0" u="none" strike="noStrike" dirty="0">
                          <a:solidFill>
                            <a:schemeClr val="bg1"/>
                          </a:solidFill>
                          <a:effectLst/>
                          <a:latin typeface="Franklin Gothic Medium" panose="020B0603020102020204" pitchFamily="34" charset="0"/>
                        </a:rPr>
                        <a:t>Overall First Time Students</a:t>
                      </a:r>
                    </a:p>
                  </a:txBody>
                  <a:tcPr marL="11716" marR="11716" marT="11716" marB="0" anchor="b">
                    <a:solidFill>
                      <a:srgbClr val="009193"/>
                    </a:solidFill>
                  </a:tcPr>
                </a:tc>
                <a:tc>
                  <a:txBody>
                    <a:bodyPr/>
                    <a:lstStyle/>
                    <a:p>
                      <a:pPr algn="ctr" fontAlgn="b"/>
                      <a:r>
                        <a:rPr lang="en-US" sz="2500" b="0" i="0" u="none" strike="noStrike" dirty="0">
                          <a:solidFill>
                            <a:schemeClr val="bg1"/>
                          </a:solidFill>
                          <a:effectLst/>
                          <a:latin typeface="Franklin Gothic Medium" panose="020B0603020102020204" pitchFamily="34" charset="0"/>
                        </a:rPr>
                        <a:t>51%</a:t>
                      </a:r>
                    </a:p>
                  </a:txBody>
                  <a:tcPr marL="11716" marR="11716" marT="11716" marB="0" anchor="b">
                    <a:solidFill>
                      <a:srgbClr val="009193"/>
                    </a:solidFill>
                  </a:tcPr>
                </a:tc>
                <a:extLst>
                  <a:ext uri="{0D108BD9-81ED-4DB2-BD59-A6C34878D82A}">
                    <a16:rowId xmlns:a16="http://schemas.microsoft.com/office/drawing/2014/main" val="1772528159"/>
                  </a:ext>
                </a:extLst>
              </a:tr>
              <a:tr h="467324">
                <a:tc>
                  <a:txBody>
                    <a:bodyPr/>
                    <a:lstStyle/>
                    <a:p>
                      <a:pPr algn="l" fontAlgn="b"/>
                      <a:r>
                        <a:rPr lang="en-US" sz="2500" b="0" i="0" u="none" strike="noStrike" dirty="0">
                          <a:solidFill>
                            <a:schemeClr val="bg1"/>
                          </a:solidFill>
                          <a:effectLst/>
                          <a:latin typeface="Franklin Gothic Medium" panose="020B0603020102020204" pitchFamily="34" charset="0"/>
                        </a:rPr>
                        <a:t>Overall College</a:t>
                      </a:r>
                    </a:p>
                  </a:txBody>
                  <a:tcPr marL="11716" marR="11716" marT="11716" marB="0" anchor="b">
                    <a:solidFill>
                      <a:srgbClr val="009193"/>
                    </a:solidFill>
                  </a:tcPr>
                </a:tc>
                <a:tc>
                  <a:txBody>
                    <a:bodyPr/>
                    <a:lstStyle/>
                    <a:p>
                      <a:pPr algn="ctr" fontAlgn="b"/>
                      <a:r>
                        <a:rPr lang="en-US" sz="2500" b="0" i="0" u="none" strike="noStrike" dirty="0">
                          <a:solidFill>
                            <a:schemeClr val="bg1"/>
                          </a:solidFill>
                          <a:effectLst/>
                          <a:latin typeface="Franklin Gothic Medium" panose="020B0603020102020204" pitchFamily="34" charset="0"/>
                        </a:rPr>
                        <a:t>48%</a:t>
                      </a:r>
                    </a:p>
                  </a:txBody>
                  <a:tcPr marL="11716" marR="11716" marT="11716" marB="0" anchor="b">
                    <a:solidFill>
                      <a:srgbClr val="009193"/>
                    </a:solidFill>
                  </a:tcPr>
                </a:tc>
                <a:extLst>
                  <a:ext uri="{0D108BD9-81ED-4DB2-BD59-A6C34878D82A}">
                    <a16:rowId xmlns:a16="http://schemas.microsoft.com/office/drawing/2014/main" val="2904365556"/>
                  </a:ext>
                </a:extLst>
              </a:tr>
            </a:tbl>
          </a:graphicData>
        </a:graphic>
      </p:graphicFrame>
    </p:spTree>
    <p:extLst>
      <p:ext uri="{BB962C8B-B14F-4D97-AF65-F5344CB8AC3E}">
        <p14:creationId xmlns:p14="http://schemas.microsoft.com/office/powerpoint/2010/main" val="2125116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80D72-3F8C-F7B4-0BDD-13C4D35339DC}"/>
              </a:ext>
            </a:extLst>
          </p:cNvPr>
          <p:cNvSpPr>
            <a:spLocks noGrp="1"/>
          </p:cNvSpPr>
          <p:nvPr>
            <p:ph type="title" idx="4294967295"/>
          </p:nvPr>
        </p:nvSpPr>
        <p:spPr>
          <a:xfrm>
            <a:off x="814812" y="364853"/>
            <a:ext cx="11079163" cy="928688"/>
          </a:xfrm>
        </p:spPr>
        <p:txBody>
          <a:bodyPr/>
          <a:lstStyle/>
          <a:p>
            <a:r>
              <a:rPr lang="en-US" b="1" dirty="0">
                <a:solidFill>
                  <a:schemeClr val="bg1">
                    <a:lumMod val="95000"/>
                  </a:schemeClr>
                </a:solidFill>
              </a:rPr>
              <a:t>COURSE SUCCESS, RETENTION, WITHDRAWAL RATES</a:t>
            </a:r>
          </a:p>
        </p:txBody>
      </p:sp>
      <p:graphicFrame>
        <p:nvGraphicFramePr>
          <p:cNvPr id="3" name="Chart 2">
            <a:extLst>
              <a:ext uri="{FF2B5EF4-FFF2-40B4-BE49-F238E27FC236}">
                <a16:creationId xmlns:a16="http://schemas.microsoft.com/office/drawing/2014/main" id="{B68EA1CB-CB0E-B749-1742-7201BC8243C8}"/>
              </a:ext>
            </a:extLst>
          </p:cNvPr>
          <p:cNvGraphicFramePr>
            <a:graphicFrameLocks/>
          </p:cNvGraphicFramePr>
          <p:nvPr>
            <p:extLst>
              <p:ext uri="{D42A27DB-BD31-4B8C-83A1-F6EECF244321}">
                <p14:modId xmlns:p14="http://schemas.microsoft.com/office/powerpoint/2010/main" val="1005646464"/>
              </p:ext>
            </p:extLst>
          </p:nvPr>
        </p:nvGraphicFramePr>
        <p:xfrm>
          <a:off x="415170" y="1293541"/>
          <a:ext cx="11156720" cy="478220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ECB57D19-F9DF-307D-31B9-AEDD4B47D0A6}"/>
              </a:ext>
            </a:extLst>
          </p:cNvPr>
          <p:cNvSpPr txBox="1"/>
          <p:nvPr/>
        </p:nvSpPr>
        <p:spPr>
          <a:xfrm>
            <a:off x="415170" y="6148251"/>
            <a:ext cx="7776754" cy="461665"/>
          </a:xfrm>
          <a:prstGeom prst="rect">
            <a:avLst/>
          </a:prstGeom>
          <a:noFill/>
        </p:spPr>
        <p:txBody>
          <a:bodyPr wrap="square" rtlCol="0">
            <a:spAutoFit/>
          </a:bodyPr>
          <a:lstStyle/>
          <a:p>
            <a:r>
              <a:rPr lang="en-US" sz="1200" dirty="0">
                <a:solidFill>
                  <a:schemeClr val="bg1"/>
                </a:solidFill>
              </a:rPr>
              <a:t>Retention: remain enrolled to receive a grade</a:t>
            </a:r>
          </a:p>
          <a:p>
            <a:r>
              <a:rPr lang="en-US" sz="1200" dirty="0">
                <a:solidFill>
                  <a:schemeClr val="bg1"/>
                </a:solidFill>
              </a:rPr>
              <a:t>Passing/Did Not Pass: Among retained students who received a passing or non-passing grade</a:t>
            </a:r>
          </a:p>
        </p:txBody>
      </p:sp>
      <p:sp>
        <p:nvSpPr>
          <p:cNvPr id="6" name="Rectangle 5">
            <a:extLst>
              <a:ext uri="{FF2B5EF4-FFF2-40B4-BE49-F238E27FC236}">
                <a16:creationId xmlns:a16="http://schemas.microsoft.com/office/drawing/2014/main" id="{237B96E6-51AD-BC22-08D0-23D13D7E35CA}"/>
              </a:ext>
            </a:extLst>
          </p:cNvPr>
          <p:cNvSpPr/>
          <p:nvPr/>
        </p:nvSpPr>
        <p:spPr>
          <a:xfrm>
            <a:off x="1258432" y="3920150"/>
            <a:ext cx="9506138" cy="1122630"/>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1334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9234" y="2366687"/>
            <a:ext cx="3460852" cy="2124626"/>
          </a:xfrm>
        </p:spPr>
        <p:txBody>
          <a:bodyPr>
            <a:normAutofit/>
          </a:bodyPr>
          <a:lstStyle/>
          <a:p>
            <a:pPr algn="ctr"/>
            <a:r>
              <a:rPr lang="en-US" b="1" dirty="0">
                <a:latin typeface="Franklin Gothic Demi Cond" panose="020B0603020102020204" pitchFamily="34" charset="0"/>
              </a:rPr>
              <a:t>Course  Completion </a:t>
            </a:r>
            <a:br>
              <a:rPr lang="en-US" b="1" dirty="0">
                <a:latin typeface="Franklin Gothic Demi Cond" panose="020B0603020102020204" pitchFamily="34" charset="0"/>
              </a:rPr>
            </a:br>
            <a:r>
              <a:rPr lang="en-US" b="1" dirty="0">
                <a:latin typeface="Franklin Gothic Demi Cond" panose="020B0603020102020204" pitchFamily="34" charset="0"/>
              </a:rPr>
              <a:t>&amp; Retention </a:t>
            </a:r>
            <a:br>
              <a:rPr lang="en-US" b="1" dirty="0">
                <a:latin typeface="Franklin Gothic Demi Cond" panose="020B0603020102020204" pitchFamily="34" charset="0"/>
              </a:rPr>
            </a:br>
            <a:r>
              <a:rPr lang="en-US" b="1" dirty="0">
                <a:latin typeface="Franklin Gothic Demi Cond" panose="020B0603020102020204" pitchFamily="34" charset="0"/>
              </a:rPr>
              <a:t>2021-22</a:t>
            </a:r>
          </a:p>
        </p:txBody>
      </p:sp>
      <p:sp>
        <p:nvSpPr>
          <p:cNvPr id="12" name="TextBox 11">
            <a:extLst>
              <a:ext uri="{FF2B5EF4-FFF2-40B4-BE49-F238E27FC236}">
                <a16:creationId xmlns:a16="http://schemas.microsoft.com/office/drawing/2014/main" id="{C3CCA25B-0488-1549-BB6F-4216E0CE6C21}"/>
              </a:ext>
            </a:extLst>
          </p:cNvPr>
          <p:cNvSpPr txBox="1"/>
          <p:nvPr/>
        </p:nvSpPr>
        <p:spPr>
          <a:xfrm>
            <a:off x="856641" y="6024217"/>
            <a:ext cx="2355270" cy="276999"/>
          </a:xfrm>
          <a:prstGeom prst="rect">
            <a:avLst/>
          </a:prstGeom>
          <a:noFill/>
        </p:spPr>
        <p:txBody>
          <a:bodyPr wrap="square" rtlCol="0">
            <a:spAutoFit/>
          </a:bodyPr>
          <a:lstStyle/>
          <a:p>
            <a:r>
              <a:rPr lang="en-US" sz="1200" dirty="0">
                <a:solidFill>
                  <a:srgbClr val="FFFFFF"/>
                </a:solidFill>
                <a:latin typeface="Arial" panose="020B0604020202020204" pitchFamily="34" charset="0"/>
                <a:cs typeface="Arial" panose="020B0604020202020204" pitchFamily="34" charset="0"/>
              </a:rPr>
              <a:t>*Excludes MW &amp; EW Grades</a:t>
            </a:r>
          </a:p>
        </p:txBody>
      </p:sp>
      <p:sp>
        <p:nvSpPr>
          <p:cNvPr id="3" name="Rectangle 2">
            <a:extLst>
              <a:ext uri="{FF2B5EF4-FFF2-40B4-BE49-F238E27FC236}">
                <a16:creationId xmlns:a16="http://schemas.microsoft.com/office/drawing/2014/main" id="{DEEA5245-CB6D-9644-8A13-E0B8572669E0}"/>
              </a:ext>
            </a:extLst>
          </p:cNvPr>
          <p:cNvSpPr/>
          <p:nvPr/>
        </p:nvSpPr>
        <p:spPr>
          <a:xfrm>
            <a:off x="9072748" y="2198519"/>
            <a:ext cx="684816" cy="277091"/>
          </a:xfr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E45F0E5C-A5BD-7582-BC0B-4C37F75994CC}"/>
              </a:ext>
            </a:extLst>
          </p:cNvPr>
          <p:cNvGrpSpPr/>
          <p:nvPr/>
        </p:nvGrpSpPr>
        <p:grpSpPr>
          <a:xfrm>
            <a:off x="4270959" y="360973"/>
            <a:ext cx="6690087" cy="5940244"/>
            <a:chOff x="2197730" y="433397"/>
            <a:chExt cx="6690087" cy="5940244"/>
          </a:xfrm>
        </p:grpSpPr>
        <p:pic>
          <p:nvPicPr>
            <p:cNvPr id="14" name="Picture 13">
              <a:extLst>
                <a:ext uri="{FF2B5EF4-FFF2-40B4-BE49-F238E27FC236}">
                  <a16:creationId xmlns:a16="http://schemas.microsoft.com/office/drawing/2014/main" id="{FF18488C-5305-079C-98C2-E882237D7977}"/>
                </a:ext>
              </a:extLst>
            </p:cNvPr>
            <p:cNvPicPr>
              <a:picLocks noChangeAspect="1"/>
            </p:cNvPicPr>
            <p:nvPr/>
          </p:nvPicPr>
          <p:blipFill>
            <a:blip r:embed="rId3"/>
            <a:stretch>
              <a:fillRect/>
            </a:stretch>
          </p:blipFill>
          <p:spPr>
            <a:xfrm>
              <a:off x="6671097" y="826097"/>
              <a:ext cx="2201299" cy="5547543"/>
            </a:xfrm>
            <a:prstGeom prst="rect">
              <a:avLst/>
            </a:prstGeom>
          </p:spPr>
        </p:pic>
        <p:pic>
          <p:nvPicPr>
            <p:cNvPr id="22" name="Picture 21">
              <a:extLst>
                <a:ext uri="{FF2B5EF4-FFF2-40B4-BE49-F238E27FC236}">
                  <a16:creationId xmlns:a16="http://schemas.microsoft.com/office/drawing/2014/main" id="{7B6E568A-BC24-C9E1-592D-54A069561346}"/>
                </a:ext>
              </a:extLst>
            </p:cNvPr>
            <p:cNvPicPr>
              <a:picLocks noChangeAspect="1"/>
            </p:cNvPicPr>
            <p:nvPr/>
          </p:nvPicPr>
          <p:blipFill rotWithShape="1">
            <a:blip r:embed="rId4"/>
            <a:srcRect b="2735"/>
            <a:stretch/>
          </p:blipFill>
          <p:spPr>
            <a:xfrm>
              <a:off x="2197730" y="760491"/>
              <a:ext cx="4473367" cy="5613150"/>
            </a:xfrm>
            <a:prstGeom prst="rect">
              <a:avLst/>
            </a:prstGeom>
          </p:spPr>
        </p:pic>
        <p:sp>
          <p:nvSpPr>
            <p:cNvPr id="18" name="Round Single Corner Rectangle 17">
              <a:extLst>
                <a:ext uri="{FF2B5EF4-FFF2-40B4-BE49-F238E27FC236}">
                  <a16:creationId xmlns:a16="http://schemas.microsoft.com/office/drawing/2014/main" id="{BB6816BE-606C-998E-AF00-EE0FF10F0325}"/>
                </a:ext>
              </a:extLst>
            </p:cNvPr>
            <p:cNvSpPr/>
            <p:nvPr/>
          </p:nvSpPr>
          <p:spPr>
            <a:xfrm>
              <a:off x="2197730" y="479246"/>
              <a:ext cx="6690087" cy="355904"/>
            </a:xfrm>
            <a:prstGeom prst="round1Rect">
              <a:avLst/>
            </a:prstGeom>
            <a:solidFill>
              <a:srgbClr val="0091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61594FE2-46F2-DAF3-3670-0350A42528DE}"/>
                </a:ext>
              </a:extLst>
            </p:cNvPr>
            <p:cNvSpPr txBox="1">
              <a:spLocks/>
            </p:cNvSpPr>
            <p:nvPr/>
          </p:nvSpPr>
          <p:spPr>
            <a:xfrm>
              <a:off x="4159688" y="433397"/>
              <a:ext cx="2037888" cy="447601"/>
            </a:xfrm>
            <a:prstGeom prst="rect">
              <a:avLst/>
            </a:prstGeom>
          </p:spPr>
          <p:txBody>
            <a:bodyPr vert="horz" lIns="91440" tIns="45720" rIns="91440" bIns="45720" rtlCol="0" anchor="ctr">
              <a:normAutofit/>
            </a:bodyPr>
            <a:lstStyle>
              <a:lvl1pPr algn="l" defTabSz="685859" rtl="0" eaLnBrk="1" latinLnBrk="0" hangingPunct="1">
                <a:lnSpc>
                  <a:spcPct val="90000"/>
                </a:lnSpc>
                <a:spcBef>
                  <a:spcPct val="0"/>
                </a:spcBef>
                <a:buNone/>
                <a:defRPr sz="3300" kern="1200">
                  <a:solidFill>
                    <a:schemeClr val="bg1"/>
                  </a:solidFill>
                  <a:latin typeface="+mj-lt"/>
                  <a:ea typeface="+mj-ea"/>
                  <a:cs typeface="+mj-cs"/>
                </a:defRPr>
              </a:lvl1pPr>
            </a:lstStyle>
            <a:p>
              <a:r>
                <a:rPr lang="en-US" sz="2000" b="1" dirty="0">
                  <a:latin typeface="Century Gothic" panose="020B0502020202020204" pitchFamily="34" charset="0"/>
                </a:rPr>
                <a:t>Completion*</a:t>
              </a:r>
            </a:p>
          </p:txBody>
        </p:sp>
        <p:sp>
          <p:nvSpPr>
            <p:cNvPr id="20" name="Title 1">
              <a:extLst>
                <a:ext uri="{FF2B5EF4-FFF2-40B4-BE49-F238E27FC236}">
                  <a16:creationId xmlns:a16="http://schemas.microsoft.com/office/drawing/2014/main" id="{FDB05201-7EA3-DCFD-8BAE-CD615A9AB193}"/>
                </a:ext>
              </a:extLst>
            </p:cNvPr>
            <p:cNvSpPr txBox="1">
              <a:spLocks/>
            </p:cNvSpPr>
            <p:nvPr/>
          </p:nvSpPr>
          <p:spPr>
            <a:xfrm>
              <a:off x="6640721" y="450919"/>
              <a:ext cx="2037888" cy="447601"/>
            </a:xfrm>
            <a:prstGeom prst="rect">
              <a:avLst/>
            </a:prstGeom>
          </p:spPr>
          <p:txBody>
            <a:bodyPr vert="horz" lIns="91440" tIns="45720" rIns="91440" bIns="45720" rtlCol="0" anchor="ctr">
              <a:normAutofit/>
            </a:bodyPr>
            <a:lstStyle>
              <a:lvl1pPr algn="l" defTabSz="685859" rtl="0" eaLnBrk="1" latinLnBrk="0" hangingPunct="1">
                <a:lnSpc>
                  <a:spcPct val="90000"/>
                </a:lnSpc>
                <a:spcBef>
                  <a:spcPct val="0"/>
                </a:spcBef>
                <a:buNone/>
                <a:defRPr sz="3300" kern="1200">
                  <a:solidFill>
                    <a:schemeClr val="bg1"/>
                  </a:solidFill>
                  <a:latin typeface="+mj-lt"/>
                  <a:ea typeface="+mj-ea"/>
                  <a:cs typeface="+mj-cs"/>
                </a:defRPr>
              </a:lvl1pPr>
            </a:lstStyle>
            <a:p>
              <a:r>
                <a:rPr lang="en-US" sz="2000" b="1" dirty="0">
                  <a:latin typeface="Century Gothic" panose="020B0502020202020204" pitchFamily="34" charset="0"/>
                </a:rPr>
                <a:t>Retention*</a:t>
              </a:r>
            </a:p>
          </p:txBody>
        </p:sp>
      </p:grpSp>
    </p:spTree>
    <p:extLst>
      <p:ext uri="{BB962C8B-B14F-4D97-AF65-F5344CB8AC3E}">
        <p14:creationId xmlns:p14="http://schemas.microsoft.com/office/powerpoint/2010/main" val="3270166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8AC6B52-6437-2C83-84D3-7847322C9517}"/>
              </a:ext>
            </a:extLst>
          </p:cNvPr>
          <p:cNvSpPr txBox="1">
            <a:spLocks/>
          </p:cNvSpPr>
          <p:nvPr/>
        </p:nvSpPr>
        <p:spPr>
          <a:xfrm>
            <a:off x="851485" y="347367"/>
            <a:ext cx="9604004" cy="745709"/>
          </a:xfrm>
          <a:prstGeom prst="rect">
            <a:avLst/>
          </a:prstGeom>
        </p:spPr>
        <p:txBody>
          <a:bodyPr vert="horz" lIns="91440" tIns="45720" rIns="91440" bIns="45720" rtlCol="0" anchor="ctr">
            <a:normAutofit fontScale="92500" lnSpcReduction="10000"/>
          </a:bodyPr>
          <a:lstStyle>
            <a:lvl1pPr algn="l" defTabSz="685859" rtl="0" eaLnBrk="1" latinLnBrk="0" hangingPunct="1">
              <a:lnSpc>
                <a:spcPct val="90000"/>
              </a:lnSpc>
              <a:spcBef>
                <a:spcPct val="0"/>
              </a:spcBef>
              <a:buNone/>
              <a:defRPr sz="3300" kern="1200">
                <a:solidFill>
                  <a:schemeClr val="bg1"/>
                </a:solidFill>
                <a:latin typeface="+mj-lt"/>
                <a:ea typeface="+mj-ea"/>
                <a:cs typeface="+mj-cs"/>
              </a:defRPr>
            </a:lvl1pPr>
          </a:lstStyle>
          <a:p>
            <a:r>
              <a:rPr lang="en-US" sz="5400" b="1" dirty="0">
                <a:effectLst>
                  <a:outerShdw blurRad="50800" dist="38100" dir="2700000" algn="tl" rotWithShape="0">
                    <a:prstClr val="black">
                      <a:alpha val="40000"/>
                    </a:prstClr>
                  </a:outerShdw>
                </a:effectLst>
                <a:latin typeface="Franklin Gothic Demi Cond" panose="020B0603020102020204" pitchFamily="34" charset="0"/>
                <a:cs typeface="Arial" panose="020B0604020202020204" pitchFamily="34" charset="0"/>
              </a:rPr>
              <a:t>Transfer</a:t>
            </a:r>
          </a:p>
        </p:txBody>
      </p:sp>
      <p:graphicFrame>
        <p:nvGraphicFramePr>
          <p:cNvPr id="4" name="Chart 3">
            <a:extLst>
              <a:ext uri="{FF2B5EF4-FFF2-40B4-BE49-F238E27FC236}">
                <a16:creationId xmlns:a16="http://schemas.microsoft.com/office/drawing/2014/main" id="{7A1C5797-382F-967C-B9A1-AF00AB01B2DE}"/>
              </a:ext>
            </a:extLst>
          </p:cNvPr>
          <p:cNvGraphicFramePr>
            <a:graphicFrameLocks/>
          </p:cNvGraphicFramePr>
          <p:nvPr>
            <p:extLst>
              <p:ext uri="{D42A27DB-BD31-4B8C-83A1-F6EECF244321}">
                <p14:modId xmlns:p14="http://schemas.microsoft.com/office/powerpoint/2010/main" val="3396387664"/>
              </p:ext>
            </p:extLst>
          </p:nvPr>
        </p:nvGraphicFramePr>
        <p:xfrm>
          <a:off x="845863" y="1093076"/>
          <a:ext cx="10553561" cy="501921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05FE83BA-6858-7A3A-7CA2-77379FA20673}"/>
              </a:ext>
            </a:extLst>
          </p:cNvPr>
          <p:cNvSpPr>
            <a:spLocks noGrp="1"/>
          </p:cNvSpPr>
          <p:nvPr>
            <p:ph type="title"/>
          </p:nvPr>
        </p:nvSpPr>
        <p:spPr/>
        <p:txBody>
          <a:bodyPr/>
          <a:lstStyle/>
          <a:p>
            <a:endParaRPr lang="en-US"/>
          </a:p>
        </p:txBody>
      </p:sp>
      <p:sp>
        <p:nvSpPr>
          <p:cNvPr id="6" name="5-Point Star 5">
            <a:extLst>
              <a:ext uri="{FF2B5EF4-FFF2-40B4-BE49-F238E27FC236}">
                <a16:creationId xmlns:a16="http://schemas.microsoft.com/office/drawing/2014/main" id="{809F37A5-4524-7741-C5D0-450DC3BD4DBC}"/>
              </a:ext>
            </a:extLst>
          </p:cNvPr>
          <p:cNvSpPr/>
          <p:nvPr/>
        </p:nvSpPr>
        <p:spPr>
          <a:xfrm>
            <a:off x="9675716" y="975382"/>
            <a:ext cx="1125068" cy="1143130"/>
          </a:xfrm>
          <a:prstGeom prst="star5">
            <a:avLst/>
          </a:prstGeom>
          <a:solidFill>
            <a:srgbClr val="FFFF00">
              <a:alpha val="3058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6810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Overview of Slides"/>
          <p:cNvSpPr txBox="1">
            <a:spLocks noGrp="1"/>
          </p:cNvSpPr>
          <p:nvPr>
            <p:ph type="title"/>
          </p:nvPr>
        </p:nvSpPr>
        <p:spPr>
          <a:xfrm>
            <a:off x="415170" y="18254"/>
            <a:ext cx="11111245" cy="1325563"/>
          </a:xfrm>
          <a:prstGeom prst="rect">
            <a:avLst/>
          </a:prstGeom>
        </p:spPr>
        <p:txBody>
          <a:bodyPr/>
          <a:lstStyle/>
          <a:p>
            <a:r>
              <a:rPr b="1" dirty="0">
                <a:solidFill>
                  <a:srgbClr val="007088"/>
                </a:solidFill>
              </a:rPr>
              <a:t>Overview of </a:t>
            </a:r>
            <a:r>
              <a:rPr lang="en-US" b="1" dirty="0">
                <a:solidFill>
                  <a:srgbClr val="007088"/>
                </a:solidFill>
              </a:rPr>
              <a:t>Research</a:t>
            </a:r>
            <a:endParaRPr b="1" dirty="0">
              <a:solidFill>
                <a:srgbClr val="007088"/>
              </a:solidFill>
            </a:endParaRPr>
          </a:p>
        </p:txBody>
      </p:sp>
      <p:sp>
        <p:nvSpPr>
          <p:cNvPr id="162" name="Demographics (Albany, Berkeley, Emeryville, Oakland)…"/>
          <p:cNvSpPr txBox="1">
            <a:spLocks noGrp="1"/>
          </p:cNvSpPr>
          <p:nvPr>
            <p:ph idx="1"/>
          </p:nvPr>
        </p:nvSpPr>
        <p:spPr>
          <a:xfrm>
            <a:off x="415170" y="1343817"/>
            <a:ext cx="11111245" cy="4833147"/>
          </a:xfrm>
          <a:prstGeom prst="rect">
            <a:avLst/>
          </a:prstGeom>
        </p:spPr>
        <p:txBody>
          <a:bodyPr>
            <a:noAutofit/>
          </a:bodyPr>
          <a:lstStyle/>
          <a:p>
            <a:pPr marL="0" indent="0" defTabSz="266987">
              <a:spcBef>
                <a:spcPts val="1898"/>
              </a:spcBef>
              <a:buNone/>
              <a:defRPr sz="2470"/>
            </a:pPr>
            <a:r>
              <a:rPr lang="en-US" sz="2400" b="1" dirty="0">
                <a:solidFill>
                  <a:schemeClr val="tx2"/>
                </a:solidFill>
                <a:latin typeface="+mj-lt"/>
              </a:rPr>
              <a:t>Service Area </a:t>
            </a:r>
            <a:r>
              <a:rPr sz="2400" b="1" dirty="0">
                <a:solidFill>
                  <a:schemeClr val="tx2"/>
                </a:solidFill>
                <a:latin typeface="+mj-lt"/>
              </a:rPr>
              <a:t>Demographics (Albany, Berkeley, Emeryville, Oakland)</a:t>
            </a:r>
            <a:endParaRPr lang="en-US" sz="2400" b="1" dirty="0">
              <a:solidFill>
                <a:schemeClr val="tx2"/>
              </a:solidFill>
              <a:latin typeface="+mj-lt"/>
            </a:endParaRPr>
          </a:p>
          <a:p>
            <a:pPr marL="464327" lvl="1" indent="-232164" defTabSz="266987">
              <a:spcBef>
                <a:spcPts val="1898"/>
              </a:spcBef>
              <a:defRPr sz="2470"/>
            </a:pPr>
            <a:r>
              <a:rPr lang="en-US" dirty="0">
                <a:solidFill>
                  <a:schemeClr val="tx2"/>
                </a:solidFill>
                <a:latin typeface="+mj-lt"/>
              </a:rPr>
              <a:t>Future Pipeline of Students from feeder schools</a:t>
            </a:r>
          </a:p>
          <a:p>
            <a:pPr marL="464327" lvl="1" indent="-232164" defTabSz="266987">
              <a:spcBef>
                <a:spcPts val="1898"/>
              </a:spcBef>
              <a:defRPr sz="2470"/>
            </a:pPr>
            <a:r>
              <a:rPr lang="en-US" dirty="0">
                <a:solidFill>
                  <a:schemeClr val="tx2"/>
                </a:solidFill>
                <a:latin typeface="+mj-lt"/>
              </a:rPr>
              <a:t>Poverty &amp; Living Wage scan</a:t>
            </a:r>
          </a:p>
          <a:p>
            <a:pPr marL="464327" lvl="1" indent="-232164" defTabSz="266987">
              <a:spcBef>
                <a:spcPts val="1898"/>
              </a:spcBef>
              <a:defRPr sz="2470"/>
            </a:pPr>
            <a:r>
              <a:rPr lang="en-US" dirty="0">
                <a:solidFill>
                  <a:schemeClr val="tx2"/>
                </a:solidFill>
                <a:latin typeface="+mj-lt"/>
              </a:rPr>
              <a:t>Career &amp; employment projections</a:t>
            </a:r>
          </a:p>
          <a:p>
            <a:pPr marL="0" indent="0" defTabSz="266987">
              <a:spcBef>
                <a:spcPts val="1898"/>
              </a:spcBef>
              <a:buNone/>
              <a:defRPr sz="2470"/>
            </a:pPr>
            <a:r>
              <a:rPr sz="2400" b="1" dirty="0">
                <a:solidFill>
                  <a:schemeClr val="tx2"/>
                </a:solidFill>
                <a:latin typeface="+mj-lt"/>
              </a:rPr>
              <a:t>Summary from Research Reports and Literature</a:t>
            </a:r>
          </a:p>
          <a:p>
            <a:pPr marL="464327" lvl="1" indent="-232164" defTabSz="266987">
              <a:spcBef>
                <a:spcPts val="1898"/>
              </a:spcBef>
              <a:defRPr sz="2470"/>
            </a:pPr>
            <a:r>
              <a:rPr dirty="0">
                <a:solidFill>
                  <a:schemeClr val="tx2"/>
                </a:solidFill>
                <a:latin typeface="+mj-lt"/>
              </a:rPr>
              <a:t>Barriers to student success</a:t>
            </a:r>
            <a:r>
              <a:rPr lang="en-US" dirty="0">
                <a:solidFill>
                  <a:schemeClr val="tx2"/>
                </a:solidFill>
                <a:latin typeface="+mj-lt"/>
              </a:rPr>
              <a:t> </a:t>
            </a:r>
          </a:p>
          <a:p>
            <a:pPr marL="464327" lvl="1" indent="-232164" defTabSz="266987">
              <a:spcBef>
                <a:spcPts val="1898"/>
              </a:spcBef>
              <a:defRPr sz="2470"/>
            </a:pPr>
            <a:r>
              <a:rPr dirty="0">
                <a:solidFill>
                  <a:schemeClr val="tx2"/>
                </a:solidFill>
                <a:latin typeface="+mj-lt"/>
              </a:rPr>
              <a:t>Programs and initiatives that enabled student success </a:t>
            </a:r>
            <a:r>
              <a:rPr lang="en-US" dirty="0">
                <a:solidFill>
                  <a:schemeClr val="tx2"/>
                </a:solidFill>
                <a:latin typeface="+mj-lt"/>
              </a:rPr>
              <a:t>focused </a:t>
            </a:r>
            <a:r>
              <a:rPr dirty="0">
                <a:solidFill>
                  <a:schemeClr val="tx2"/>
                </a:solidFill>
                <a:latin typeface="+mj-lt"/>
              </a:rPr>
              <a:t>on poverty, equity, and gentrification.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 20">
            <a:extLst>
              <a:ext uri="{FF2B5EF4-FFF2-40B4-BE49-F238E27FC236}">
                <a16:creationId xmlns:a16="http://schemas.microsoft.com/office/drawing/2014/main" id="{78863FE1-0DB6-F70C-9183-D69BCDB83423}"/>
              </a:ext>
            </a:extLst>
          </p:cNvPr>
          <p:cNvGraphicFramePr/>
          <p:nvPr>
            <p:extLst>
              <p:ext uri="{D42A27DB-BD31-4B8C-83A1-F6EECF244321}">
                <p14:modId xmlns:p14="http://schemas.microsoft.com/office/powerpoint/2010/main" val="3168172772"/>
              </p:ext>
            </p:extLst>
          </p:nvPr>
        </p:nvGraphicFramePr>
        <p:xfrm>
          <a:off x="1401316" y="1770391"/>
          <a:ext cx="2488099" cy="3889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9" name="Student Completion: Demographics"/>
          <p:cNvSpPr txBox="1">
            <a:spLocks noGrp="1"/>
          </p:cNvSpPr>
          <p:nvPr>
            <p:ph type="title"/>
          </p:nvPr>
        </p:nvSpPr>
        <p:spPr>
          <a:xfrm>
            <a:off x="773575" y="55990"/>
            <a:ext cx="10752840" cy="1325563"/>
          </a:xfrm>
          <a:prstGeom prst="rect">
            <a:avLst/>
          </a:prstGeom>
        </p:spPr>
        <p:txBody>
          <a:bodyPr>
            <a:normAutofit/>
          </a:bodyPr>
          <a:lstStyle>
            <a:lvl1pPr defTabSz="560831">
              <a:defRPr sz="6144" spc="-122"/>
            </a:lvl1pPr>
          </a:lstStyle>
          <a:p>
            <a:r>
              <a:rPr lang="en-US" sz="4000" b="1" dirty="0">
                <a:solidFill>
                  <a:srgbClr val="007088"/>
                </a:solidFill>
              </a:rPr>
              <a:t>Service Area Feeder School </a:t>
            </a:r>
            <a:r>
              <a:rPr sz="4000" b="1" dirty="0">
                <a:solidFill>
                  <a:srgbClr val="007088"/>
                </a:solidFill>
              </a:rPr>
              <a:t>Demographics</a:t>
            </a:r>
          </a:p>
        </p:txBody>
      </p:sp>
      <p:sp>
        <p:nvSpPr>
          <p:cNvPr id="170" name="* Most recent data provided by California Department of Education, Data Quest"/>
          <p:cNvSpPr txBox="1"/>
          <p:nvPr/>
        </p:nvSpPr>
        <p:spPr>
          <a:xfrm>
            <a:off x="899944" y="6354757"/>
            <a:ext cx="6954752" cy="2414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marL="508000" indent="-508000" algn="l">
              <a:spcBef>
                <a:spcPts val="4200"/>
              </a:spcBef>
              <a:buClr>
                <a:srgbClr val="5C86B9"/>
              </a:buClr>
              <a:buSzPct val="70000"/>
              <a:buFont typeface="Zapf Dingbats"/>
              <a:buChar char="✤"/>
              <a:defRPr sz="2000">
                <a:solidFill>
                  <a:srgbClr val="000000"/>
                </a:solidFill>
              </a:defRPr>
            </a:lvl1pPr>
          </a:lstStyle>
          <a:p>
            <a:r>
              <a:rPr sz="1100" dirty="0"/>
              <a:t>* Most recent data provided by California Department of Education, Data Quest</a:t>
            </a:r>
            <a:r>
              <a:rPr lang="en-US" sz="1100" dirty="0"/>
              <a:t>.</a:t>
            </a:r>
          </a:p>
        </p:txBody>
      </p:sp>
      <p:sp>
        <p:nvSpPr>
          <p:cNvPr id="171" name="CA Dept. of Ed."/>
          <p:cNvSpPr txBox="1"/>
          <p:nvPr/>
        </p:nvSpPr>
        <p:spPr>
          <a:xfrm>
            <a:off x="10190267" y="6275961"/>
            <a:ext cx="72200"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1800" u="sng">
                <a:hlinkClick r:id="" action="ppaction://noaction"/>
              </a:defRPr>
            </a:lvl1pPr>
          </a:lstStyle>
          <a:p>
            <a:pPr>
              <a:defRPr u="none"/>
            </a:pPr>
            <a:endParaRPr sz="1266" dirty="0"/>
          </a:p>
        </p:txBody>
      </p:sp>
      <p:sp>
        <p:nvSpPr>
          <p:cNvPr id="4" name="TextBox 3">
            <a:extLst>
              <a:ext uri="{FF2B5EF4-FFF2-40B4-BE49-F238E27FC236}">
                <a16:creationId xmlns:a16="http://schemas.microsoft.com/office/drawing/2014/main" id="{D6773D24-6868-E8F4-FD46-D53480CCE11E}"/>
              </a:ext>
            </a:extLst>
          </p:cNvPr>
          <p:cNvSpPr txBox="1"/>
          <p:nvPr/>
        </p:nvSpPr>
        <p:spPr>
          <a:xfrm>
            <a:off x="1401316" y="1166426"/>
            <a:ext cx="10375514" cy="400110"/>
          </a:xfrm>
          <a:prstGeom prst="rect">
            <a:avLst/>
          </a:prstGeom>
          <a:noFill/>
        </p:spPr>
        <p:txBody>
          <a:bodyPr wrap="square">
            <a:spAutoFit/>
          </a:bodyPr>
          <a:lstStyle/>
          <a:p>
            <a:pPr algn="ctr"/>
            <a:r>
              <a:rPr lang="en-US" sz="2000" b="1" dirty="0">
                <a:solidFill>
                  <a:schemeClr val="accent6">
                    <a:lumMod val="75000"/>
                  </a:schemeClr>
                </a:solidFill>
              </a:rPr>
              <a:t>Students Enrolled in Community College</a:t>
            </a:r>
          </a:p>
        </p:txBody>
      </p:sp>
      <p:sp>
        <p:nvSpPr>
          <p:cNvPr id="17" name="TextBox 16">
            <a:extLst>
              <a:ext uri="{FF2B5EF4-FFF2-40B4-BE49-F238E27FC236}">
                <a16:creationId xmlns:a16="http://schemas.microsoft.com/office/drawing/2014/main" id="{3BDEFCEC-C331-5B6F-8D43-9D387EEA1B0F}"/>
              </a:ext>
            </a:extLst>
          </p:cNvPr>
          <p:cNvSpPr txBox="1"/>
          <p:nvPr/>
        </p:nvSpPr>
        <p:spPr>
          <a:xfrm>
            <a:off x="4440174" y="2758723"/>
            <a:ext cx="588723" cy="276999"/>
          </a:xfrm>
          <a:prstGeom prst="rect">
            <a:avLst/>
          </a:prstGeom>
          <a:solidFill>
            <a:schemeClr val="bg2">
              <a:lumMod val="20000"/>
              <a:lumOff val="80000"/>
            </a:schemeClr>
          </a:solidFill>
        </p:spPr>
        <p:txBody>
          <a:bodyPr wrap="square" rtlCol="0">
            <a:spAutoFit/>
          </a:bodyPr>
          <a:lstStyle/>
          <a:p>
            <a:pPr algn="ctr"/>
            <a:r>
              <a:rPr lang="en-US" sz="1200" b="1" dirty="0">
                <a:solidFill>
                  <a:schemeClr val="tx2"/>
                </a:solidFill>
              </a:rPr>
              <a:t>18%</a:t>
            </a:r>
          </a:p>
        </p:txBody>
      </p:sp>
      <p:sp>
        <p:nvSpPr>
          <p:cNvPr id="22" name="TextBox 21">
            <a:extLst>
              <a:ext uri="{FF2B5EF4-FFF2-40B4-BE49-F238E27FC236}">
                <a16:creationId xmlns:a16="http://schemas.microsoft.com/office/drawing/2014/main" id="{699CE167-258A-7FD6-EBAD-B12F4FDEDF60}"/>
              </a:ext>
            </a:extLst>
          </p:cNvPr>
          <p:cNvSpPr txBox="1"/>
          <p:nvPr/>
        </p:nvSpPr>
        <p:spPr>
          <a:xfrm rot="16200000">
            <a:off x="405766" y="4474835"/>
            <a:ext cx="2362927" cy="461665"/>
          </a:xfrm>
          <a:prstGeom prst="rect">
            <a:avLst/>
          </a:prstGeom>
          <a:noFill/>
        </p:spPr>
        <p:txBody>
          <a:bodyPr wrap="square">
            <a:spAutoFit/>
          </a:bodyPr>
          <a:lstStyle/>
          <a:p>
            <a:pPr algn="ctr"/>
            <a:r>
              <a:rPr lang="en-US" sz="1200" b="1" dirty="0">
                <a:solidFill>
                  <a:schemeClr val="accent6"/>
                </a:solidFill>
              </a:rPr>
              <a:t>Albany, Emeryville, </a:t>
            </a:r>
          </a:p>
          <a:p>
            <a:pPr algn="ctr"/>
            <a:r>
              <a:rPr lang="en-US" sz="1200" b="1" dirty="0">
                <a:solidFill>
                  <a:schemeClr val="accent6"/>
                </a:solidFill>
              </a:rPr>
              <a:t>Berkeley, Oakland</a:t>
            </a:r>
          </a:p>
        </p:txBody>
      </p:sp>
      <p:graphicFrame>
        <p:nvGraphicFramePr>
          <p:cNvPr id="9" name="Diagram 8">
            <a:extLst>
              <a:ext uri="{FF2B5EF4-FFF2-40B4-BE49-F238E27FC236}">
                <a16:creationId xmlns:a16="http://schemas.microsoft.com/office/drawing/2014/main" id="{A635D9BF-C852-D8F5-867B-DBC41EF31F72}"/>
              </a:ext>
            </a:extLst>
          </p:cNvPr>
          <p:cNvGraphicFramePr/>
          <p:nvPr>
            <p:extLst>
              <p:ext uri="{D42A27DB-BD31-4B8C-83A1-F6EECF244321}">
                <p14:modId xmlns:p14="http://schemas.microsoft.com/office/powerpoint/2010/main" val="881463918"/>
              </p:ext>
            </p:extLst>
          </p:nvPr>
        </p:nvGraphicFramePr>
        <p:xfrm>
          <a:off x="6682962" y="1770391"/>
          <a:ext cx="2488099" cy="388956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4" name="Diagram 13">
            <a:extLst>
              <a:ext uri="{FF2B5EF4-FFF2-40B4-BE49-F238E27FC236}">
                <a16:creationId xmlns:a16="http://schemas.microsoft.com/office/drawing/2014/main" id="{CC469764-5C67-4EFB-5CC2-49E036442A4B}"/>
              </a:ext>
            </a:extLst>
          </p:cNvPr>
          <p:cNvGraphicFramePr/>
          <p:nvPr>
            <p:extLst>
              <p:ext uri="{D42A27DB-BD31-4B8C-83A1-F6EECF244321}">
                <p14:modId xmlns:p14="http://schemas.microsoft.com/office/powerpoint/2010/main" val="3623583224"/>
              </p:ext>
            </p:extLst>
          </p:nvPr>
        </p:nvGraphicFramePr>
        <p:xfrm>
          <a:off x="9299298" y="1770391"/>
          <a:ext cx="2488099" cy="388956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0" name="Diagram 19">
            <a:extLst>
              <a:ext uri="{FF2B5EF4-FFF2-40B4-BE49-F238E27FC236}">
                <a16:creationId xmlns:a16="http://schemas.microsoft.com/office/drawing/2014/main" id="{A7A9FB98-668E-379A-BAB7-3F87927E5D87}"/>
              </a:ext>
            </a:extLst>
          </p:cNvPr>
          <p:cNvGraphicFramePr/>
          <p:nvPr>
            <p:extLst>
              <p:ext uri="{D42A27DB-BD31-4B8C-83A1-F6EECF244321}">
                <p14:modId xmlns:p14="http://schemas.microsoft.com/office/powerpoint/2010/main" val="2166345107"/>
              </p:ext>
            </p:extLst>
          </p:nvPr>
        </p:nvGraphicFramePr>
        <p:xfrm>
          <a:off x="4033977" y="1770391"/>
          <a:ext cx="2488099" cy="388956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25" name="Left Brace 24">
            <a:extLst>
              <a:ext uri="{FF2B5EF4-FFF2-40B4-BE49-F238E27FC236}">
                <a16:creationId xmlns:a16="http://schemas.microsoft.com/office/drawing/2014/main" id="{124121A0-D14E-40B1-5BFE-5848AEE209EB}"/>
              </a:ext>
            </a:extLst>
          </p:cNvPr>
          <p:cNvSpPr/>
          <p:nvPr/>
        </p:nvSpPr>
        <p:spPr>
          <a:xfrm>
            <a:off x="1755471" y="3733278"/>
            <a:ext cx="227232" cy="1944781"/>
          </a:xfrm>
          <a:prstGeom prst="leftBrac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B2EA8BC4-8526-36A9-870D-94A3BA279623}"/>
              </a:ext>
            </a:extLst>
          </p:cNvPr>
          <p:cNvSpPr txBox="1"/>
          <p:nvPr/>
        </p:nvSpPr>
        <p:spPr>
          <a:xfrm rot="16200000">
            <a:off x="-269388" y="2620222"/>
            <a:ext cx="2362927" cy="276999"/>
          </a:xfrm>
          <a:prstGeom prst="rect">
            <a:avLst/>
          </a:prstGeom>
          <a:noFill/>
        </p:spPr>
        <p:txBody>
          <a:bodyPr wrap="square">
            <a:spAutoFit/>
          </a:bodyPr>
          <a:lstStyle/>
          <a:p>
            <a:pPr algn="ctr"/>
            <a:r>
              <a:rPr lang="en-US" sz="1200" b="1" dirty="0">
                <a:solidFill>
                  <a:schemeClr val="accent6"/>
                </a:solidFill>
              </a:rPr>
              <a:t>Alameda County</a:t>
            </a:r>
          </a:p>
        </p:txBody>
      </p:sp>
      <p:sp>
        <p:nvSpPr>
          <p:cNvPr id="27" name="Left Brace 26">
            <a:extLst>
              <a:ext uri="{FF2B5EF4-FFF2-40B4-BE49-F238E27FC236}">
                <a16:creationId xmlns:a16="http://schemas.microsoft.com/office/drawing/2014/main" id="{D66BD302-58B1-D36A-0E95-E4CE66D88180}"/>
              </a:ext>
            </a:extLst>
          </p:cNvPr>
          <p:cNvSpPr/>
          <p:nvPr/>
        </p:nvSpPr>
        <p:spPr>
          <a:xfrm>
            <a:off x="1080317" y="1786332"/>
            <a:ext cx="227232" cy="1944781"/>
          </a:xfrm>
          <a:prstGeom prst="leftBrac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0FD97211-2B77-729F-1B17-AD9679DEB67E}"/>
              </a:ext>
            </a:extLst>
          </p:cNvPr>
          <p:cNvSpPr txBox="1"/>
          <p:nvPr/>
        </p:nvSpPr>
        <p:spPr>
          <a:xfrm>
            <a:off x="7350871" y="5706306"/>
            <a:ext cx="1173659" cy="400110"/>
          </a:xfrm>
          <a:prstGeom prst="rect">
            <a:avLst/>
          </a:prstGeom>
          <a:noFill/>
        </p:spPr>
        <p:txBody>
          <a:bodyPr wrap="square">
            <a:spAutoFit/>
          </a:bodyPr>
          <a:lstStyle/>
          <a:p>
            <a:r>
              <a:rPr lang="en-US" sz="2000" b="1" dirty="0">
                <a:solidFill>
                  <a:schemeClr val="accent6">
                    <a:lumMod val="75000"/>
                  </a:schemeClr>
                </a:solidFill>
              </a:rPr>
              <a:t>2016-17</a:t>
            </a:r>
          </a:p>
        </p:txBody>
      </p:sp>
      <p:sp>
        <p:nvSpPr>
          <p:cNvPr id="29" name="TextBox 28">
            <a:extLst>
              <a:ext uri="{FF2B5EF4-FFF2-40B4-BE49-F238E27FC236}">
                <a16:creationId xmlns:a16="http://schemas.microsoft.com/office/drawing/2014/main" id="{8C2CCCC6-FF40-402B-4525-47433FB4F215}"/>
              </a:ext>
            </a:extLst>
          </p:cNvPr>
          <p:cNvSpPr txBox="1"/>
          <p:nvPr/>
        </p:nvSpPr>
        <p:spPr>
          <a:xfrm>
            <a:off x="9967207" y="5706306"/>
            <a:ext cx="1173659" cy="400110"/>
          </a:xfrm>
          <a:prstGeom prst="rect">
            <a:avLst/>
          </a:prstGeom>
          <a:noFill/>
        </p:spPr>
        <p:txBody>
          <a:bodyPr wrap="square">
            <a:spAutoFit/>
          </a:bodyPr>
          <a:lstStyle/>
          <a:p>
            <a:r>
              <a:rPr lang="en-US" sz="2000" b="1" dirty="0">
                <a:solidFill>
                  <a:schemeClr val="accent6">
                    <a:lumMod val="75000"/>
                  </a:schemeClr>
                </a:solidFill>
              </a:rPr>
              <a:t>2017-18</a:t>
            </a:r>
          </a:p>
        </p:txBody>
      </p:sp>
      <p:sp>
        <p:nvSpPr>
          <p:cNvPr id="30" name="TextBox 29">
            <a:extLst>
              <a:ext uri="{FF2B5EF4-FFF2-40B4-BE49-F238E27FC236}">
                <a16:creationId xmlns:a16="http://schemas.microsoft.com/office/drawing/2014/main" id="{BD599F13-D3FE-8D94-C467-764BB9E0FDF9}"/>
              </a:ext>
            </a:extLst>
          </p:cNvPr>
          <p:cNvSpPr txBox="1"/>
          <p:nvPr/>
        </p:nvSpPr>
        <p:spPr>
          <a:xfrm>
            <a:off x="4734535" y="5648681"/>
            <a:ext cx="1173659" cy="400110"/>
          </a:xfrm>
          <a:prstGeom prst="rect">
            <a:avLst/>
          </a:prstGeom>
          <a:noFill/>
        </p:spPr>
        <p:txBody>
          <a:bodyPr wrap="square">
            <a:spAutoFit/>
          </a:bodyPr>
          <a:lstStyle/>
          <a:p>
            <a:r>
              <a:rPr lang="en-US" sz="2000" b="1" dirty="0">
                <a:solidFill>
                  <a:schemeClr val="accent6">
                    <a:lumMod val="75000"/>
                  </a:schemeClr>
                </a:solidFill>
              </a:rPr>
              <a:t>2015-16</a:t>
            </a:r>
          </a:p>
        </p:txBody>
      </p:sp>
      <p:sp>
        <p:nvSpPr>
          <p:cNvPr id="31" name="TextBox 30">
            <a:extLst>
              <a:ext uri="{FF2B5EF4-FFF2-40B4-BE49-F238E27FC236}">
                <a16:creationId xmlns:a16="http://schemas.microsoft.com/office/drawing/2014/main" id="{E742AA94-D985-3B43-9D6A-9EA14219A386}"/>
              </a:ext>
            </a:extLst>
          </p:cNvPr>
          <p:cNvSpPr txBox="1"/>
          <p:nvPr/>
        </p:nvSpPr>
        <p:spPr>
          <a:xfrm>
            <a:off x="2027623" y="5630422"/>
            <a:ext cx="1173659" cy="400110"/>
          </a:xfrm>
          <a:prstGeom prst="rect">
            <a:avLst/>
          </a:prstGeom>
          <a:noFill/>
        </p:spPr>
        <p:txBody>
          <a:bodyPr wrap="square">
            <a:spAutoFit/>
          </a:bodyPr>
          <a:lstStyle/>
          <a:p>
            <a:r>
              <a:rPr lang="en-US" sz="2000" b="1" dirty="0">
                <a:solidFill>
                  <a:schemeClr val="accent6">
                    <a:lumMod val="75000"/>
                  </a:schemeClr>
                </a:solidFill>
              </a:rPr>
              <a:t>2014-15</a:t>
            </a:r>
          </a:p>
        </p:txBody>
      </p:sp>
    </p:spTree>
    <p:extLst>
      <p:ext uri="{BB962C8B-B14F-4D97-AF65-F5344CB8AC3E}">
        <p14:creationId xmlns:p14="http://schemas.microsoft.com/office/powerpoint/2010/main" val="1211322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F38A39C4-E596-ACEE-24E7-F0E3168B6E40}"/>
              </a:ext>
            </a:extLst>
          </p:cNvPr>
          <p:cNvGraphicFramePr>
            <a:graphicFrameLocks/>
          </p:cNvGraphicFramePr>
          <p:nvPr>
            <p:extLst>
              <p:ext uri="{D42A27DB-BD31-4B8C-83A1-F6EECF244321}">
                <p14:modId xmlns:p14="http://schemas.microsoft.com/office/powerpoint/2010/main" val="2819091986"/>
              </p:ext>
            </p:extLst>
          </p:nvPr>
        </p:nvGraphicFramePr>
        <p:xfrm>
          <a:off x="1765720" y="1670397"/>
          <a:ext cx="8660559" cy="3795128"/>
        </p:xfrm>
        <a:graphic>
          <a:graphicData uri="http://schemas.openxmlformats.org/drawingml/2006/chart">
            <c:chart xmlns:c="http://schemas.openxmlformats.org/drawingml/2006/chart" xmlns:r="http://schemas.openxmlformats.org/officeDocument/2006/relationships" r:id="rId2"/>
          </a:graphicData>
        </a:graphic>
      </p:graphicFrame>
      <p:sp>
        <p:nvSpPr>
          <p:cNvPr id="189" name="CA Dept. of Ed."/>
          <p:cNvSpPr txBox="1"/>
          <p:nvPr/>
        </p:nvSpPr>
        <p:spPr>
          <a:xfrm>
            <a:off x="8782353" y="6501292"/>
            <a:ext cx="1293624"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1800" u="sng">
                <a:hlinkClick r:id="" action="ppaction://noaction"/>
              </a:defRPr>
            </a:lvl1pPr>
          </a:lstStyle>
          <a:p>
            <a:pPr>
              <a:defRPr u="none"/>
            </a:pPr>
            <a:r>
              <a:rPr sz="1266"/>
              <a:t>CA Dept. of Ed.</a:t>
            </a:r>
          </a:p>
        </p:txBody>
      </p:sp>
      <p:sp>
        <p:nvSpPr>
          <p:cNvPr id="2" name="TextBox 1">
            <a:extLst>
              <a:ext uri="{FF2B5EF4-FFF2-40B4-BE49-F238E27FC236}">
                <a16:creationId xmlns:a16="http://schemas.microsoft.com/office/drawing/2014/main" id="{574AB2AF-8FF3-3720-16CB-44E3998FD0FF}"/>
              </a:ext>
            </a:extLst>
          </p:cNvPr>
          <p:cNvSpPr txBox="1"/>
          <p:nvPr/>
        </p:nvSpPr>
        <p:spPr>
          <a:xfrm>
            <a:off x="525101" y="5803813"/>
            <a:ext cx="1056608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chemeClr val="tx2"/>
                </a:solidFill>
                <a:latin typeface="+mj-lt"/>
              </a:rPr>
              <a:t>Average of 73% of Albany, Berkeley, Emeryville, and Oakland public school students who attend a California community college are socioeconomically disadvantaged (AY 2017-2018)</a:t>
            </a:r>
          </a:p>
        </p:txBody>
      </p:sp>
      <p:sp>
        <p:nvSpPr>
          <p:cNvPr id="5" name="TextBox 4">
            <a:extLst>
              <a:ext uri="{FF2B5EF4-FFF2-40B4-BE49-F238E27FC236}">
                <a16:creationId xmlns:a16="http://schemas.microsoft.com/office/drawing/2014/main" id="{D9CB5C62-9D3B-8B75-8519-E5BE16FB0C68}"/>
              </a:ext>
            </a:extLst>
          </p:cNvPr>
          <p:cNvSpPr txBox="1"/>
          <p:nvPr/>
        </p:nvSpPr>
        <p:spPr>
          <a:xfrm>
            <a:off x="525101" y="470068"/>
            <a:ext cx="10830670" cy="1200329"/>
          </a:xfrm>
          <a:prstGeom prst="rect">
            <a:avLst/>
          </a:prstGeom>
          <a:noFill/>
        </p:spPr>
        <p:txBody>
          <a:bodyPr wrap="square">
            <a:spAutoFit/>
          </a:bodyPr>
          <a:lstStyle/>
          <a:p>
            <a:pPr fontAlgn="b"/>
            <a:r>
              <a:rPr lang="en-US" sz="2400" b="1" dirty="0">
                <a:solidFill>
                  <a:schemeClr val="tx2"/>
                </a:solidFill>
                <a:latin typeface="+mj-lt"/>
              </a:rPr>
              <a:t>Percent of Socioeconomically Disadvantaged HS Students From Albany, Berkeley, Emeryville, and Oakland Attending Community College in 2017-18</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tudent Completion: Future Pipeline"/>
          <p:cNvSpPr txBox="1">
            <a:spLocks noGrp="1"/>
          </p:cNvSpPr>
          <p:nvPr>
            <p:ph type="title"/>
          </p:nvPr>
        </p:nvSpPr>
        <p:spPr>
          <a:xfrm>
            <a:off x="415170" y="365128"/>
            <a:ext cx="11111245" cy="723810"/>
          </a:xfrm>
          <a:prstGeom prst="rect">
            <a:avLst/>
          </a:prstGeom>
        </p:spPr>
        <p:txBody>
          <a:bodyPr>
            <a:normAutofit/>
          </a:bodyPr>
          <a:lstStyle>
            <a:lvl1pPr defTabSz="560831">
              <a:defRPr sz="6144" spc="-122"/>
            </a:lvl1pPr>
          </a:lstStyle>
          <a:p>
            <a:r>
              <a:rPr lang="en-US" sz="4289" b="1" dirty="0">
                <a:solidFill>
                  <a:srgbClr val="007088"/>
                </a:solidFill>
                <a:latin typeface="+mn-lt"/>
              </a:rPr>
              <a:t>Service Area Enrollment</a:t>
            </a:r>
            <a:r>
              <a:rPr sz="4289" b="1" dirty="0">
                <a:solidFill>
                  <a:srgbClr val="007088"/>
                </a:solidFill>
                <a:latin typeface="+mn-lt"/>
              </a:rPr>
              <a:t> Pipeline</a:t>
            </a:r>
            <a:endParaRPr lang="en-US" sz="4289" b="1" dirty="0">
              <a:solidFill>
                <a:srgbClr val="007088"/>
              </a:solidFill>
              <a:latin typeface="+mn-lt"/>
            </a:endParaRPr>
          </a:p>
        </p:txBody>
      </p:sp>
      <p:sp>
        <p:nvSpPr>
          <p:cNvPr id="3" name="Analysis of CA Department of Education Albany, Berkeley, Emeryville, and Oakland K-12 public school data suggests a potential increase in student populations shown in green and a decrease in student populations shown in black. The percent changes are relative to Grade 12 (2022).">
            <a:extLst>
              <a:ext uri="{FF2B5EF4-FFF2-40B4-BE49-F238E27FC236}">
                <a16:creationId xmlns:a16="http://schemas.microsoft.com/office/drawing/2014/main" id="{65D8BD31-673A-0CC8-0760-196742967E90}"/>
              </a:ext>
            </a:extLst>
          </p:cNvPr>
          <p:cNvSpPr txBox="1">
            <a:spLocks noGrp="1"/>
          </p:cNvSpPr>
          <p:nvPr>
            <p:ph idx="1"/>
          </p:nvPr>
        </p:nvSpPr>
        <p:spPr>
          <a:xfrm>
            <a:off x="685909" y="5258166"/>
            <a:ext cx="11111245" cy="1115474"/>
          </a:xfrm>
          <a:prstGeom prst="rect">
            <a:avLst/>
          </a:prstGeom>
        </p:spPr>
        <p:txBody>
          <a:bodyPr vert="horz" lIns="91440" tIns="45720" rIns="91440" bIns="45720" rtlCol="0" anchor="t">
            <a:normAutofit/>
          </a:bodyPr>
          <a:lstStyle/>
          <a:p>
            <a:r>
              <a:rPr sz="1600" b="1" dirty="0">
                <a:solidFill>
                  <a:schemeClr val="tx2"/>
                </a:solidFill>
                <a:latin typeface="+mj-lt"/>
              </a:rPr>
              <a:t>Albany, Berkeley, Emeryville, and Oakland K-12 public school data suggests a potential increase in student populations shown in green. The percent changes are relative to Grade 12 </a:t>
            </a:r>
            <a:r>
              <a:rPr lang="en-US" sz="1600" b="1" dirty="0">
                <a:solidFill>
                  <a:schemeClr val="tx2"/>
                </a:solidFill>
                <a:latin typeface="+mj-lt"/>
              </a:rPr>
              <a:t>from 2021-</a:t>
            </a:r>
            <a:r>
              <a:rPr sz="1600" b="1" dirty="0">
                <a:solidFill>
                  <a:schemeClr val="tx2"/>
                </a:solidFill>
                <a:latin typeface="+mj-lt"/>
              </a:rPr>
              <a:t>22.</a:t>
            </a:r>
            <a:endParaRPr lang="en-US" sz="1600" b="1" dirty="0">
              <a:solidFill>
                <a:schemeClr val="tx2"/>
              </a:solidFill>
              <a:latin typeface="+mj-lt"/>
            </a:endParaRPr>
          </a:p>
          <a:p>
            <a:r>
              <a:rPr lang="en-US" sz="1600" b="1" dirty="0">
                <a:solidFill>
                  <a:srgbClr val="1D1A10"/>
                </a:solidFill>
                <a:latin typeface="+mj-lt"/>
              </a:rPr>
              <a:t>29% of Albany, 18% of Berkeley, 30% of Emeryville, and 29% of Oakland public high school completers attend a community college.</a:t>
            </a:r>
          </a:p>
          <a:p>
            <a:endParaRPr lang="en-US" sz="1600" b="1" dirty="0">
              <a:solidFill>
                <a:schemeClr val="tx2"/>
              </a:solidFill>
              <a:latin typeface="+mj-lt"/>
            </a:endParaRPr>
          </a:p>
        </p:txBody>
      </p:sp>
      <p:sp>
        <p:nvSpPr>
          <p:cNvPr id="210" name="% Student Population Change Relative to Grade 12 (2021-22)"/>
          <p:cNvSpPr txBox="1"/>
          <p:nvPr/>
        </p:nvSpPr>
        <p:spPr>
          <a:xfrm>
            <a:off x="568599" y="1135003"/>
            <a:ext cx="7240765" cy="3491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r>
              <a:rPr b="1" dirty="0">
                <a:solidFill>
                  <a:srgbClr val="1D1A10"/>
                </a:solidFill>
              </a:rPr>
              <a:t>% Student Population Change Relative to Grade 12 </a:t>
            </a:r>
            <a:r>
              <a:rPr lang="en-US" b="1" dirty="0">
                <a:solidFill>
                  <a:srgbClr val="1D1A10"/>
                </a:solidFill>
              </a:rPr>
              <a:t>from </a:t>
            </a:r>
            <a:r>
              <a:rPr b="1" dirty="0">
                <a:solidFill>
                  <a:srgbClr val="1D1A10"/>
                </a:solidFill>
              </a:rPr>
              <a:t>2021-22</a:t>
            </a:r>
            <a:endParaRPr lang="en-US" b="1" dirty="0">
              <a:solidFill>
                <a:srgbClr val="1D1A10"/>
              </a:solidFill>
            </a:endParaRPr>
          </a:p>
        </p:txBody>
      </p:sp>
      <p:sp>
        <p:nvSpPr>
          <p:cNvPr id="211" name="CA Dept. of Ed."/>
          <p:cNvSpPr txBox="1"/>
          <p:nvPr/>
        </p:nvSpPr>
        <p:spPr>
          <a:xfrm>
            <a:off x="10460576" y="6238441"/>
            <a:ext cx="1201163"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1800" u="sng">
                <a:hlinkClick r:id="" action="ppaction://noaction"/>
              </a:defRPr>
            </a:lvl1pPr>
          </a:lstStyle>
          <a:p>
            <a:pPr>
              <a:defRPr u="none"/>
            </a:pPr>
            <a:r>
              <a:rPr sz="1266" dirty="0">
                <a:latin typeface="Palatino Linotype"/>
              </a:rPr>
              <a:t>CA Dept. of Ed.</a:t>
            </a:r>
            <a:endParaRPr lang="en-US" sz="1266" dirty="0">
              <a:latin typeface="Palatino Linotype"/>
            </a:endParaRPr>
          </a:p>
        </p:txBody>
      </p:sp>
      <p:graphicFrame>
        <p:nvGraphicFramePr>
          <p:cNvPr id="15" name="Table 14">
            <a:extLst>
              <a:ext uri="{FF2B5EF4-FFF2-40B4-BE49-F238E27FC236}">
                <a16:creationId xmlns:a16="http://schemas.microsoft.com/office/drawing/2014/main" id="{4D5A2807-B49E-D631-63D3-6873482A2DC7}"/>
              </a:ext>
            </a:extLst>
          </p:cNvPr>
          <p:cNvGraphicFramePr>
            <a:graphicFrameLocks noGrp="1"/>
          </p:cNvGraphicFramePr>
          <p:nvPr>
            <p:extLst>
              <p:ext uri="{D42A27DB-BD31-4B8C-83A1-F6EECF244321}">
                <p14:modId xmlns:p14="http://schemas.microsoft.com/office/powerpoint/2010/main" val="3444628539"/>
              </p:ext>
            </p:extLst>
          </p:nvPr>
        </p:nvGraphicFramePr>
        <p:xfrm>
          <a:off x="685909" y="1714984"/>
          <a:ext cx="10975830" cy="3406140"/>
        </p:xfrm>
        <a:graphic>
          <a:graphicData uri="http://schemas.openxmlformats.org/drawingml/2006/table">
            <a:tbl>
              <a:tblPr/>
              <a:tblGrid>
                <a:gridCol w="3295692">
                  <a:extLst>
                    <a:ext uri="{9D8B030D-6E8A-4147-A177-3AD203B41FA5}">
                      <a16:colId xmlns:a16="http://schemas.microsoft.com/office/drawing/2014/main" val="899898069"/>
                    </a:ext>
                  </a:extLst>
                </a:gridCol>
                <a:gridCol w="1280023">
                  <a:extLst>
                    <a:ext uri="{9D8B030D-6E8A-4147-A177-3AD203B41FA5}">
                      <a16:colId xmlns:a16="http://schemas.microsoft.com/office/drawing/2014/main" val="2364562813"/>
                    </a:ext>
                  </a:extLst>
                </a:gridCol>
                <a:gridCol w="1280023">
                  <a:extLst>
                    <a:ext uri="{9D8B030D-6E8A-4147-A177-3AD203B41FA5}">
                      <a16:colId xmlns:a16="http://schemas.microsoft.com/office/drawing/2014/main" val="618467574"/>
                    </a:ext>
                  </a:extLst>
                </a:gridCol>
                <a:gridCol w="1280023">
                  <a:extLst>
                    <a:ext uri="{9D8B030D-6E8A-4147-A177-3AD203B41FA5}">
                      <a16:colId xmlns:a16="http://schemas.microsoft.com/office/drawing/2014/main" val="2842379298"/>
                    </a:ext>
                  </a:extLst>
                </a:gridCol>
                <a:gridCol w="1280023">
                  <a:extLst>
                    <a:ext uri="{9D8B030D-6E8A-4147-A177-3AD203B41FA5}">
                      <a16:colId xmlns:a16="http://schemas.microsoft.com/office/drawing/2014/main" val="3701996385"/>
                    </a:ext>
                  </a:extLst>
                </a:gridCol>
                <a:gridCol w="1280023">
                  <a:extLst>
                    <a:ext uri="{9D8B030D-6E8A-4147-A177-3AD203B41FA5}">
                      <a16:colId xmlns:a16="http://schemas.microsoft.com/office/drawing/2014/main" val="4071748775"/>
                    </a:ext>
                  </a:extLst>
                </a:gridCol>
                <a:gridCol w="1280023">
                  <a:extLst>
                    <a:ext uri="{9D8B030D-6E8A-4147-A177-3AD203B41FA5}">
                      <a16:colId xmlns:a16="http://schemas.microsoft.com/office/drawing/2014/main" val="3560493388"/>
                    </a:ext>
                  </a:extLst>
                </a:gridCol>
              </a:tblGrid>
              <a:tr h="276978">
                <a:tc>
                  <a:txBody>
                    <a:bodyPr/>
                    <a:lstStyle/>
                    <a:p>
                      <a:pPr algn="l" fontAlgn="b"/>
                      <a:endParaRPr lang="en-US" sz="1800" b="0" i="0" u="none" strike="noStrike" dirty="0">
                        <a:solidFill>
                          <a:srgbClr val="000000"/>
                        </a:solidFill>
                        <a:effectLst/>
                        <a:latin typeface="Franklin Gothic Medium Cond" panose="020B060603040202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800" b="0" i="0" u="none" strike="noStrike" dirty="0">
                          <a:solidFill>
                            <a:srgbClr val="FFFFFF"/>
                          </a:solidFill>
                          <a:effectLst/>
                          <a:latin typeface="Franklin Gothic Medium Cond" panose="020B0606030402020204" pitchFamily="34" charset="0"/>
                        </a:rPr>
                        <a:t>YR-2022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193"/>
                    </a:solidFill>
                  </a:tcPr>
                </a:tc>
                <a:tc>
                  <a:txBody>
                    <a:bodyPr/>
                    <a:lstStyle/>
                    <a:p>
                      <a:pPr algn="r" fontAlgn="b"/>
                      <a:r>
                        <a:rPr lang="en-US" sz="1800" b="0" i="0" u="none" strike="noStrike" dirty="0">
                          <a:solidFill>
                            <a:srgbClr val="FFFFFF"/>
                          </a:solidFill>
                          <a:effectLst/>
                          <a:latin typeface="Franklin Gothic Medium Cond" panose="020B0606030402020204" pitchFamily="34" charset="0"/>
                        </a:rPr>
                        <a:t>YR-2023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193"/>
                    </a:solidFill>
                  </a:tcPr>
                </a:tc>
                <a:tc>
                  <a:txBody>
                    <a:bodyPr/>
                    <a:lstStyle/>
                    <a:p>
                      <a:pPr algn="r" fontAlgn="b"/>
                      <a:r>
                        <a:rPr lang="en-US" sz="1800" b="0" i="0" u="none" strike="noStrike" dirty="0">
                          <a:solidFill>
                            <a:srgbClr val="FFFFFF"/>
                          </a:solidFill>
                          <a:effectLst/>
                          <a:latin typeface="Franklin Gothic Medium Cond" panose="020B0606030402020204" pitchFamily="34" charset="0"/>
                        </a:rPr>
                        <a:t>YR-2024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193"/>
                    </a:solidFill>
                  </a:tcPr>
                </a:tc>
                <a:tc>
                  <a:txBody>
                    <a:bodyPr/>
                    <a:lstStyle/>
                    <a:p>
                      <a:pPr algn="r" fontAlgn="b"/>
                      <a:r>
                        <a:rPr lang="en-US" sz="1800" b="0" i="0" u="none" strike="noStrike" dirty="0">
                          <a:solidFill>
                            <a:srgbClr val="FFFFFF"/>
                          </a:solidFill>
                          <a:effectLst/>
                          <a:latin typeface="Franklin Gothic Medium Cond" panose="020B0606030402020204" pitchFamily="34" charset="0"/>
                        </a:rPr>
                        <a:t>YR-2025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193"/>
                    </a:solidFill>
                  </a:tcPr>
                </a:tc>
                <a:tc>
                  <a:txBody>
                    <a:bodyPr/>
                    <a:lstStyle/>
                    <a:p>
                      <a:pPr algn="r" fontAlgn="b"/>
                      <a:r>
                        <a:rPr lang="en-US" sz="1800" b="0" i="0" u="none" strike="noStrike" dirty="0">
                          <a:solidFill>
                            <a:srgbClr val="FFFFFF"/>
                          </a:solidFill>
                          <a:effectLst/>
                          <a:latin typeface="Franklin Gothic Medium Cond" panose="020B0606030402020204" pitchFamily="34" charset="0"/>
                        </a:rPr>
                        <a:t>YR-2026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193"/>
                    </a:solidFill>
                  </a:tcPr>
                </a:tc>
                <a:tc>
                  <a:txBody>
                    <a:bodyPr/>
                    <a:lstStyle/>
                    <a:p>
                      <a:pPr algn="r" fontAlgn="b"/>
                      <a:r>
                        <a:rPr lang="en-US" sz="1800" b="0" i="0" u="none" strike="noStrike" dirty="0">
                          <a:solidFill>
                            <a:srgbClr val="FFFFFF"/>
                          </a:solidFill>
                          <a:effectLst/>
                          <a:latin typeface="Franklin Gothic Medium Cond" panose="020B0606030402020204" pitchFamily="34" charset="0"/>
                        </a:rPr>
                        <a:t>YR-2027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193"/>
                    </a:solidFill>
                  </a:tcPr>
                </a:tc>
                <a:extLst>
                  <a:ext uri="{0D108BD9-81ED-4DB2-BD59-A6C34878D82A}">
                    <a16:rowId xmlns:a16="http://schemas.microsoft.com/office/drawing/2014/main" val="17538043"/>
                  </a:ext>
                </a:extLst>
              </a:tr>
              <a:tr h="276978">
                <a:tc>
                  <a:txBody>
                    <a:bodyPr/>
                    <a:lstStyle/>
                    <a:p>
                      <a:pPr algn="l" fontAlgn="b"/>
                      <a:r>
                        <a:rPr lang="en-US" sz="1800" b="0" i="0" u="none" strike="noStrike" dirty="0">
                          <a:solidFill>
                            <a:srgbClr val="FFFFFF"/>
                          </a:solidFill>
                          <a:effectLst/>
                          <a:latin typeface="Franklin Gothic Medium Cond" panose="020B0606030402020204" pitchFamily="34" charset="0"/>
                        </a:rPr>
                        <a:t>Ethnicity</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193"/>
                    </a:solidFill>
                  </a:tcPr>
                </a:tc>
                <a:tc>
                  <a:txBody>
                    <a:bodyPr/>
                    <a:lstStyle/>
                    <a:p>
                      <a:pPr algn="r" fontAlgn="b"/>
                      <a:r>
                        <a:rPr lang="en-US" sz="1800" b="0" i="0" u="none" strike="noStrike" dirty="0">
                          <a:solidFill>
                            <a:srgbClr val="FFFFFF"/>
                          </a:solidFill>
                          <a:effectLst/>
                          <a:latin typeface="Franklin Gothic Medium Cond" panose="020B0606030402020204" pitchFamily="34" charset="0"/>
                        </a:rPr>
                        <a:t>Grade 12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193"/>
                    </a:solidFill>
                  </a:tcPr>
                </a:tc>
                <a:tc>
                  <a:txBody>
                    <a:bodyPr/>
                    <a:lstStyle/>
                    <a:p>
                      <a:pPr algn="r" fontAlgn="b"/>
                      <a:r>
                        <a:rPr lang="en-US" sz="1800" b="0" i="0" u="none" strike="noStrike" dirty="0">
                          <a:solidFill>
                            <a:srgbClr val="FFFFFF"/>
                          </a:solidFill>
                          <a:effectLst/>
                          <a:latin typeface="Franklin Gothic Medium Cond" panose="020B0606030402020204" pitchFamily="34" charset="0"/>
                        </a:rPr>
                        <a:t>Grade 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193"/>
                    </a:solidFill>
                  </a:tcPr>
                </a:tc>
                <a:tc>
                  <a:txBody>
                    <a:bodyPr/>
                    <a:lstStyle/>
                    <a:p>
                      <a:pPr algn="r" fontAlgn="b"/>
                      <a:r>
                        <a:rPr lang="en-US" sz="1800" b="0" i="0" u="none" strike="noStrike" dirty="0">
                          <a:solidFill>
                            <a:srgbClr val="FFFFFF"/>
                          </a:solidFill>
                          <a:effectLst/>
                          <a:latin typeface="Franklin Gothic Medium Cond" panose="020B0606030402020204" pitchFamily="34" charset="0"/>
                        </a:rPr>
                        <a:t>Grade 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193"/>
                    </a:solidFill>
                  </a:tcPr>
                </a:tc>
                <a:tc>
                  <a:txBody>
                    <a:bodyPr/>
                    <a:lstStyle/>
                    <a:p>
                      <a:pPr algn="r" fontAlgn="b"/>
                      <a:r>
                        <a:rPr lang="en-US" sz="1800" b="0" i="0" u="none" strike="noStrike" dirty="0">
                          <a:solidFill>
                            <a:srgbClr val="FFFFFF"/>
                          </a:solidFill>
                          <a:effectLst/>
                          <a:latin typeface="Franklin Gothic Medium Cond" panose="020B0606030402020204" pitchFamily="34" charset="0"/>
                        </a:rPr>
                        <a:t>Grade 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193"/>
                    </a:solidFill>
                  </a:tcPr>
                </a:tc>
                <a:tc>
                  <a:txBody>
                    <a:bodyPr/>
                    <a:lstStyle/>
                    <a:p>
                      <a:pPr algn="r" fontAlgn="b"/>
                      <a:r>
                        <a:rPr lang="en-US" sz="1800" b="0" i="0" u="none" strike="noStrike" dirty="0">
                          <a:solidFill>
                            <a:srgbClr val="FFFFFF"/>
                          </a:solidFill>
                          <a:effectLst/>
                          <a:latin typeface="Franklin Gothic Medium Cond" panose="020B0606030402020204" pitchFamily="34" charset="0"/>
                        </a:rPr>
                        <a:t>Grade 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193"/>
                    </a:solidFill>
                  </a:tcPr>
                </a:tc>
                <a:tc>
                  <a:txBody>
                    <a:bodyPr/>
                    <a:lstStyle/>
                    <a:p>
                      <a:pPr algn="r" fontAlgn="b"/>
                      <a:r>
                        <a:rPr lang="en-US" sz="1800" b="0" i="0" u="none" strike="noStrike" dirty="0">
                          <a:solidFill>
                            <a:srgbClr val="FFFFFF"/>
                          </a:solidFill>
                          <a:effectLst/>
                          <a:latin typeface="Franklin Gothic Medium Cond" panose="020B0606030402020204" pitchFamily="34" charset="0"/>
                        </a:rPr>
                        <a:t>Grade 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193"/>
                    </a:solidFill>
                  </a:tcPr>
                </a:tc>
                <a:extLst>
                  <a:ext uri="{0D108BD9-81ED-4DB2-BD59-A6C34878D82A}">
                    <a16:rowId xmlns:a16="http://schemas.microsoft.com/office/drawing/2014/main" val="3274110679"/>
                  </a:ext>
                </a:extLst>
              </a:tr>
              <a:tr h="260685">
                <a:tc>
                  <a:txBody>
                    <a:bodyPr/>
                    <a:lstStyle/>
                    <a:p>
                      <a:pPr algn="l" fontAlgn="b"/>
                      <a:r>
                        <a:rPr lang="en-US" sz="1800" b="0" i="0" u="none" strike="noStrike" dirty="0">
                          <a:solidFill>
                            <a:srgbClr val="000000"/>
                          </a:solidFill>
                          <a:effectLst/>
                          <a:latin typeface="Franklin Gothic Medium Cond" panose="020B0606030402020204" pitchFamily="34" charset="0"/>
                        </a:rPr>
                        <a:t>African American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b="1" i="0" u="none" strike="noStrike" dirty="0">
                          <a:solidFill>
                            <a:srgbClr val="000000"/>
                          </a:solidFill>
                          <a:effectLst/>
                          <a:latin typeface="Franklin Gothic Medium Cond" panose="020B0606030402020204" pitchFamily="34" charset="0"/>
                        </a:rPr>
                        <a:t>               1,000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-15%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654897934"/>
                  </a:ext>
                </a:extLst>
              </a:tr>
              <a:tr h="215182">
                <a:tc>
                  <a:txBody>
                    <a:bodyPr/>
                    <a:lstStyle/>
                    <a:p>
                      <a:pPr algn="l" fontAlgn="b"/>
                      <a:r>
                        <a:rPr lang="en-US" sz="1800" b="0" i="0" u="none" strike="noStrike" dirty="0">
                          <a:solidFill>
                            <a:srgbClr val="000000"/>
                          </a:solidFill>
                          <a:effectLst/>
                          <a:latin typeface="Franklin Gothic Medium Cond" panose="020B0606030402020204" pitchFamily="34" charset="0"/>
                        </a:rPr>
                        <a:t>American Indian/Native Alaskan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1" i="0" u="none" strike="noStrike" dirty="0">
                          <a:solidFill>
                            <a:srgbClr val="000000"/>
                          </a:solidFill>
                          <a:effectLst/>
                          <a:latin typeface="Franklin Gothic Medium Cond" panose="020B0606030402020204" pitchFamily="34" charset="0"/>
                        </a:rPr>
                        <a:t>                       18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0" i="0" u="none" strike="noStrike">
                          <a:solidFill>
                            <a:srgbClr val="000000"/>
                          </a:solidFill>
                          <a:effectLst/>
                          <a:latin typeface="Franklin Gothic Medium Cond" panose="020B0606030402020204" pitchFamily="34" charset="0"/>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0" i="0" u="none" strike="noStrike">
                          <a:solidFill>
                            <a:srgbClr val="000000"/>
                          </a:solidFill>
                          <a:effectLst/>
                          <a:latin typeface="Franklin Gothic Medium Cond" panose="020B0606030402020204" pitchFamily="34" charset="0"/>
                        </a:rPr>
                        <a:t>-61%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0" i="0" u="none" strike="noStrike">
                          <a:solidFill>
                            <a:srgbClr val="000000"/>
                          </a:solidFill>
                          <a:effectLst/>
                          <a:latin typeface="Franklin Gothic Medium Cond" panose="020B0606030402020204" pitchFamily="34" charset="0"/>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0" i="0" u="none" strike="noStrike">
                          <a:solidFill>
                            <a:srgbClr val="000000"/>
                          </a:solidFill>
                          <a:effectLst/>
                          <a:latin typeface="Franklin Gothic Medium Cond" panose="020B0606030402020204" pitchFamily="34" charset="0"/>
                        </a:rPr>
                        <a:t>-44%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-39%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58509292"/>
                  </a:ext>
                </a:extLst>
              </a:tr>
              <a:tr h="260685">
                <a:tc>
                  <a:txBody>
                    <a:bodyPr/>
                    <a:lstStyle/>
                    <a:p>
                      <a:pPr algn="l" fontAlgn="b"/>
                      <a:r>
                        <a:rPr lang="en-US" sz="1800" b="0" i="0" u="none" strike="noStrike" dirty="0">
                          <a:solidFill>
                            <a:srgbClr val="000000"/>
                          </a:solidFill>
                          <a:effectLst/>
                          <a:latin typeface="Franklin Gothic Medium Cond" panose="020B0606030402020204" pitchFamily="34" charset="0"/>
                        </a:rPr>
                        <a:t>Asian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b="1" i="0" u="none" strike="noStrike" dirty="0">
                          <a:solidFill>
                            <a:srgbClr val="000000"/>
                          </a:solidFill>
                          <a:effectLst/>
                          <a:latin typeface="Franklin Gothic Medium Cond" panose="020B0606030402020204" pitchFamily="34" charset="0"/>
                        </a:rPr>
                        <a:t>                    615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A00"/>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-13%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616712197"/>
                  </a:ext>
                </a:extLst>
              </a:tr>
              <a:tr h="273134">
                <a:tc>
                  <a:txBody>
                    <a:bodyPr/>
                    <a:lstStyle/>
                    <a:p>
                      <a:pPr algn="l" fontAlgn="b"/>
                      <a:r>
                        <a:rPr lang="en-US" sz="1800" b="0" i="0" u="none" strike="noStrike" dirty="0">
                          <a:solidFill>
                            <a:srgbClr val="000000"/>
                          </a:solidFill>
                          <a:effectLst/>
                          <a:latin typeface="Franklin Gothic Medium Cond" panose="020B0606030402020204" pitchFamily="34" charset="0"/>
                        </a:rPr>
                        <a:t>Filipino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1" i="0" u="none" strike="noStrike" dirty="0">
                          <a:solidFill>
                            <a:srgbClr val="000000"/>
                          </a:solidFill>
                          <a:effectLst/>
                          <a:latin typeface="Franklin Gothic Medium Cond" panose="020B0606030402020204" pitchFamily="34" charset="0"/>
                        </a:rPr>
                        <a:t>                       52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-37%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715147"/>
                  </a:ext>
                </a:extLst>
              </a:tr>
              <a:tr h="260685">
                <a:tc>
                  <a:txBody>
                    <a:bodyPr/>
                    <a:lstStyle/>
                    <a:p>
                      <a:pPr algn="l" fontAlgn="b"/>
                      <a:r>
                        <a:rPr lang="en-US" sz="1800" b="0" i="0" u="none" strike="noStrike" dirty="0">
                          <a:solidFill>
                            <a:srgbClr val="000000"/>
                          </a:solidFill>
                          <a:effectLst/>
                          <a:latin typeface="Franklin Gothic Medium Cond" panose="020B0606030402020204" pitchFamily="34" charset="0"/>
                        </a:rPr>
                        <a:t>Latinx</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b="1" i="0" u="none" strike="noStrike" dirty="0">
                          <a:solidFill>
                            <a:srgbClr val="000000"/>
                          </a:solidFill>
                          <a:effectLst/>
                          <a:latin typeface="Franklin Gothic Medium Cond" panose="020B0606030402020204" pitchFamily="34" charset="0"/>
                        </a:rPr>
                        <a:t>               2,088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A00"/>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-11%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65609087"/>
                  </a:ext>
                </a:extLst>
              </a:tr>
              <a:tr h="234834">
                <a:tc>
                  <a:txBody>
                    <a:bodyPr/>
                    <a:lstStyle/>
                    <a:p>
                      <a:pPr algn="l" fontAlgn="b"/>
                      <a:r>
                        <a:rPr lang="en-US" sz="1800" b="0" i="0" u="none" strike="noStrike" dirty="0">
                          <a:solidFill>
                            <a:srgbClr val="000000"/>
                          </a:solidFill>
                          <a:effectLst/>
                          <a:latin typeface="Franklin Gothic Medium Cond" panose="020B0606030402020204" pitchFamily="34" charset="0"/>
                        </a:rPr>
                        <a:t>Pacific Islander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1" i="0" u="none" strike="noStrike" dirty="0">
                          <a:solidFill>
                            <a:srgbClr val="000000"/>
                          </a:solidFill>
                          <a:effectLst/>
                          <a:latin typeface="Franklin Gothic Medium Cond" panose="020B0606030402020204" pitchFamily="34" charset="0"/>
                        </a:rPr>
                        <a:t>                       32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A00"/>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A00"/>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13%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A00"/>
                    </a:solidFill>
                  </a:tcPr>
                </a:tc>
                <a:extLst>
                  <a:ext uri="{0D108BD9-81ED-4DB2-BD59-A6C34878D82A}">
                    <a16:rowId xmlns:a16="http://schemas.microsoft.com/office/drawing/2014/main" val="1540352806"/>
                  </a:ext>
                </a:extLst>
              </a:tr>
              <a:tr h="260685">
                <a:tc>
                  <a:txBody>
                    <a:bodyPr/>
                    <a:lstStyle/>
                    <a:p>
                      <a:pPr algn="l" fontAlgn="b"/>
                      <a:r>
                        <a:rPr lang="en-US" sz="1800" b="0" i="0" u="none" strike="noStrike">
                          <a:solidFill>
                            <a:srgbClr val="000000"/>
                          </a:solidFill>
                          <a:effectLst/>
                          <a:latin typeface="Franklin Gothic Medium Cond" panose="020B0606030402020204" pitchFamily="34" charset="0"/>
                        </a:rPr>
                        <a:t>White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b="1" i="0" u="none" strike="noStrike">
                          <a:solidFill>
                            <a:srgbClr val="000000"/>
                          </a:solidFill>
                          <a:effectLst/>
                          <a:latin typeface="Franklin Gothic Medium Cond" panose="020B0606030402020204" pitchFamily="34" charset="0"/>
                        </a:rPr>
                        <a:t>                    794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US" sz="1800" b="0" i="0" u="none" strike="noStrike">
                          <a:solidFill>
                            <a:srgbClr val="000000"/>
                          </a:solidFill>
                          <a:effectLst/>
                          <a:latin typeface="Franklin Gothic Medium Cond" panose="020B060603040202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US" sz="1800" b="0" i="0" u="none" strike="noStrike">
                          <a:solidFill>
                            <a:srgbClr val="000000"/>
                          </a:solidFill>
                          <a:effectLst/>
                          <a:latin typeface="Franklin Gothic Medium Cond" panose="020B060603040202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US" sz="1800" b="0" i="0" u="none" strike="noStrike">
                          <a:solidFill>
                            <a:srgbClr val="000000"/>
                          </a:solidFill>
                          <a:effectLst/>
                          <a:latin typeface="Franklin Gothic Medium Cond" panose="020B060603040202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-22%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246527269"/>
                  </a:ext>
                </a:extLst>
              </a:tr>
              <a:tr h="260685">
                <a:tc>
                  <a:txBody>
                    <a:bodyPr/>
                    <a:lstStyle/>
                    <a:p>
                      <a:pPr algn="l" fontAlgn="b"/>
                      <a:r>
                        <a:rPr lang="en-US" sz="1800" b="0" i="0" u="none" strike="noStrike">
                          <a:solidFill>
                            <a:srgbClr val="000000"/>
                          </a:solidFill>
                          <a:effectLst/>
                          <a:latin typeface="Franklin Gothic Medium Cond" panose="020B0606030402020204" pitchFamily="34" charset="0"/>
                        </a:rPr>
                        <a:t>Two or More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1" i="0" u="none" strike="noStrike" dirty="0">
                          <a:solidFill>
                            <a:srgbClr val="000000"/>
                          </a:solidFill>
                          <a:effectLst/>
                          <a:latin typeface="Franklin Gothic Medium Cond" panose="020B0606030402020204" pitchFamily="34" charset="0"/>
                        </a:rPr>
                        <a:t>                    293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800" b="0" i="0" u="none" strike="noStrike">
                          <a:solidFill>
                            <a:srgbClr val="000000"/>
                          </a:solidFill>
                          <a:effectLst/>
                          <a:latin typeface="Franklin Gothic Medium Cond" panose="020B06060304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A00"/>
                    </a:solidFill>
                  </a:tcPr>
                </a:tc>
                <a:tc>
                  <a:txBody>
                    <a:bodyPr/>
                    <a:lstStyle/>
                    <a:p>
                      <a:pPr algn="r" fontAlgn="b"/>
                      <a:r>
                        <a:rPr lang="en-US" sz="1800" b="0" i="0" u="none" strike="noStrike">
                          <a:solidFill>
                            <a:srgbClr val="000000"/>
                          </a:solidFill>
                          <a:effectLst/>
                          <a:latin typeface="Franklin Gothic Medium Cond" panose="020B060603040202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A00"/>
                    </a:solidFill>
                  </a:tcPr>
                </a:tc>
                <a:tc>
                  <a:txBody>
                    <a:bodyPr/>
                    <a:lstStyle/>
                    <a:p>
                      <a:pPr algn="r" fontAlgn="b"/>
                      <a:r>
                        <a:rPr lang="en-US" sz="1800" b="0" i="0" u="none" strike="noStrike">
                          <a:solidFill>
                            <a:srgbClr val="000000"/>
                          </a:solidFill>
                          <a:effectLst/>
                          <a:latin typeface="Franklin Gothic Medium Cond" panose="020B060603040202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A00"/>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A00"/>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16%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A00"/>
                    </a:solidFill>
                  </a:tcPr>
                </a:tc>
                <a:extLst>
                  <a:ext uri="{0D108BD9-81ED-4DB2-BD59-A6C34878D82A}">
                    <a16:rowId xmlns:a16="http://schemas.microsoft.com/office/drawing/2014/main" val="30416307"/>
                  </a:ext>
                </a:extLst>
              </a:tr>
              <a:tr h="201446">
                <a:tc>
                  <a:txBody>
                    <a:bodyPr/>
                    <a:lstStyle/>
                    <a:p>
                      <a:pPr algn="l" fontAlgn="b"/>
                      <a:r>
                        <a:rPr lang="en-US" sz="1800" b="0" i="0" u="none" strike="noStrike" dirty="0">
                          <a:solidFill>
                            <a:srgbClr val="000000"/>
                          </a:solidFill>
                          <a:effectLst/>
                          <a:latin typeface="Franklin Gothic Medium Cond" panose="020B0606030402020204" pitchFamily="34" charset="0"/>
                        </a:rPr>
                        <a:t>Not Reported</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b"/>
                      <a:r>
                        <a:rPr lang="en-US" sz="1800" b="1" i="0" u="none" strike="noStrike" dirty="0">
                          <a:solidFill>
                            <a:srgbClr val="000000"/>
                          </a:solidFill>
                          <a:effectLst/>
                          <a:latin typeface="Franklin Gothic Medium Cond" panose="020B0606030402020204" pitchFamily="34" charset="0"/>
                        </a:rPr>
                        <a:t>                       94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A00"/>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US" sz="1800" b="0" i="0" u="none" strike="noStrike" dirty="0">
                          <a:solidFill>
                            <a:srgbClr val="000000"/>
                          </a:solidFill>
                          <a:effectLst/>
                          <a:latin typeface="Franklin Gothic Medium Cond" panose="020B0606030402020204" pitchFamily="34" charset="0"/>
                        </a:rPr>
                        <a:t>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A00"/>
                    </a:solidFill>
                  </a:tcPr>
                </a:tc>
                <a:extLst>
                  <a:ext uri="{0D108BD9-81ED-4DB2-BD59-A6C34878D82A}">
                    <a16:rowId xmlns:a16="http://schemas.microsoft.com/office/drawing/2014/main" val="832411273"/>
                  </a:ext>
                </a:extLst>
              </a:tr>
              <a:tr h="276978">
                <a:tc>
                  <a:txBody>
                    <a:bodyPr/>
                    <a:lstStyle/>
                    <a:p>
                      <a:pPr algn="l" fontAlgn="b"/>
                      <a:r>
                        <a:rPr lang="en-US" sz="1800" b="1" i="0" u="none" strike="noStrike" dirty="0">
                          <a:solidFill>
                            <a:srgbClr val="FFFFFF"/>
                          </a:solidFill>
                          <a:effectLst/>
                          <a:latin typeface="Franklin Gothic Medium Cond" panose="020B0606030402020204" pitchFamily="34" charset="0"/>
                        </a:rPr>
                        <a:t>Total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193"/>
                    </a:solidFill>
                  </a:tcPr>
                </a:tc>
                <a:tc>
                  <a:txBody>
                    <a:bodyPr/>
                    <a:lstStyle/>
                    <a:p>
                      <a:pPr algn="ctr" fontAlgn="b"/>
                      <a:r>
                        <a:rPr lang="en-US" sz="1800" b="1" i="0" u="none" strike="noStrike" dirty="0">
                          <a:solidFill>
                            <a:srgbClr val="FFFFFF"/>
                          </a:solidFill>
                          <a:effectLst/>
                          <a:latin typeface="Franklin Gothic Medium Cond" panose="020B0606030402020204" pitchFamily="34" charset="0"/>
                        </a:rPr>
                        <a:t>               4,986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193"/>
                    </a:solidFill>
                  </a:tcPr>
                </a:tc>
                <a:tc>
                  <a:txBody>
                    <a:bodyPr/>
                    <a:lstStyle/>
                    <a:p>
                      <a:pPr algn="r" fontAlgn="b"/>
                      <a:r>
                        <a:rPr lang="en-US" sz="1800" b="1" i="0" u="none" strike="noStrike" dirty="0">
                          <a:solidFill>
                            <a:srgbClr val="FFFFFF"/>
                          </a:solidFill>
                          <a:effectLst/>
                          <a:latin typeface="Franklin Gothic Medium Cond" panose="020B060603040202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193"/>
                    </a:solidFill>
                  </a:tcPr>
                </a:tc>
                <a:tc>
                  <a:txBody>
                    <a:bodyPr/>
                    <a:lstStyle/>
                    <a:p>
                      <a:pPr algn="r" fontAlgn="b"/>
                      <a:r>
                        <a:rPr lang="en-US" sz="1800" b="1" i="0" u="none" strike="noStrike" dirty="0">
                          <a:solidFill>
                            <a:srgbClr val="FFFFFF"/>
                          </a:solidFill>
                          <a:effectLst/>
                          <a:latin typeface="Franklin Gothic Medium Cond" panose="020B060603040202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193"/>
                    </a:solidFill>
                  </a:tcPr>
                </a:tc>
                <a:tc>
                  <a:txBody>
                    <a:bodyPr/>
                    <a:lstStyle/>
                    <a:p>
                      <a:pPr algn="r" fontAlgn="b"/>
                      <a:r>
                        <a:rPr lang="en-US" sz="1800" b="1" i="0" u="none" strike="noStrike" dirty="0">
                          <a:solidFill>
                            <a:srgbClr val="FFFFFF"/>
                          </a:solidFill>
                          <a:effectLst/>
                          <a:latin typeface="Franklin Gothic Medium Cond" panose="020B060603040202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193"/>
                    </a:solidFill>
                  </a:tcPr>
                </a:tc>
                <a:tc>
                  <a:txBody>
                    <a:bodyPr/>
                    <a:lstStyle/>
                    <a:p>
                      <a:pPr algn="r" fontAlgn="b"/>
                      <a:r>
                        <a:rPr lang="en-US" sz="1800" b="1" i="0" u="none" strike="noStrike" dirty="0">
                          <a:solidFill>
                            <a:srgbClr val="FFFFFF"/>
                          </a:solidFill>
                          <a:effectLst/>
                          <a:latin typeface="Franklin Gothic Medium Cond" panose="020B060603040202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193"/>
                    </a:solidFill>
                  </a:tcPr>
                </a:tc>
                <a:tc>
                  <a:txBody>
                    <a:bodyPr/>
                    <a:lstStyle/>
                    <a:p>
                      <a:pPr algn="r" fontAlgn="b"/>
                      <a:r>
                        <a:rPr lang="en-US" sz="1800" b="1" i="0" u="none" strike="noStrike" dirty="0">
                          <a:solidFill>
                            <a:srgbClr val="FFFFFF"/>
                          </a:solidFill>
                          <a:effectLst/>
                          <a:latin typeface="Franklin Gothic Medium Cond" panose="020B0606030402020204" pitchFamily="34" charset="0"/>
                        </a:rPr>
                        <a:t>-12%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193"/>
                    </a:solidFill>
                  </a:tcPr>
                </a:tc>
                <a:extLst>
                  <a:ext uri="{0D108BD9-81ED-4DB2-BD59-A6C34878D82A}">
                    <a16:rowId xmlns:a16="http://schemas.microsoft.com/office/drawing/2014/main" val="3353743023"/>
                  </a:ext>
                </a:extLst>
              </a:tr>
            </a:tbl>
          </a:graphicData>
        </a:graphic>
      </p:graphicFrame>
      <p:sp>
        <p:nvSpPr>
          <p:cNvPr id="19" name="Analysis of most recent CA Dept. of Ed Data - from AY 2017-2018 - indicates 29% of Albany, 18% of Berkeley, 30% of Emeryville, and 29% of Oakland public high school completers attend a California community college.">
            <a:extLst>
              <a:ext uri="{FF2B5EF4-FFF2-40B4-BE49-F238E27FC236}">
                <a16:creationId xmlns:a16="http://schemas.microsoft.com/office/drawing/2014/main" id="{12FAFD97-4671-FA14-4883-47BCD3AD463D}"/>
              </a:ext>
            </a:extLst>
          </p:cNvPr>
          <p:cNvSpPr txBox="1"/>
          <p:nvPr/>
        </p:nvSpPr>
        <p:spPr>
          <a:xfrm>
            <a:off x="769072" y="5953707"/>
            <a:ext cx="11028082" cy="2875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lgn="l">
              <a:defRPr sz="1600"/>
            </a:lvl1pPr>
          </a:lstStyle>
          <a:p>
            <a:pPr>
              <a:defRPr sz="3000"/>
            </a:pPr>
            <a:endParaRPr lang="en-US" sz="1400" b="1" dirty="0">
              <a:solidFill>
                <a:srgbClr val="1D1A10"/>
              </a:solidFill>
              <a:latin typeface="+mj-lt"/>
            </a:endParaRPr>
          </a:p>
        </p:txBody>
      </p:sp>
    </p:spTree>
    <p:extLst>
      <p:ext uri="{BB962C8B-B14F-4D97-AF65-F5344CB8AC3E}">
        <p14:creationId xmlns:p14="http://schemas.microsoft.com/office/powerpoint/2010/main" val="3609721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CCED2B-7FC6-EB58-A9F5-955800540107}"/>
              </a:ext>
            </a:extLst>
          </p:cNvPr>
          <p:cNvSpPr txBox="1"/>
          <p:nvPr/>
        </p:nvSpPr>
        <p:spPr>
          <a:xfrm>
            <a:off x="824792" y="2119247"/>
            <a:ext cx="8982777" cy="4075988"/>
          </a:xfrm>
          <a:prstGeom prst="rect">
            <a:avLst/>
          </a:prstGeom>
          <a:noFill/>
        </p:spPr>
        <p:txBody>
          <a:bodyPr wrap="square">
            <a:spAutoFit/>
          </a:bodyPr>
          <a:lstStyle/>
          <a:p>
            <a:pPr algn="l">
              <a:lnSpc>
                <a:spcPct val="150000"/>
              </a:lnSpc>
            </a:pPr>
            <a:r>
              <a:rPr lang="en-US" sz="3600" b="1" u="none" strike="noStrike" dirty="0">
                <a:solidFill>
                  <a:srgbClr val="23496D"/>
                </a:solidFill>
                <a:effectLst/>
                <a:latin typeface="Franklin Gothic Demi Cond" panose="020B0603020102020204" pitchFamily="34" charset="0"/>
              </a:rPr>
              <a:t>Campus Forum Topics</a:t>
            </a:r>
          </a:p>
          <a:p>
            <a:pPr algn="l">
              <a:lnSpc>
                <a:spcPct val="150000"/>
              </a:lnSpc>
              <a:buFont typeface="+mj-lt"/>
              <a:buAutoNum type="arabicPeriod"/>
            </a:pPr>
            <a:r>
              <a:rPr lang="en-US" sz="2800" b="1" u="none" strike="noStrike" dirty="0">
                <a:solidFill>
                  <a:srgbClr val="23496D"/>
                </a:solidFill>
                <a:effectLst/>
                <a:latin typeface="Franklin Gothic Demi Cond" panose="020B0603020102020204" pitchFamily="34" charset="0"/>
              </a:rPr>
              <a:t>Enrollment trends </a:t>
            </a:r>
          </a:p>
          <a:p>
            <a:pPr algn="l">
              <a:lnSpc>
                <a:spcPct val="150000"/>
              </a:lnSpc>
              <a:buFont typeface="+mj-lt"/>
              <a:buAutoNum type="arabicPeriod"/>
            </a:pPr>
            <a:r>
              <a:rPr lang="en-US" sz="2800" b="1" u="none" strike="noStrike" dirty="0">
                <a:solidFill>
                  <a:srgbClr val="23496D"/>
                </a:solidFill>
                <a:effectLst/>
                <a:latin typeface="Franklin Gothic Demi Cond" panose="020B0603020102020204" pitchFamily="34" charset="0"/>
              </a:rPr>
              <a:t>Demographics of BCC K-12 feeder districts  </a:t>
            </a:r>
          </a:p>
          <a:p>
            <a:pPr algn="l">
              <a:lnSpc>
                <a:spcPct val="150000"/>
              </a:lnSpc>
              <a:buFont typeface="+mj-lt"/>
              <a:buAutoNum type="arabicPeriod"/>
            </a:pPr>
            <a:r>
              <a:rPr lang="en-US" sz="2800" b="1" u="none" strike="noStrike" dirty="0">
                <a:solidFill>
                  <a:srgbClr val="23496D"/>
                </a:solidFill>
                <a:effectLst/>
                <a:latin typeface="Franklin Gothic Demi Cond" panose="020B0603020102020204" pitchFamily="34" charset="0"/>
              </a:rPr>
              <a:t>Poverty Rates, Living Wage Scan, Gentrification </a:t>
            </a:r>
          </a:p>
          <a:p>
            <a:pPr algn="l">
              <a:lnSpc>
                <a:spcPct val="150000"/>
              </a:lnSpc>
              <a:buFont typeface="+mj-lt"/>
              <a:buAutoNum type="arabicPeriod"/>
            </a:pPr>
            <a:r>
              <a:rPr lang="en-US" sz="2800" b="1" u="none" strike="noStrike" dirty="0">
                <a:solidFill>
                  <a:srgbClr val="23496D"/>
                </a:solidFill>
                <a:effectLst/>
                <a:latin typeface="Franklin Gothic Demi Cond" panose="020B0603020102020204" pitchFamily="34" charset="0"/>
              </a:rPr>
              <a:t>Career &amp; Employment Projections based on industry data </a:t>
            </a:r>
          </a:p>
          <a:p>
            <a:pPr algn="l">
              <a:lnSpc>
                <a:spcPct val="150000"/>
              </a:lnSpc>
              <a:buFont typeface="+mj-lt"/>
              <a:buAutoNum type="arabicPeriod"/>
            </a:pPr>
            <a:r>
              <a:rPr lang="en-US" sz="2800" b="1" u="none" strike="noStrike" dirty="0">
                <a:solidFill>
                  <a:srgbClr val="23496D"/>
                </a:solidFill>
                <a:effectLst/>
                <a:latin typeface="Franklin Gothic Demi Cond" panose="020B0603020102020204" pitchFamily="34" charset="0"/>
              </a:rPr>
              <a:t>Educational Master Plan timeline of completion </a:t>
            </a:r>
          </a:p>
        </p:txBody>
      </p:sp>
    </p:spTree>
    <p:extLst>
      <p:ext uri="{BB962C8B-B14F-4D97-AF65-F5344CB8AC3E}">
        <p14:creationId xmlns:p14="http://schemas.microsoft.com/office/powerpoint/2010/main" val="3110992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64781700-8372-A304-1B15-43731ADF560E}"/>
              </a:ext>
            </a:extLst>
          </p:cNvPr>
          <p:cNvPicPr>
            <a:picLocks noChangeAspect="1"/>
          </p:cNvPicPr>
          <p:nvPr/>
        </p:nvPicPr>
        <p:blipFill>
          <a:blip r:embed="rId3"/>
          <a:stretch>
            <a:fillRect/>
          </a:stretch>
        </p:blipFill>
        <p:spPr>
          <a:xfrm>
            <a:off x="0" y="14125"/>
            <a:ext cx="6542815" cy="6858000"/>
          </a:xfrm>
          <a:prstGeom prst="rect">
            <a:avLst/>
          </a:prstGeom>
        </p:spPr>
      </p:pic>
      <p:sp>
        <p:nvSpPr>
          <p:cNvPr id="331" name="Diversity, Equity, Inclusion &amp; the Global Community"/>
          <p:cNvSpPr txBox="1">
            <a:spLocks noGrp="1"/>
          </p:cNvSpPr>
          <p:nvPr>
            <p:ph type="title"/>
          </p:nvPr>
        </p:nvSpPr>
        <p:spPr>
          <a:xfrm>
            <a:off x="6835366" y="16718"/>
            <a:ext cx="4922900" cy="1013988"/>
          </a:xfrm>
          <a:prstGeom prst="rect">
            <a:avLst/>
          </a:prstGeom>
        </p:spPr>
        <p:txBody>
          <a:bodyPr>
            <a:normAutofit/>
          </a:bodyPr>
          <a:lstStyle>
            <a:lvl1pPr defTabSz="274574">
              <a:defRPr sz="3008" spc="-60"/>
            </a:lvl1pPr>
          </a:lstStyle>
          <a:p>
            <a:r>
              <a:rPr lang="en-US" b="1" dirty="0">
                <a:solidFill>
                  <a:srgbClr val="007088"/>
                </a:solidFill>
              </a:rPr>
              <a:t>Gentrification</a:t>
            </a:r>
            <a:endParaRPr b="1" dirty="0">
              <a:solidFill>
                <a:srgbClr val="007088"/>
              </a:solidFill>
            </a:endParaRPr>
          </a:p>
        </p:txBody>
      </p:sp>
      <p:sp>
        <p:nvSpPr>
          <p:cNvPr id="332" name="Urban Displacement Project (UC Berkeley)"/>
          <p:cNvSpPr txBox="1">
            <a:spLocks noGrp="1"/>
          </p:cNvSpPr>
          <p:nvPr>
            <p:ph idx="1"/>
          </p:nvPr>
        </p:nvSpPr>
        <p:spPr>
          <a:xfrm>
            <a:off x="7018301" y="6108592"/>
            <a:ext cx="5386540" cy="749408"/>
          </a:xfrm>
          <a:prstGeom prst="rect">
            <a:avLst/>
          </a:prstGeom>
        </p:spPr>
        <p:txBody>
          <a:bodyPr vert="horz" lIns="91440" tIns="45720" rIns="91440" bIns="45720" rtlCol="0" anchor="t">
            <a:normAutofit/>
          </a:bodyPr>
          <a:lstStyle>
            <a:lvl1pPr marL="508000" indent="-508000">
              <a:spcBef>
                <a:spcPts val="4200"/>
              </a:spcBef>
              <a:defRPr sz="3800" u="sng">
                <a:hlinkClick r:id="" action="ppaction://noaction"/>
              </a:defRPr>
            </a:lvl1pPr>
          </a:lstStyle>
          <a:p>
            <a:pPr marL="0" indent="0">
              <a:lnSpc>
                <a:spcPct val="100000"/>
              </a:lnSpc>
              <a:buNone/>
              <a:defRPr u="none"/>
            </a:pPr>
            <a:r>
              <a:rPr sz="1800" u="sng" dirty="0">
                <a:latin typeface="Century Gothic"/>
                <a:hlinkClick r:id="rId4"/>
              </a:rPr>
              <a:t>Urban Displacement Project</a:t>
            </a:r>
            <a:r>
              <a:rPr lang="en-US" sz="1800" u="sng" dirty="0">
                <a:latin typeface="Century Gothic"/>
                <a:hlinkClick r:id="rId4"/>
              </a:rPr>
              <a:t> </a:t>
            </a:r>
            <a:r>
              <a:rPr sz="1800" u="sng" dirty="0">
                <a:latin typeface="Century Gothic"/>
                <a:hlinkClick r:id="rId4"/>
              </a:rPr>
              <a:t>(UC Berkeley)</a:t>
            </a:r>
          </a:p>
        </p:txBody>
      </p:sp>
      <p:sp>
        <p:nvSpPr>
          <p:cNvPr id="2" name="Triangle 1">
            <a:extLst>
              <a:ext uri="{FF2B5EF4-FFF2-40B4-BE49-F238E27FC236}">
                <a16:creationId xmlns:a16="http://schemas.microsoft.com/office/drawing/2014/main" id="{4A9DD55B-CBA5-697D-FD64-363F6A7D3B7D}"/>
              </a:ext>
            </a:extLst>
          </p:cNvPr>
          <p:cNvSpPr/>
          <p:nvPr/>
        </p:nvSpPr>
        <p:spPr>
          <a:xfrm>
            <a:off x="1940650" y="4132127"/>
            <a:ext cx="135802" cy="126748"/>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iangle 3">
            <a:extLst>
              <a:ext uri="{FF2B5EF4-FFF2-40B4-BE49-F238E27FC236}">
                <a16:creationId xmlns:a16="http://schemas.microsoft.com/office/drawing/2014/main" id="{5C0685C5-1BA0-5B14-331B-3CFEC4484B39}"/>
              </a:ext>
            </a:extLst>
          </p:cNvPr>
          <p:cNvSpPr/>
          <p:nvPr/>
        </p:nvSpPr>
        <p:spPr>
          <a:xfrm>
            <a:off x="2989380" y="4687664"/>
            <a:ext cx="135802" cy="126748"/>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iangle 4">
            <a:extLst>
              <a:ext uri="{FF2B5EF4-FFF2-40B4-BE49-F238E27FC236}">
                <a16:creationId xmlns:a16="http://schemas.microsoft.com/office/drawing/2014/main" id="{000BCA13-CA13-5C9D-6FF0-BA12DAFE61A5}"/>
              </a:ext>
            </a:extLst>
          </p:cNvPr>
          <p:cNvSpPr/>
          <p:nvPr/>
        </p:nvSpPr>
        <p:spPr>
          <a:xfrm>
            <a:off x="2998100" y="3367517"/>
            <a:ext cx="135802" cy="126748"/>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iangle 5">
            <a:extLst>
              <a:ext uri="{FF2B5EF4-FFF2-40B4-BE49-F238E27FC236}">
                <a16:creationId xmlns:a16="http://schemas.microsoft.com/office/drawing/2014/main" id="{2CA8666F-914A-D779-DCF9-EBEA412BF2B5}"/>
              </a:ext>
            </a:extLst>
          </p:cNvPr>
          <p:cNvSpPr/>
          <p:nvPr/>
        </p:nvSpPr>
        <p:spPr>
          <a:xfrm>
            <a:off x="3839424" y="5766076"/>
            <a:ext cx="135802" cy="126748"/>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283A7E1A-EB75-06FB-DAED-53CCF8423C1A}"/>
              </a:ext>
            </a:extLst>
          </p:cNvPr>
          <p:cNvSpPr/>
          <p:nvPr/>
        </p:nvSpPr>
        <p:spPr>
          <a:xfrm>
            <a:off x="2407348" y="4348605"/>
            <a:ext cx="135802" cy="126748"/>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iangle 9">
            <a:extLst>
              <a:ext uri="{FF2B5EF4-FFF2-40B4-BE49-F238E27FC236}">
                <a16:creationId xmlns:a16="http://schemas.microsoft.com/office/drawing/2014/main" id="{615BA6BE-2111-FA80-8BCE-5D8CEBA305A1}"/>
              </a:ext>
            </a:extLst>
          </p:cNvPr>
          <p:cNvSpPr/>
          <p:nvPr/>
        </p:nvSpPr>
        <p:spPr>
          <a:xfrm>
            <a:off x="1615746" y="2058067"/>
            <a:ext cx="135802" cy="126748"/>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3438DEF7-5F4F-4830-E8AC-3964ACF088C6}"/>
              </a:ext>
            </a:extLst>
          </p:cNvPr>
          <p:cNvSpPr/>
          <p:nvPr/>
        </p:nvSpPr>
        <p:spPr>
          <a:xfrm>
            <a:off x="1610536" y="3178218"/>
            <a:ext cx="135802" cy="126748"/>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85B558AB-BC06-3B34-10B7-B039709554B0}"/>
              </a:ext>
            </a:extLst>
          </p:cNvPr>
          <p:cNvSpPr/>
          <p:nvPr/>
        </p:nvSpPr>
        <p:spPr>
          <a:xfrm>
            <a:off x="1576350" y="938783"/>
            <a:ext cx="135802" cy="126748"/>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A4D091AB-1A66-044A-DC9C-818D5188B113}"/>
              </a:ext>
            </a:extLst>
          </p:cNvPr>
          <p:cNvPicPr>
            <a:picLocks noChangeAspect="1"/>
          </p:cNvPicPr>
          <p:nvPr/>
        </p:nvPicPr>
        <p:blipFill>
          <a:blip r:embed="rId5"/>
          <a:stretch>
            <a:fillRect/>
          </a:stretch>
        </p:blipFill>
        <p:spPr>
          <a:xfrm>
            <a:off x="1797700" y="1996966"/>
            <a:ext cx="285899" cy="196983"/>
          </a:xfrm>
          <a:prstGeom prst="rect">
            <a:avLst/>
          </a:prstGeom>
          <a:solidFill>
            <a:srgbClr val="FFFFFF"/>
          </a:solidFill>
        </p:spPr>
      </p:pic>
      <p:sp>
        <p:nvSpPr>
          <p:cNvPr id="19" name="TextBox 18">
            <a:extLst>
              <a:ext uri="{FF2B5EF4-FFF2-40B4-BE49-F238E27FC236}">
                <a16:creationId xmlns:a16="http://schemas.microsoft.com/office/drawing/2014/main" id="{7C5CA4C5-F9FE-01F7-C40A-88CFA68B80D7}"/>
              </a:ext>
            </a:extLst>
          </p:cNvPr>
          <p:cNvSpPr txBox="1"/>
          <p:nvPr/>
        </p:nvSpPr>
        <p:spPr>
          <a:xfrm>
            <a:off x="6953061" y="915495"/>
            <a:ext cx="4509892" cy="4247317"/>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bg1">
                    <a:lumMod val="10000"/>
                  </a:schemeClr>
                </a:solidFill>
              </a:rPr>
              <a:t>In 2018, over 10% or 161,343 low income households (living below 80% of the area’s median income) were at risk of or currently experiencing gentrification. </a:t>
            </a:r>
          </a:p>
          <a:p>
            <a:pPr marL="285750" indent="-285750">
              <a:buFont typeface="Arial" panose="020B0604020202020204" pitchFamily="34" charset="0"/>
              <a:buChar char="•"/>
            </a:pPr>
            <a:endParaRPr lang="en-US" b="1" dirty="0">
              <a:solidFill>
                <a:schemeClr val="bg1">
                  <a:lumMod val="10000"/>
                </a:schemeClr>
              </a:solidFill>
            </a:endParaRPr>
          </a:p>
          <a:p>
            <a:pPr marL="285750" indent="-285750">
              <a:buFont typeface="Arial" panose="020B0604020202020204" pitchFamily="34" charset="0"/>
              <a:buChar char="•"/>
            </a:pPr>
            <a:r>
              <a:rPr lang="en-US" b="1" dirty="0">
                <a:solidFill>
                  <a:schemeClr val="bg1">
                    <a:lumMod val="10000"/>
                  </a:schemeClr>
                </a:solidFill>
              </a:rPr>
              <a:t>Nearly half of these households live in either Alameda or San Francisco  counties. </a:t>
            </a:r>
          </a:p>
          <a:p>
            <a:pPr marL="285750" indent="-285750">
              <a:buFont typeface="Arial" panose="020B0604020202020204" pitchFamily="34" charset="0"/>
              <a:buChar char="•"/>
            </a:pPr>
            <a:endParaRPr lang="en-US" b="1" dirty="0">
              <a:solidFill>
                <a:schemeClr val="bg1">
                  <a:lumMod val="10000"/>
                </a:schemeClr>
              </a:solidFill>
            </a:endParaRPr>
          </a:p>
          <a:p>
            <a:pPr marL="285750" indent="-285750">
              <a:buFont typeface="Arial" panose="020B0604020202020204" pitchFamily="34" charset="0"/>
              <a:buChar char="•"/>
            </a:pPr>
            <a:r>
              <a:rPr lang="en-US" b="1" dirty="0">
                <a:solidFill>
                  <a:schemeClr val="bg1">
                    <a:lumMod val="10000"/>
                  </a:schemeClr>
                </a:solidFill>
              </a:rPr>
              <a:t>Ongoing and advanced gentrification is most prevalent in San Francisco (18.5% of all tracts) and Alameda (11.1% of tracts) counties.</a:t>
            </a:r>
          </a:p>
        </p:txBody>
      </p:sp>
      <p:sp>
        <p:nvSpPr>
          <p:cNvPr id="25" name="Oval 24">
            <a:extLst>
              <a:ext uri="{FF2B5EF4-FFF2-40B4-BE49-F238E27FC236}">
                <a16:creationId xmlns:a16="http://schemas.microsoft.com/office/drawing/2014/main" id="{1E98E67C-780E-156C-E1DD-4937B9107F28}"/>
              </a:ext>
            </a:extLst>
          </p:cNvPr>
          <p:cNvSpPr/>
          <p:nvPr/>
        </p:nvSpPr>
        <p:spPr>
          <a:xfrm>
            <a:off x="5567881" y="4132127"/>
            <a:ext cx="226337" cy="177213"/>
          </a:xfrm>
          <a:prstGeom prst="ellipse">
            <a:avLst/>
          </a:prstGeom>
          <a:solidFill>
            <a:srgbClr val="FF9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89389B8-B2F5-7011-10AD-B45F80B4939A}"/>
              </a:ext>
            </a:extLst>
          </p:cNvPr>
          <p:cNvSpPr/>
          <p:nvPr/>
        </p:nvSpPr>
        <p:spPr>
          <a:xfrm>
            <a:off x="5985671" y="3954914"/>
            <a:ext cx="226337" cy="17721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1BAC94F-070D-4DDF-96F9-C0529ED5789F}"/>
              </a:ext>
            </a:extLst>
          </p:cNvPr>
          <p:cNvSpPr txBox="1"/>
          <p:nvPr/>
        </p:nvSpPr>
        <p:spPr>
          <a:xfrm>
            <a:off x="1246851" y="2927092"/>
            <a:ext cx="930602" cy="261610"/>
          </a:xfrm>
          <a:prstGeom prst="rect">
            <a:avLst/>
          </a:prstGeom>
          <a:noFill/>
        </p:spPr>
        <p:txBody>
          <a:bodyPr wrap="square" rtlCol="0">
            <a:spAutoFit/>
          </a:bodyPr>
          <a:lstStyle/>
          <a:p>
            <a:r>
              <a:rPr lang="en-US" sz="1100" b="1" dirty="0">
                <a:solidFill>
                  <a:schemeClr val="bg1">
                    <a:lumMod val="10000"/>
                  </a:schemeClr>
                </a:solidFill>
              </a:rPr>
              <a:t>Emery HS</a:t>
            </a:r>
          </a:p>
        </p:txBody>
      </p:sp>
      <p:sp>
        <p:nvSpPr>
          <p:cNvPr id="28" name="TextBox 27">
            <a:extLst>
              <a:ext uri="{FF2B5EF4-FFF2-40B4-BE49-F238E27FC236}">
                <a16:creationId xmlns:a16="http://schemas.microsoft.com/office/drawing/2014/main" id="{096AA271-1634-1DEA-AECC-874F15069D9E}"/>
              </a:ext>
            </a:extLst>
          </p:cNvPr>
          <p:cNvSpPr txBox="1"/>
          <p:nvPr/>
        </p:nvSpPr>
        <p:spPr>
          <a:xfrm>
            <a:off x="983299" y="2126825"/>
            <a:ext cx="1069201" cy="261610"/>
          </a:xfrm>
          <a:prstGeom prst="rect">
            <a:avLst/>
          </a:prstGeom>
          <a:noFill/>
        </p:spPr>
        <p:txBody>
          <a:bodyPr wrap="square" rtlCol="0">
            <a:spAutoFit/>
          </a:bodyPr>
          <a:lstStyle/>
          <a:p>
            <a:r>
              <a:rPr lang="en-US" sz="1100" b="1" dirty="0">
                <a:solidFill>
                  <a:schemeClr val="bg1">
                    <a:lumMod val="10000"/>
                  </a:schemeClr>
                </a:solidFill>
              </a:rPr>
              <a:t>Berkeley HS</a:t>
            </a:r>
          </a:p>
        </p:txBody>
      </p:sp>
      <p:sp>
        <p:nvSpPr>
          <p:cNvPr id="29" name="TextBox 28">
            <a:extLst>
              <a:ext uri="{FF2B5EF4-FFF2-40B4-BE49-F238E27FC236}">
                <a16:creationId xmlns:a16="http://schemas.microsoft.com/office/drawing/2014/main" id="{A09941B4-69E0-1747-4B88-8701A2A3D163}"/>
              </a:ext>
            </a:extLst>
          </p:cNvPr>
          <p:cNvSpPr txBox="1"/>
          <p:nvPr/>
        </p:nvSpPr>
        <p:spPr>
          <a:xfrm>
            <a:off x="1406048" y="714102"/>
            <a:ext cx="1069201" cy="261610"/>
          </a:xfrm>
          <a:prstGeom prst="rect">
            <a:avLst/>
          </a:prstGeom>
          <a:noFill/>
        </p:spPr>
        <p:txBody>
          <a:bodyPr wrap="square" rtlCol="0">
            <a:spAutoFit/>
          </a:bodyPr>
          <a:lstStyle/>
          <a:p>
            <a:r>
              <a:rPr lang="en-US" sz="1100" b="1" dirty="0">
                <a:solidFill>
                  <a:schemeClr val="bg1">
                    <a:lumMod val="10000"/>
                  </a:schemeClr>
                </a:solidFill>
              </a:rPr>
              <a:t>Albany HS</a:t>
            </a:r>
          </a:p>
        </p:txBody>
      </p:sp>
      <p:sp>
        <p:nvSpPr>
          <p:cNvPr id="30" name="TextBox 29">
            <a:extLst>
              <a:ext uri="{FF2B5EF4-FFF2-40B4-BE49-F238E27FC236}">
                <a16:creationId xmlns:a16="http://schemas.microsoft.com/office/drawing/2014/main" id="{DC1AEE79-2056-3283-B946-87DEEDAC8885}"/>
              </a:ext>
            </a:extLst>
          </p:cNvPr>
          <p:cNvSpPr txBox="1"/>
          <p:nvPr/>
        </p:nvSpPr>
        <p:spPr>
          <a:xfrm>
            <a:off x="2454709" y="3167390"/>
            <a:ext cx="1358386" cy="261610"/>
          </a:xfrm>
          <a:prstGeom prst="rect">
            <a:avLst/>
          </a:prstGeom>
          <a:noFill/>
        </p:spPr>
        <p:txBody>
          <a:bodyPr wrap="square" rtlCol="0">
            <a:spAutoFit/>
          </a:bodyPr>
          <a:lstStyle/>
          <a:p>
            <a:r>
              <a:rPr lang="en-US" sz="1100" b="1" dirty="0">
                <a:solidFill>
                  <a:schemeClr val="bg1">
                    <a:lumMod val="10000"/>
                  </a:schemeClr>
                </a:solidFill>
              </a:rPr>
              <a:t>Oakland Tech HS</a:t>
            </a:r>
          </a:p>
        </p:txBody>
      </p:sp>
      <p:sp>
        <p:nvSpPr>
          <p:cNvPr id="31" name="TextBox 30">
            <a:extLst>
              <a:ext uri="{FF2B5EF4-FFF2-40B4-BE49-F238E27FC236}">
                <a16:creationId xmlns:a16="http://schemas.microsoft.com/office/drawing/2014/main" id="{FEE21361-38F6-F5E8-AC94-20E74971B828}"/>
              </a:ext>
            </a:extLst>
          </p:cNvPr>
          <p:cNvSpPr txBox="1"/>
          <p:nvPr/>
        </p:nvSpPr>
        <p:spPr>
          <a:xfrm>
            <a:off x="1067145" y="4209774"/>
            <a:ext cx="1358386" cy="261610"/>
          </a:xfrm>
          <a:prstGeom prst="rect">
            <a:avLst/>
          </a:prstGeom>
          <a:noFill/>
        </p:spPr>
        <p:txBody>
          <a:bodyPr wrap="square" rtlCol="0">
            <a:spAutoFit/>
          </a:bodyPr>
          <a:lstStyle/>
          <a:p>
            <a:r>
              <a:rPr lang="en-US" sz="1100" b="1" dirty="0" err="1">
                <a:solidFill>
                  <a:schemeClr val="bg1">
                    <a:lumMod val="10000"/>
                  </a:schemeClr>
                </a:solidFill>
              </a:rPr>
              <a:t>McClymonds</a:t>
            </a:r>
            <a:r>
              <a:rPr lang="en-US" sz="1100" b="1" dirty="0">
                <a:solidFill>
                  <a:schemeClr val="bg1">
                    <a:lumMod val="10000"/>
                  </a:schemeClr>
                </a:solidFill>
              </a:rPr>
              <a:t> HS</a:t>
            </a:r>
          </a:p>
        </p:txBody>
      </p:sp>
      <p:sp>
        <p:nvSpPr>
          <p:cNvPr id="32" name="Triangle 31">
            <a:extLst>
              <a:ext uri="{FF2B5EF4-FFF2-40B4-BE49-F238E27FC236}">
                <a16:creationId xmlns:a16="http://schemas.microsoft.com/office/drawing/2014/main" id="{4A1629E1-A1D8-F830-30F3-82970F1E55BE}"/>
              </a:ext>
            </a:extLst>
          </p:cNvPr>
          <p:cNvSpPr/>
          <p:nvPr/>
        </p:nvSpPr>
        <p:spPr>
          <a:xfrm>
            <a:off x="1964995" y="4737608"/>
            <a:ext cx="135802" cy="126748"/>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54C1299-C06F-6E72-3C66-D9D43B4F55F6}"/>
              </a:ext>
            </a:extLst>
          </p:cNvPr>
          <p:cNvSpPr txBox="1"/>
          <p:nvPr/>
        </p:nvSpPr>
        <p:spPr>
          <a:xfrm>
            <a:off x="2499132" y="4258875"/>
            <a:ext cx="1517970" cy="261610"/>
          </a:xfrm>
          <a:prstGeom prst="rect">
            <a:avLst/>
          </a:prstGeom>
          <a:noFill/>
        </p:spPr>
        <p:txBody>
          <a:bodyPr wrap="square" rtlCol="0">
            <a:spAutoFit/>
          </a:bodyPr>
          <a:lstStyle/>
          <a:p>
            <a:r>
              <a:rPr lang="en-US" sz="1100" b="1" dirty="0">
                <a:solidFill>
                  <a:schemeClr val="bg1">
                    <a:lumMod val="10000"/>
                  </a:schemeClr>
                </a:solidFill>
              </a:rPr>
              <a:t>Street Academy HS</a:t>
            </a:r>
          </a:p>
        </p:txBody>
      </p:sp>
      <p:sp>
        <p:nvSpPr>
          <p:cNvPr id="35" name="TextBox 34">
            <a:extLst>
              <a:ext uri="{FF2B5EF4-FFF2-40B4-BE49-F238E27FC236}">
                <a16:creationId xmlns:a16="http://schemas.microsoft.com/office/drawing/2014/main" id="{6CD001AB-2110-EB06-01BA-0757900BF1D1}"/>
              </a:ext>
            </a:extLst>
          </p:cNvPr>
          <p:cNvSpPr txBox="1"/>
          <p:nvPr/>
        </p:nvSpPr>
        <p:spPr>
          <a:xfrm>
            <a:off x="1851461" y="4827140"/>
            <a:ext cx="1079072" cy="261610"/>
          </a:xfrm>
          <a:prstGeom prst="rect">
            <a:avLst/>
          </a:prstGeom>
          <a:noFill/>
        </p:spPr>
        <p:txBody>
          <a:bodyPr wrap="square" rtlCol="0">
            <a:spAutoFit/>
          </a:bodyPr>
          <a:lstStyle/>
          <a:p>
            <a:r>
              <a:rPr lang="en-US" sz="1100" b="1" dirty="0" err="1">
                <a:solidFill>
                  <a:schemeClr val="bg1">
                    <a:lumMod val="10000"/>
                  </a:schemeClr>
                </a:solidFill>
              </a:rPr>
              <a:t>MetWest</a:t>
            </a:r>
            <a:r>
              <a:rPr lang="en-US" sz="1100" b="1" dirty="0">
                <a:solidFill>
                  <a:schemeClr val="bg1">
                    <a:lumMod val="10000"/>
                  </a:schemeClr>
                </a:solidFill>
              </a:rPr>
              <a:t> HS</a:t>
            </a:r>
          </a:p>
        </p:txBody>
      </p:sp>
      <p:sp>
        <p:nvSpPr>
          <p:cNvPr id="36" name="TextBox 35">
            <a:extLst>
              <a:ext uri="{FF2B5EF4-FFF2-40B4-BE49-F238E27FC236}">
                <a16:creationId xmlns:a16="http://schemas.microsoft.com/office/drawing/2014/main" id="{EC15C1D1-42F2-E2C1-812C-90D73E1DEEBB}"/>
              </a:ext>
            </a:extLst>
          </p:cNvPr>
          <p:cNvSpPr txBox="1"/>
          <p:nvPr/>
        </p:nvSpPr>
        <p:spPr>
          <a:xfrm>
            <a:off x="2882326" y="4801763"/>
            <a:ext cx="1358386" cy="261610"/>
          </a:xfrm>
          <a:prstGeom prst="rect">
            <a:avLst/>
          </a:prstGeom>
          <a:noFill/>
        </p:spPr>
        <p:txBody>
          <a:bodyPr wrap="square" rtlCol="0">
            <a:spAutoFit/>
          </a:bodyPr>
          <a:lstStyle/>
          <a:p>
            <a:r>
              <a:rPr lang="en-US" sz="1100" b="1" dirty="0">
                <a:solidFill>
                  <a:schemeClr val="bg1">
                    <a:lumMod val="10000"/>
                  </a:schemeClr>
                </a:solidFill>
              </a:rPr>
              <a:t>Oakland HS</a:t>
            </a:r>
          </a:p>
        </p:txBody>
      </p:sp>
      <p:sp>
        <p:nvSpPr>
          <p:cNvPr id="37" name="TextBox 36">
            <a:extLst>
              <a:ext uri="{FF2B5EF4-FFF2-40B4-BE49-F238E27FC236}">
                <a16:creationId xmlns:a16="http://schemas.microsoft.com/office/drawing/2014/main" id="{58769B32-67CC-CD59-E394-F9CCDF5FD406}"/>
              </a:ext>
            </a:extLst>
          </p:cNvPr>
          <p:cNvSpPr txBox="1"/>
          <p:nvPr/>
        </p:nvSpPr>
        <p:spPr>
          <a:xfrm>
            <a:off x="3740896" y="5892824"/>
            <a:ext cx="1358386" cy="261610"/>
          </a:xfrm>
          <a:prstGeom prst="rect">
            <a:avLst/>
          </a:prstGeom>
          <a:noFill/>
        </p:spPr>
        <p:txBody>
          <a:bodyPr wrap="square" rtlCol="0">
            <a:spAutoFit/>
          </a:bodyPr>
          <a:lstStyle/>
          <a:p>
            <a:r>
              <a:rPr lang="en-US" sz="1100" b="1" dirty="0">
                <a:solidFill>
                  <a:schemeClr val="bg1">
                    <a:lumMod val="10000"/>
                  </a:schemeClr>
                </a:solidFill>
              </a:rPr>
              <a:t>Fremont HS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Percent of population living below poverty for Albany, Berkeley, Emeryville, and Oakland"/>
          <p:cNvSpPr txBox="1">
            <a:spLocks noGrp="1"/>
          </p:cNvSpPr>
          <p:nvPr>
            <p:ph type="body" sz="quarter" idx="1"/>
          </p:nvPr>
        </p:nvSpPr>
        <p:spPr>
          <a:xfrm>
            <a:off x="707923" y="1024583"/>
            <a:ext cx="10582608" cy="604692"/>
          </a:xfrm>
          <a:prstGeom prst="rect">
            <a:avLst/>
          </a:prstGeom>
        </p:spPr>
        <p:txBody>
          <a:bodyPr>
            <a:noAutofit/>
          </a:bodyPr>
          <a:lstStyle/>
          <a:p>
            <a:pPr marL="0" indent="0">
              <a:buNone/>
            </a:pPr>
            <a:r>
              <a:rPr lang="en-US" sz="1800" b="1" dirty="0">
                <a:solidFill>
                  <a:schemeClr val="tx2"/>
                </a:solidFill>
                <a:latin typeface="+mj-lt"/>
              </a:rPr>
              <a:t>P</a:t>
            </a:r>
            <a:r>
              <a:rPr sz="1800" b="1" dirty="0">
                <a:solidFill>
                  <a:schemeClr val="tx2"/>
                </a:solidFill>
                <a:latin typeface="+mj-lt"/>
              </a:rPr>
              <a:t>opulation</a:t>
            </a:r>
            <a:r>
              <a:rPr lang="en-US" sz="1800" b="1" dirty="0">
                <a:solidFill>
                  <a:schemeClr val="tx2"/>
                </a:solidFill>
                <a:latin typeface="+mj-lt"/>
              </a:rPr>
              <a:t> by ethnicity</a:t>
            </a:r>
            <a:r>
              <a:rPr sz="1800" b="1" dirty="0">
                <a:solidFill>
                  <a:schemeClr val="tx2"/>
                </a:solidFill>
                <a:latin typeface="+mj-lt"/>
              </a:rPr>
              <a:t> living below poverty for Albany, Berkeley, Emeryville, and Oakland</a:t>
            </a:r>
          </a:p>
        </p:txBody>
      </p:sp>
      <p:sp>
        <p:nvSpPr>
          <p:cNvPr id="224" name="Student Completion: Poverty"/>
          <p:cNvSpPr txBox="1">
            <a:spLocks noGrp="1"/>
          </p:cNvSpPr>
          <p:nvPr>
            <p:ph type="title"/>
          </p:nvPr>
        </p:nvSpPr>
        <p:spPr>
          <a:xfrm>
            <a:off x="707923" y="311141"/>
            <a:ext cx="9218913" cy="747118"/>
          </a:xfrm>
          <a:prstGeom prst="rect">
            <a:avLst/>
          </a:prstGeom>
        </p:spPr>
        <p:txBody>
          <a:bodyPr>
            <a:normAutofit fontScale="90000"/>
          </a:bodyPr>
          <a:lstStyle/>
          <a:p>
            <a:r>
              <a:rPr lang="en-US" sz="4800" b="1" dirty="0">
                <a:solidFill>
                  <a:srgbClr val="007088"/>
                </a:solidFill>
              </a:rPr>
              <a:t>Living Wage Revised</a:t>
            </a:r>
            <a:endParaRPr sz="4800" b="1" dirty="0">
              <a:solidFill>
                <a:srgbClr val="007088"/>
              </a:solidFill>
            </a:endParaRPr>
          </a:p>
        </p:txBody>
      </p:sp>
      <p:sp>
        <p:nvSpPr>
          <p:cNvPr id="226" name="US Census Data"/>
          <p:cNvSpPr txBox="1"/>
          <p:nvPr/>
        </p:nvSpPr>
        <p:spPr>
          <a:xfrm>
            <a:off x="10118353" y="6245025"/>
            <a:ext cx="1304845" cy="266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1800" u="sng">
                <a:hlinkClick r:id="" action="ppaction://noaction"/>
              </a:defRPr>
            </a:lvl1pPr>
          </a:lstStyle>
          <a:p>
            <a:pPr>
              <a:defRPr u="none"/>
            </a:pPr>
            <a:r>
              <a:rPr sz="1266" dirty="0"/>
              <a:t>US Census Data</a:t>
            </a:r>
          </a:p>
        </p:txBody>
      </p:sp>
      <p:sp>
        <p:nvSpPr>
          <p:cNvPr id="5" name="US Census poverty threshold - defined for all states - is $17,420/yr for a two person family household…">
            <a:extLst>
              <a:ext uri="{FF2B5EF4-FFF2-40B4-BE49-F238E27FC236}">
                <a16:creationId xmlns:a16="http://schemas.microsoft.com/office/drawing/2014/main" id="{DB180FFE-070C-EEC4-DF96-895C1F85F249}"/>
              </a:ext>
            </a:extLst>
          </p:cNvPr>
          <p:cNvSpPr txBox="1">
            <a:spLocks/>
          </p:cNvSpPr>
          <p:nvPr/>
        </p:nvSpPr>
        <p:spPr>
          <a:xfrm>
            <a:off x="7678204" y="1974003"/>
            <a:ext cx="3896430" cy="4043743"/>
          </a:xfrm>
          <a:prstGeom prst="rect">
            <a:avLst/>
          </a:prstGeom>
        </p:spPr>
        <p:txBody>
          <a:bodyPr vert="horz" lIns="91440" tIns="45720" rIns="91440" bIns="45720" rtlCol="0">
            <a:normAutofit/>
          </a:bodyPr>
          <a:lstStyle>
            <a:lvl1pPr marL="171465" indent="-171465" algn="l" defTabSz="685859" rtl="0" eaLnBrk="1" latinLnBrk="0" hangingPunct="1">
              <a:lnSpc>
                <a:spcPct val="90000"/>
              </a:lnSpc>
              <a:spcBef>
                <a:spcPts val="2953"/>
              </a:spcBef>
              <a:buFont typeface="Arial" panose="020B0604020202020204" pitchFamily="34" charset="0"/>
              <a:buChar char="•"/>
              <a:defRPr sz="2100" kern="1200">
                <a:solidFill>
                  <a:schemeClr val="tx1"/>
                </a:solidFill>
                <a:latin typeface="+mn-lt"/>
                <a:ea typeface="+mn-ea"/>
                <a:cs typeface="+mn-cs"/>
              </a:defRPr>
            </a:lvl1pPr>
            <a:lvl2pPr marL="514394" indent="-171465" algn="l" defTabSz="685859" rtl="0" eaLnBrk="1" latinLnBrk="0" hangingPunct="1">
              <a:lnSpc>
                <a:spcPct val="90000"/>
              </a:lnSpc>
              <a:spcBef>
                <a:spcPts val="2953"/>
              </a:spcBef>
              <a:buFont typeface="Arial" panose="020B0604020202020204" pitchFamily="34" charset="0"/>
              <a:buChar char="•"/>
              <a:defRPr sz="1800" kern="1200">
                <a:solidFill>
                  <a:schemeClr val="tx1"/>
                </a:solidFill>
                <a:latin typeface="+mn-lt"/>
                <a:ea typeface="+mn-ea"/>
                <a:cs typeface="+mn-cs"/>
              </a:defRPr>
            </a:lvl2pPr>
            <a:lvl3pPr marL="857323" indent="-171465" algn="l" defTabSz="685859" rtl="0" eaLnBrk="1" latinLnBrk="0" hangingPunct="1">
              <a:lnSpc>
                <a:spcPct val="90000"/>
              </a:lnSpc>
              <a:spcBef>
                <a:spcPts val="2953"/>
              </a:spcBef>
              <a:buFont typeface="Arial" panose="020B0604020202020204" pitchFamily="34" charset="0"/>
              <a:buChar char="•"/>
              <a:defRPr sz="1500" kern="1200">
                <a:solidFill>
                  <a:schemeClr val="tx1"/>
                </a:solidFill>
                <a:latin typeface="+mn-lt"/>
                <a:ea typeface="+mn-ea"/>
                <a:cs typeface="+mn-cs"/>
              </a:defRPr>
            </a:lvl3pPr>
            <a:lvl4pPr marL="1200252" indent="-171465" algn="l" defTabSz="685859" rtl="0" eaLnBrk="1" latinLnBrk="0" hangingPunct="1">
              <a:lnSpc>
                <a:spcPct val="90000"/>
              </a:lnSpc>
              <a:spcBef>
                <a:spcPts val="2953"/>
              </a:spcBef>
              <a:buFont typeface="Arial" panose="020B0604020202020204" pitchFamily="34" charset="0"/>
              <a:buChar char="•"/>
              <a:defRPr sz="1350" kern="1200">
                <a:solidFill>
                  <a:schemeClr val="tx1"/>
                </a:solidFill>
                <a:latin typeface="+mn-lt"/>
                <a:ea typeface="+mn-ea"/>
                <a:cs typeface="+mn-cs"/>
              </a:defRPr>
            </a:lvl4pPr>
            <a:lvl5pPr marL="1543182" indent="-171465" algn="l" defTabSz="685859" rtl="0" eaLnBrk="1" latinLnBrk="0" hangingPunct="1">
              <a:lnSpc>
                <a:spcPct val="90000"/>
              </a:lnSpc>
              <a:spcBef>
                <a:spcPts val="2953"/>
              </a:spcBef>
              <a:buFont typeface="Arial" panose="020B0604020202020204" pitchFamily="34" charset="0"/>
              <a:buChar char="•"/>
              <a:defRPr sz="1350" kern="1200">
                <a:solidFill>
                  <a:schemeClr val="tx1"/>
                </a:solidFill>
                <a:latin typeface="+mn-lt"/>
                <a:ea typeface="+mn-ea"/>
                <a:cs typeface="+mn-cs"/>
              </a:defRPr>
            </a:lvl5pPr>
            <a:lvl6pPr marL="1886111"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40"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6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9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21457" indent="-321457" defTabSz="369675">
              <a:spcBef>
                <a:spcPts val="2601"/>
              </a:spcBef>
              <a:defRPr sz="3420"/>
            </a:pPr>
            <a:r>
              <a:rPr lang="en-US" sz="1600" b="1" dirty="0">
                <a:solidFill>
                  <a:schemeClr val="bg1">
                    <a:lumMod val="10000"/>
                  </a:schemeClr>
                </a:solidFill>
              </a:rPr>
              <a:t>US Census poverty threshold =  $17,420/</a:t>
            </a:r>
            <a:r>
              <a:rPr lang="en-US" sz="1600" b="1" dirty="0" err="1">
                <a:solidFill>
                  <a:schemeClr val="bg1">
                    <a:lumMod val="10000"/>
                  </a:schemeClr>
                </a:solidFill>
              </a:rPr>
              <a:t>yr</a:t>
            </a:r>
            <a:r>
              <a:rPr lang="en-US" sz="1600" b="1" dirty="0">
                <a:solidFill>
                  <a:schemeClr val="bg1">
                    <a:lumMod val="10000"/>
                  </a:schemeClr>
                </a:solidFill>
              </a:rPr>
              <a:t> for a two person household</a:t>
            </a:r>
          </a:p>
          <a:p>
            <a:pPr marL="321457" indent="-321457" defTabSz="369675">
              <a:spcBef>
                <a:spcPts val="2601"/>
              </a:spcBef>
              <a:defRPr sz="3420"/>
            </a:pPr>
            <a:r>
              <a:rPr lang="en-US" sz="1600" b="1" dirty="0">
                <a:solidFill>
                  <a:schemeClr val="bg1">
                    <a:lumMod val="10000"/>
                  </a:schemeClr>
                </a:solidFill>
              </a:rPr>
              <a:t>A living wage in Alameda County - per the MIT living wage calculator = $103,093/</a:t>
            </a:r>
            <a:r>
              <a:rPr lang="en-US" sz="1600" b="1" dirty="0" err="1">
                <a:solidFill>
                  <a:schemeClr val="bg1">
                    <a:lumMod val="10000"/>
                  </a:schemeClr>
                </a:solidFill>
              </a:rPr>
              <a:t>yr</a:t>
            </a:r>
            <a:r>
              <a:rPr lang="en-US" sz="1600" b="1" dirty="0">
                <a:solidFill>
                  <a:schemeClr val="bg1">
                    <a:lumMod val="10000"/>
                  </a:schemeClr>
                </a:solidFill>
              </a:rPr>
              <a:t> for one adult and one child before taxes.</a:t>
            </a:r>
          </a:p>
          <a:p>
            <a:pPr marL="321457" indent="-321457" defTabSz="369675">
              <a:spcBef>
                <a:spcPts val="2601"/>
              </a:spcBef>
              <a:defRPr sz="3420"/>
            </a:pPr>
            <a:r>
              <a:rPr lang="en-US" sz="1600" b="1" dirty="0">
                <a:solidFill>
                  <a:schemeClr val="bg1">
                    <a:lumMod val="10000"/>
                  </a:schemeClr>
                </a:solidFill>
              </a:rPr>
              <a:t>Alameda County living wage: An adult plus one infant living require an annual wage of $96,986 after taxes. </a:t>
            </a:r>
            <a:r>
              <a:rPr lang="en-US" sz="1100" b="1" dirty="0">
                <a:solidFill>
                  <a:schemeClr val="bg1">
                    <a:lumMod val="10000"/>
                  </a:schemeClr>
                </a:solidFill>
              </a:rPr>
              <a:t>(The Insight Center for Community Economic Development Family Needs Calculator)</a:t>
            </a:r>
          </a:p>
        </p:txBody>
      </p:sp>
      <p:graphicFrame>
        <p:nvGraphicFramePr>
          <p:cNvPr id="8" name="Table 7">
            <a:extLst>
              <a:ext uri="{FF2B5EF4-FFF2-40B4-BE49-F238E27FC236}">
                <a16:creationId xmlns:a16="http://schemas.microsoft.com/office/drawing/2014/main" id="{6FB550AA-042E-95A1-9CF1-180DB0ABF776}"/>
              </a:ext>
            </a:extLst>
          </p:cNvPr>
          <p:cNvGraphicFramePr>
            <a:graphicFrameLocks noGrp="1"/>
          </p:cNvGraphicFramePr>
          <p:nvPr>
            <p:extLst>
              <p:ext uri="{D42A27DB-BD31-4B8C-83A1-F6EECF244321}">
                <p14:modId xmlns:p14="http://schemas.microsoft.com/office/powerpoint/2010/main" val="1985609245"/>
              </p:ext>
            </p:extLst>
          </p:nvPr>
        </p:nvGraphicFramePr>
        <p:xfrm>
          <a:off x="715465" y="1460015"/>
          <a:ext cx="6898875" cy="5019769"/>
        </p:xfrm>
        <a:graphic>
          <a:graphicData uri="http://schemas.openxmlformats.org/drawingml/2006/table">
            <a:tbl>
              <a:tblPr firstRow="1" bandRow="1">
                <a:tableStyleId>{5C22544A-7EE6-4342-B048-85BDC9FD1C3A}</a:tableStyleId>
              </a:tblPr>
              <a:tblGrid>
                <a:gridCol w="2779173">
                  <a:extLst>
                    <a:ext uri="{9D8B030D-6E8A-4147-A177-3AD203B41FA5}">
                      <a16:colId xmlns:a16="http://schemas.microsoft.com/office/drawing/2014/main" val="3496475813"/>
                    </a:ext>
                  </a:extLst>
                </a:gridCol>
                <a:gridCol w="1131683">
                  <a:extLst>
                    <a:ext uri="{9D8B030D-6E8A-4147-A177-3AD203B41FA5}">
                      <a16:colId xmlns:a16="http://schemas.microsoft.com/office/drawing/2014/main" val="2259593056"/>
                    </a:ext>
                  </a:extLst>
                </a:gridCol>
                <a:gridCol w="1013988">
                  <a:extLst>
                    <a:ext uri="{9D8B030D-6E8A-4147-A177-3AD203B41FA5}">
                      <a16:colId xmlns:a16="http://schemas.microsoft.com/office/drawing/2014/main" val="685848911"/>
                    </a:ext>
                  </a:extLst>
                </a:gridCol>
                <a:gridCol w="968721">
                  <a:extLst>
                    <a:ext uri="{9D8B030D-6E8A-4147-A177-3AD203B41FA5}">
                      <a16:colId xmlns:a16="http://schemas.microsoft.com/office/drawing/2014/main" val="2437329386"/>
                    </a:ext>
                  </a:extLst>
                </a:gridCol>
                <a:gridCol w="1005310">
                  <a:extLst>
                    <a:ext uri="{9D8B030D-6E8A-4147-A177-3AD203B41FA5}">
                      <a16:colId xmlns:a16="http://schemas.microsoft.com/office/drawing/2014/main" val="788294317"/>
                    </a:ext>
                  </a:extLst>
                </a:gridCol>
              </a:tblGrid>
              <a:tr h="358749">
                <a:tc>
                  <a:txBody>
                    <a:bodyPr/>
                    <a:lstStyle/>
                    <a:p>
                      <a:pPr lvl="0" algn="ctr">
                        <a:buNone/>
                      </a:pPr>
                      <a:endParaRPr lang="en-US" sz="1200" u="none" strike="noStrike" dirty="0">
                        <a:effectLst/>
                      </a:endParaRPr>
                    </a:p>
                  </a:txBody>
                  <a:tcPr marL="9524" marR="9524" marT="9524"/>
                </a:tc>
                <a:tc gridSpan="2">
                  <a:txBody>
                    <a:bodyPr/>
                    <a:lstStyle/>
                    <a:p>
                      <a:pPr algn="ctr" fontAlgn="b"/>
                      <a:r>
                        <a:rPr lang="en-US" sz="1200" u="none" strike="noStrike" dirty="0">
                          <a:effectLst/>
                        </a:rPr>
                        <a:t>Total Population</a:t>
                      </a:r>
                      <a:endParaRPr lang="en-US" sz="1200" b="1" i="0" u="none" strike="noStrike" dirty="0">
                        <a:solidFill>
                          <a:srgbClr val="000000"/>
                        </a:solidFill>
                        <a:effectLst/>
                        <a:latin typeface="Arial" panose="020B0604020202020204" pitchFamily="34" charset="0"/>
                      </a:endParaRPr>
                    </a:p>
                  </a:txBody>
                  <a:tcPr marL="9525" marR="9525" marT="9525" anchor="b"/>
                </a:tc>
                <a:tc hMerge="1">
                  <a:txBody>
                    <a:bodyPr/>
                    <a:lstStyle/>
                    <a:p>
                      <a:endParaRPr lang="en-US"/>
                    </a:p>
                  </a:txBody>
                  <a:tcPr/>
                </a:tc>
                <a:tc gridSpan="2">
                  <a:txBody>
                    <a:bodyPr/>
                    <a:lstStyle/>
                    <a:p>
                      <a:pPr algn="ctr" fontAlgn="b"/>
                      <a:r>
                        <a:rPr lang="en-US" sz="1200" u="none" strike="noStrike" dirty="0">
                          <a:effectLst/>
                        </a:rPr>
                        <a:t>% In Poverty of the Total Population</a:t>
                      </a:r>
                      <a:endParaRPr lang="en-US" sz="1200" b="1" i="0" u="none" strike="noStrike" dirty="0">
                        <a:solidFill>
                          <a:srgbClr val="000000"/>
                        </a:solidFill>
                        <a:effectLst/>
                        <a:latin typeface="Arial" panose="020B0604020202020204" pitchFamily="34" charset="0"/>
                      </a:endParaRPr>
                    </a:p>
                  </a:txBody>
                  <a:tcPr marL="9525" marR="9525" marT="9525" anchor="b"/>
                </a:tc>
                <a:tc hMerge="1">
                  <a:txBody>
                    <a:bodyPr/>
                    <a:lstStyle/>
                    <a:p>
                      <a:endParaRPr lang="en-US"/>
                    </a:p>
                  </a:txBody>
                  <a:tcPr/>
                </a:tc>
                <a:extLst>
                  <a:ext uri="{0D108BD9-81ED-4DB2-BD59-A6C34878D82A}">
                    <a16:rowId xmlns:a16="http://schemas.microsoft.com/office/drawing/2014/main" val="1598878934"/>
                  </a:ext>
                </a:extLst>
              </a:tr>
              <a:tr h="228295">
                <a:tc>
                  <a:txBody>
                    <a:bodyPr/>
                    <a:lstStyle/>
                    <a:p>
                      <a:pPr lvl="0" algn="l">
                        <a:buNone/>
                      </a:pPr>
                      <a:endParaRPr lang="en-US" sz="1600" b="0" i="0" u="none" strike="noStrike" dirty="0">
                        <a:solidFill>
                          <a:schemeClr val="bg1">
                            <a:lumMod val="10000"/>
                          </a:schemeClr>
                        </a:solidFill>
                        <a:effectLst/>
                        <a:latin typeface="Franklin Gothic Medium Cond" panose="020B0606030402020204" pitchFamily="34" charset="0"/>
                      </a:endParaRPr>
                    </a:p>
                  </a:txBody>
                  <a:tcPr marL="9524" marR="9524" marT="9524"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2010</a:t>
                      </a:r>
                    </a:p>
                  </a:txBody>
                  <a:tcPr marL="9525" marR="9525" marT="9525"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2020</a:t>
                      </a:r>
                      <a:endParaRPr lang="en-US" sz="1600" b="0" i="0" u="none" strike="noStrike">
                        <a:solidFill>
                          <a:schemeClr val="bg1">
                            <a:lumMod val="10000"/>
                          </a:schemeClr>
                        </a:solidFill>
                        <a:effectLst/>
                        <a:latin typeface="Franklin Gothic Medium Cond" panose="020B0606030402020204" pitchFamily="34" charset="0"/>
                      </a:endParaRPr>
                    </a:p>
                  </a:txBody>
                  <a:tcPr marL="9525" marR="9525" marT="9525"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2010</a:t>
                      </a:r>
                      <a:endParaRPr lang="en-US" sz="1600" b="0" i="0" u="none" strike="noStrike">
                        <a:solidFill>
                          <a:schemeClr val="bg1">
                            <a:lumMod val="10000"/>
                          </a:schemeClr>
                        </a:solidFill>
                        <a:effectLst/>
                        <a:latin typeface="Franklin Gothic Medium Cond" panose="020B0606030402020204" pitchFamily="34" charset="0"/>
                      </a:endParaRPr>
                    </a:p>
                  </a:txBody>
                  <a:tcPr marL="9525" marR="9525" marT="9525"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2020</a:t>
                      </a:r>
                    </a:p>
                  </a:txBody>
                  <a:tcPr marL="9525" marR="9525" marT="9525" anchor="b"/>
                </a:tc>
                <a:extLst>
                  <a:ext uri="{0D108BD9-81ED-4DB2-BD59-A6C34878D82A}">
                    <a16:rowId xmlns:a16="http://schemas.microsoft.com/office/drawing/2014/main" val="550942382"/>
                  </a:ext>
                </a:extLst>
              </a:tr>
              <a:tr h="380491">
                <a:tc>
                  <a:txBody>
                    <a:bodyPr/>
                    <a:lstStyle/>
                    <a:p>
                      <a:pPr lvl="0" algn="l">
                        <a:buNone/>
                      </a:pPr>
                      <a:r>
                        <a:rPr lang="en-US" sz="1600" b="0" i="0" u="none" strike="noStrike" dirty="0">
                          <a:solidFill>
                            <a:schemeClr val="bg1">
                              <a:lumMod val="10000"/>
                            </a:schemeClr>
                          </a:solidFill>
                          <a:effectLst/>
                          <a:latin typeface="Franklin Gothic Medium Cond" panose="020B0606030402020204" pitchFamily="34" charset="0"/>
                        </a:rPr>
                        <a:t>White alone</a:t>
                      </a:r>
                    </a:p>
                  </a:txBody>
                  <a:tcPr marL="9524" marR="9524" marT="9524"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176,040</a:t>
                      </a:r>
                    </a:p>
                  </a:txBody>
                  <a:tcPr marL="9525" marR="9525" marT="9525"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196,146</a:t>
                      </a:r>
                      <a:endParaRPr lang="en-US" sz="1600" b="0" i="0" u="none" strike="noStrike">
                        <a:solidFill>
                          <a:schemeClr val="bg1">
                            <a:lumMod val="10000"/>
                          </a:schemeClr>
                        </a:solidFill>
                        <a:effectLst/>
                        <a:latin typeface="Franklin Gothic Medium Cond" panose="020B0606030402020204" pitchFamily="34" charset="0"/>
                      </a:endParaRPr>
                    </a:p>
                  </a:txBody>
                  <a:tcPr marL="9525" marR="9525" marT="9525"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13.3%</a:t>
                      </a:r>
                      <a:endParaRPr lang="en-US" sz="1600" b="0" i="0" u="none" strike="noStrike">
                        <a:solidFill>
                          <a:schemeClr val="bg1">
                            <a:lumMod val="10000"/>
                          </a:schemeClr>
                        </a:solidFill>
                        <a:effectLst/>
                        <a:latin typeface="Franklin Gothic Medium Cond" panose="020B0606030402020204" pitchFamily="34" charset="0"/>
                      </a:endParaRPr>
                    </a:p>
                  </a:txBody>
                  <a:tcPr marL="9525" marR="9525" marT="9525"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9.3%</a:t>
                      </a:r>
                    </a:p>
                  </a:txBody>
                  <a:tcPr marL="9525" marR="9525" marT="9525" anchor="b"/>
                </a:tc>
                <a:extLst>
                  <a:ext uri="{0D108BD9-81ED-4DB2-BD59-A6C34878D82A}">
                    <a16:rowId xmlns:a16="http://schemas.microsoft.com/office/drawing/2014/main" val="3944443490"/>
                  </a:ext>
                </a:extLst>
              </a:tr>
              <a:tr h="478332">
                <a:tc>
                  <a:txBody>
                    <a:bodyPr/>
                    <a:lstStyle/>
                    <a:p>
                      <a:pPr lvl="0" algn="l">
                        <a:buNone/>
                      </a:pPr>
                      <a:r>
                        <a:rPr lang="en-US" sz="1600" b="0" i="0" u="none" strike="noStrike" dirty="0">
                          <a:solidFill>
                            <a:schemeClr val="bg1">
                              <a:lumMod val="10000"/>
                            </a:schemeClr>
                          </a:solidFill>
                          <a:effectLst/>
                          <a:latin typeface="Franklin Gothic Medium Cond" panose="020B0606030402020204" pitchFamily="34" charset="0"/>
                        </a:rPr>
                        <a:t>Black or African American alone</a:t>
                      </a:r>
                    </a:p>
                  </a:txBody>
                  <a:tcPr marL="9524" marR="9524" marT="9524"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119,887</a:t>
                      </a:r>
                    </a:p>
                  </a:txBody>
                  <a:tcPr marL="9525" marR="9525" marT="9525"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103,715</a:t>
                      </a:r>
                    </a:p>
                  </a:txBody>
                  <a:tcPr marL="9525" marR="9525" marT="9525"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26.7%</a:t>
                      </a:r>
                      <a:endParaRPr lang="en-US" sz="1600" b="0" i="0" u="none" strike="noStrike">
                        <a:solidFill>
                          <a:schemeClr val="bg1">
                            <a:lumMod val="10000"/>
                          </a:schemeClr>
                        </a:solidFill>
                        <a:effectLst/>
                        <a:latin typeface="Franklin Gothic Medium Cond" panose="020B0606030402020204" pitchFamily="34" charset="0"/>
                      </a:endParaRPr>
                    </a:p>
                  </a:txBody>
                  <a:tcPr marL="9525" marR="9525" marT="9525"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21.1%</a:t>
                      </a:r>
                      <a:endParaRPr lang="en-US" sz="1600" b="0" i="0" u="none" strike="noStrike">
                        <a:solidFill>
                          <a:schemeClr val="bg1">
                            <a:lumMod val="10000"/>
                          </a:schemeClr>
                        </a:solidFill>
                        <a:effectLst/>
                        <a:latin typeface="Franklin Gothic Medium Cond" panose="020B0606030402020204" pitchFamily="34" charset="0"/>
                      </a:endParaRPr>
                    </a:p>
                  </a:txBody>
                  <a:tcPr marL="9525" marR="9525" marT="9525" anchor="b"/>
                </a:tc>
                <a:extLst>
                  <a:ext uri="{0D108BD9-81ED-4DB2-BD59-A6C34878D82A}">
                    <a16:rowId xmlns:a16="http://schemas.microsoft.com/office/drawing/2014/main" val="1948982772"/>
                  </a:ext>
                </a:extLst>
              </a:tr>
              <a:tr h="576173">
                <a:tc>
                  <a:txBody>
                    <a:bodyPr/>
                    <a:lstStyle/>
                    <a:p>
                      <a:pPr lvl="0" algn="l">
                        <a:buNone/>
                      </a:pPr>
                      <a:r>
                        <a:rPr lang="en-US" sz="1600" b="0" i="0" u="none" strike="noStrike" dirty="0">
                          <a:solidFill>
                            <a:schemeClr val="bg1">
                              <a:lumMod val="10000"/>
                            </a:schemeClr>
                          </a:solidFill>
                          <a:effectLst/>
                          <a:latin typeface="Franklin Gothic Medium Cond" panose="020B0606030402020204" pitchFamily="34" charset="0"/>
                        </a:rPr>
                        <a:t>American Indian or Alaska Native alone</a:t>
                      </a:r>
                    </a:p>
                  </a:txBody>
                  <a:tcPr marL="9524" marR="9524" marT="9524"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1,505</a:t>
                      </a:r>
                    </a:p>
                  </a:txBody>
                  <a:tcPr marL="9525" marR="9525" marT="9525"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1,637</a:t>
                      </a:r>
                    </a:p>
                  </a:txBody>
                  <a:tcPr marL="9525" marR="9525" marT="9525"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0.0%</a:t>
                      </a:r>
                      <a:endParaRPr lang="en-US" sz="1600" b="0" i="0" u="none" strike="noStrike">
                        <a:solidFill>
                          <a:schemeClr val="bg1">
                            <a:lumMod val="10000"/>
                          </a:schemeClr>
                        </a:solidFill>
                        <a:effectLst/>
                        <a:latin typeface="Franklin Gothic Medium Cond" panose="020B0606030402020204" pitchFamily="34" charset="0"/>
                      </a:endParaRPr>
                    </a:p>
                  </a:txBody>
                  <a:tcPr marL="9525" marR="9525" marT="9525"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17.0%</a:t>
                      </a:r>
                      <a:endParaRPr lang="en-US" sz="1600" b="0" i="0" u="none" strike="noStrike">
                        <a:solidFill>
                          <a:schemeClr val="bg1">
                            <a:lumMod val="10000"/>
                          </a:schemeClr>
                        </a:solidFill>
                        <a:effectLst/>
                        <a:latin typeface="Franklin Gothic Medium Cond" panose="020B0606030402020204" pitchFamily="34" charset="0"/>
                      </a:endParaRPr>
                    </a:p>
                  </a:txBody>
                  <a:tcPr marL="9525" marR="9525" marT="9525" anchor="b"/>
                </a:tc>
                <a:extLst>
                  <a:ext uri="{0D108BD9-81ED-4DB2-BD59-A6C34878D82A}">
                    <a16:rowId xmlns:a16="http://schemas.microsoft.com/office/drawing/2014/main" val="1050566261"/>
                  </a:ext>
                </a:extLst>
              </a:tr>
              <a:tr h="543559">
                <a:tc>
                  <a:txBody>
                    <a:bodyPr/>
                    <a:lstStyle/>
                    <a:p>
                      <a:pPr lvl="0" algn="l">
                        <a:buNone/>
                      </a:pPr>
                      <a:r>
                        <a:rPr lang="en-US" sz="1600" b="0" i="0" u="none" strike="noStrike" dirty="0">
                          <a:solidFill>
                            <a:schemeClr val="bg1">
                              <a:lumMod val="10000"/>
                            </a:schemeClr>
                          </a:solidFill>
                          <a:effectLst/>
                          <a:latin typeface="Franklin Gothic Medium Cond" panose="020B0606030402020204" pitchFamily="34" charset="0"/>
                        </a:rPr>
                        <a:t>Asian alone</a:t>
                      </a:r>
                      <a:endParaRPr lang="en-US" sz="1600" b="0" i="0" u="none" strike="noStrike">
                        <a:solidFill>
                          <a:schemeClr val="bg1">
                            <a:lumMod val="10000"/>
                          </a:schemeClr>
                        </a:solidFill>
                        <a:effectLst/>
                        <a:latin typeface="Franklin Gothic Medium Cond" panose="020B0606030402020204" pitchFamily="34" charset="0"/>
                      </a:endParaRPr>
                    </a:p>
                  </a:txBody>
                  <a:tcPr marL="9524" marR="9524" marT="9524"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95,136</a:t>
                      </a:r>
                    </a:p>
                  </a:txBody>
                  <a:tcPr marL="9525" marR="9525" marT="9525"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104,668</a:t>
                      </a:r>
                    </a:p>
                  </a:txBody>
                  <a:tcPr marL="9525" marR="9525" marT="9525"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23.8%</a:t>
                      </a:r>
                    </a:p>
                  </a:txBody>
                  <a:tcPr marL="9525" marR="9525" marT="9525"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19.6%</a:t>
                      </a:r>
                      <a:endParaRPr lang="en-US" sz="1600" b="0" i="0" u="none" strike="noStrike">
                        <a:solidFill>
                          <a:schemeClr val="bg1">
                            <a:lumMod val="10000"/>
                          </a:schemeClr>
                        </a:solidFill>
                        <a:effectLst/>
                        <a:latin typeface="Franklin Gothic Medium Cond" panose="020B0606030402020204" pitchFamily="34" charset="0"/>
                      </a:endParaRPr>
                    </a:p>
                  </a:txBody>
                  <a:tcPr marL="9525" marR="9525" marT="9525" anchor="b"/>
                </a:tc>
                <a:extLst>
                  <a:ext uri="{0D108BD9-81ED-4DB2-BD59-A6C34878D82A}">
                    <a16:rowId xmlns:a16="http://schemas.microsoft.com/office/drawing/2014/main" val="2044916112"/>
                  </a:ext>
                </a:extLst>
              </a:tr>
              <a:tr h="576173">
                <a:tc>
                  <a:txBody>
                    <a:bodyPr/>
                    <a:lstStyle/>
                    <a:p>
                      <a:pPr lvl="0" algn="l">
                        <a:buNone/>
                      </a:pPr>
                      <a:r>
                        <a:rPr lang="en-US" sz="1600" b="0" i="0" u="none" strike="noStrike" dirty="0">
                          <a:solidFill>
                            <a:schemeClr val="bg1">
                              <a:lumMod val="10000"/>
                            </a:schemeClr>
                          </a:solidFill>
                          <a:effectLst/>
                          <a:latin typeface="Franklin Gothic Medium Cond" panose="020B0606030402020204" pitchFamily="34" charset="0"/>
                        </a:rPr>
                        <a:t>Native Hawaiian or Pacific Islander alone</a:t>
                      </a:r>
                      <a:endParaRPr lang="en-US" sz="1600" b="0" i="0" u="none" strike="noStrike">
                        <a:solidFill>
                          <a:schemeClr val="bg1">
                            <a:lumMod val="10000"/>
                          </a:schemeClr>
                        </a:solidFill>
                        <a:effectLst/>
                        <a:latin typeface="Franklin Gothic Medium Cond" panose="020B0606030402020204" pitchFamily="34" charset="0"/>
                      </a:endParaRPr>
                    </a:p>
                  </a:txBody>
                  <a:tcPr marL="9524" marR="9524" marT="9524"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2,299</a:t>
                      </a:r>
                    </a:p>
                  </a:txBody>
                  <a:tcPr marL="9525" marR="9525" marT="9525"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2,969</a:t>
                      </a:r>
                    </a:p>
                  </a:txBody>
                  <a:tcPr marL="9525" marR="9525" marT="9525"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0.0%</a:t>
                      </a:r>
                    </a:p>
                  </a:txBody>
                  <a:tcPr marL="9525" marR="9525" marT="9525"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16.7%</a:t>
                      </a:r>
                    </a:p>
                  </a:txBody>
                  <a:tcPr marL="9525" marR="9525" marT="9525" anchor="b"/>
                </a:tc>
                <a:extLst>
                  <a:ext uri="{0D108BD9-81ED-4DB2-BD59-A6C34878D82A}">
                    <a16:rowId xmlns:a16="http://schemas.microsoft.com/office/drawing/2014/main" val="3918394227"/>
                  </a:ext>
                </a:extLst>
              </a:tr>
              <a:tr h="402233">
                <a:tc>
                  <a:txBody>
                    <a:bodyPr/>
                    <a:lstStyle/>
                    <a:p>
                      <a:pPr lvl="0" algn="l">
                        <a:buNone/>
                      </a:pPr>
                      <a:r>
                        <a:rPr lang="en-US" sz="1600" b="0" i="0" u="none" strike="noStrike" dirty="0">
                          <a:solidFill>
                            <a:schemeClr val="bg1">
                              <a:lumMod val="10000"/>
                            </a:schemeClr>
                          </a:solidFill>
                          <a:effectLst/>
                          <a:latin typeface="Franklin Gothic Medium Cond" panose="020B0606030402020204" pitchFamily="34" charset="0"/>
                        </a:rPr>
                        <a:t>Some other race alone</a:t>
                      </a:r>
                      <a:endParaRPr lang="en-US" sz="1600" b="0" i="0" u="none" strike="noStrike">
                        <a:solidFill>
                          <a:schemeClr val="bg1">
                            <a:lumMod val="10000"/>
                          </a:schemeClr>
                        </a:solidFill>
                        <a:effectLst/>
                        <a:latin typeface="Franklin Gothic Medium Cond" panose="020B0606030402020204" pitchFamily="34" charset="0"/>
                      </a:endParaRPr>
                    </a:p>
                  </a:txBody>
                  <a:tcPr marL="9524" marR="9524" marT="9524"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1,865</a:t>
                      </a:r>
                      <a:endParaRPr lang="en-US" sz="1600" b="0" i="0" u="none" strike="noStrike">
                        <a:solidFill>
                          <a:schemeClr val="bg1">
                            <a:lumMod val="10000"/>
                          </a:schemeClr>
                        </a:solidFill>
                        <a:effectLst/>
                        <a:latin typeface="Franklin Gothic Medium Cond" panose="020B0606030402020204" pitchFamily="34" charset="0"/>
                      </a:endParaRPr>
                    </a:p>
                  </a:txBody>
                  <a:tcPr marL="9525" marR="9525" marT="9525"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4,367</a:t>
                      </a:r>
                    </a:p>
                  </a:txBody>
                  <a:tcPr marL="9525" marR="9525" marT="9525"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27.6%</a:t>
                      </a:r>
                    </a:p>
                  </a:txBody>
                  <a:tcPr marL="9525" marR="9525" marT="9525"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20.1%</a:t>
                      </a:r>
                    </a:p>
                  </a:txBody>
                  <a:tcPr marL="9525" marR="9525" marT="9525" anchor="b"/>
                </a:tc>
                <a:extLst>
                  <a:ext uri="{0D108BD9-81ED-4DB2-BD59-A6C34878D82A}">
                    <a16:rowId xmlns:a16="http://schemas.microsoft.com/office/drawing/2014/main" val="3718450988"/>
                  </a:ext>
                </a:extLst>
              </a:tr>
              <a:tr h="467460">
                <a:tc>
                  <a:txBody>
                    <a:bodyPr/>
                    <a:lstStyle/>
                    <a:p>
                      <a:pPr lvl="0" algn="l">
                        <a:buNone/>
                      </a:pPr>
                      <a:r>
                        <a:rPr lang="en-US" sz="1600" b="0" i="0" u="none" strike="noStrike" dirty="0">
                          <a:solidFill>
                            <a:schemeClr val="bg1">
                              <a:lumMod val="10000"/>
                            </a:schemeClr>
                          </a:solidFill>
                          <a:effectLst/>
                          <a:latin typeface="Franklin Gothic Medium Cond" panose="020B0606030402020204" pitchFamily="34" charset="0"/>
                        </a:rPr>
                        <a:t>Two or more races</a:t>
                      </a:r>
                      <a:endParaRPr lang="en-US" sz="1600" b="0" i="0" u="none" strike="noStrike">
                        <a:solidFill>
                          <a:schemeClr val="bg1">
                            <a:lumMod val="10000"/>
                          </a:schemeClr>
                        </a:solidFill>
                        <a:effectLst/>
                        <a:latin typeface="Franklin Gothic Medium Cond" panose="020B0606030402020204" pitchFamily="34" charset="0"/>
                      </a:endParaRPr>
                    </a:p>
                  </a:txBody>
                  <a:tcPr marL="9524" marR="9524" marT="9524"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21,096</a:t>
                      </a:r>
                      <a:endParaRPr lang="en-US" sz="1600" b="0" i="0" u="none" strike="noStrike">
                        <a:solidFill>
                          <a:schemeClr val="bg1">
                            <a:lumMod val="10000"/>
                          </a:schemeClr>
                        </a:solidFill>
                        <a:effectLst/>
                        <a:latin typeface="Franklin Gothic Medium Cond" panose="020B0606030402020204" pitchFamily="34" charset="0"/>
                      </a:endParaRPr>
                    </a:p>
                  </a:txBody>
                  <a:tcPr marL="9525" marR="9525" marT="9525"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36,680</a:t>
                      </a:r>
                    </a:p>
                  </a:txBody>
                  <a:tcPr marL="9525" marR="9525" marT="9525"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15.3%</a:t>
                      </a:r>
                    </a:p>
                  </a:txBody>
                  <a:tcPr marL="9525" marR="9525" marT="9525"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12.5%</a:t>
                      </a:r>
                    </a:p>
                  </a:txBody>
                  <a:tcPr marL="9525" marR="9525" marT="9525" anchor="b"/>
                </a:tc>
                <a:extLst>
                  <a:ext uri="{0D108BD9-81ED-4DB2-BD59-A6C34878D82A}">
                    <a16:rowId xmlns:a16="http://schemas.microsoft.com/office/drawing/2014/main" val="1973963185"/>
                  </a:ext>
                </a:extLst>
              </a:tr>
              <a:tr h="576173">
                <a:tc>
                  <a:txBody>
                    <a:bodyPr/>
                    <a:lstStyle/>
                    <a:p>
                      <a:pPr lvl="0" algn="l">
                        <a:buNone/>
                      </a:pPr>
                      <a:r>
                        <a:rPr lang="en-US" sz="1600" b="0" i="0" u="none" strike="noStrike" dirty="0">
                          <a:solidFill>
                            <a:schemeClr val="bg1">
                              <a:lumMod val="10000"/>
                            </a:schemeClr>
                          </a:solidFill>
                          <a:effectLst/>
                          <a:latin typeface="Franklin Gothic Medium Cond" panose="020B0606030402020204" pitchFamily="34" charset="0"/>
                        </a:rPr>
                        <a:t>Hispanic or Latino origin (of any race)</a:t>
                      </a:r>
                      <a:endParaRPr lang="en-US" sz="1600" b="0" i="0" u="none" strike="noStrike">
                        <a:solidFill>
                          <a:schemeClr val="bg1">
                            <a:lumMod val="10000"/>
                          </a:schemeClr>
                        </a:solidFill>
                        <a:effectLst/>
                        <a:latin typeface="Franklin Gothic Medium Cond" panose="020B0606030402020204" pitchFamily="34" charset="0"/>
                      </a:endParaRPr>
                    </a:p>
                  </a:txBody>
                  <a:tcPr marL="9524" marR="9524" marT="9524"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114,095</a:t>
                      </a:r>
                      <a:endParaRPr lang="en-US" sz="1600" b="0" i="0" u="none" strike="noStrike">
                        <a:solidFill>
                          <a:schemeClr val="bg1">
                            <a:lumMod val="10000"/>
                          </a:schemeClr>
                        </a:solidFill>
                        <a:effectLst/>
                        <a:latin typeface="Franklin Gothic Medium Cond" panose="020B0606030402020204" pitchFamily="34" charset="0"/>
                      </a:endParaRPr>
                    </a:p>
                  </a:txBody>
                  <a:tcPr marL="9525" marR="9525" marT="9525"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147,961</a:t>
                      </a:r>
                      <a:endParaRPr lang="en-US" sz="1600" b="0" i="0" u="none" strike="noStrike">
                        <a:solidFill>
                          <a:schemeClr val="bg1">
                            <a:lumMod val="10000"/>
                          </a:schemeClr>
                        </a:solidFill>
                        <a:effectLst/>
                        <a:latin typeface="Franklin Gothic Medium Cond" panose="020B0606030402020204" pitchFamily="34" charset="0"/>
                      </a:endParaRPr>
                    </a:p>
                  </a:txBody>
                  <a:tcPr marL="9525" marR="9525" marT="9525"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26.8%</a:t>
                      </a:r>
                    </a:p>
                  </a:txBody>
                  <a:tcPr marL="9525" marR="9525" marT="9525"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17.1%</a:t>
                      </a:r>
                    </a:p>
                  </a:txBody>
                  <a:tcPr marL="9525" marR="9525" marT="9525" anchor="b"/>
                </a:tc>
                <a:extLst>
                  <a:ext uri="{0D108BD9-81ED-4DB2-BD59-A6C34878D82A}">
                    <a16:rowId xmlns:a16="http://schemas.microsoft.com/office/drawing/2014/main" val="1695325698"/>
                  </a:ext>
                </a:extLst>
              </a:tr>
              <a:tr h="228295">
                <a:tc>
                  <a:txBody>
                    <a:bodyPr/>
                    <a:lstStyle/>
                    <a:p>
                      <a:pPr lvl="0" algn="ctr">
                        <a:buNone/>
                      </a:pPr>
                      <a:r>
                        <a:rPr lang="en-US" sz="1600" b="0" i="0" u="none" strike="noStrike" dirty="0">
                          <a:solidFill>
                            <a:schemeClr val="bg1">
                              <a:lumMod val="10000"/>
                            </a:schemeClr>
                          </a:solidFill>
                          <a:effectLst/>
                          <a:latin typeface="Franklin Gothic Medium Cond" panose="020B0606030402020204" pitchFamily="34" charset="0"/>
                        </a:rPr>
                        <a:t>Total</a:t>
                      </a:r>
                    </a:p>
                  </a:txBody>
                  <a:tcPr marL="9524" marR="9524" marT="9524"/>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531,923</a:t>
                      </a:r>
                      <a:endParaRPr lang="en-US" sz="1600" b="0" i="0" u="none" strike="noStrike">
                        <a:solidFill>
                          <a:schemeClr val="bg1">
                            <a:lumMod val="10000"/>
                          </a:schemeClr>
                        </a:solidFill>
                        <a:effectLst/>
                        <a:latin typeface="Franklin Gothic Medium Cond" panose="020B0606030402020204" pitchFamily="34" charset="0"/>
                      </a:endParaRPr>
                    </a:p>
                  </a:txBody>
                  <a:tcPr marL="9525" marR="9525" marT="9525"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598,143</a:t>
                      </a:r>
                      <a:endParaRPr lang="en-US" sz="1600" b="0" i="0" u="none" strike="noStrike">
                        <a:solidFill>
                          <a:schemeClr val="bg1">
                            <a:lumMod val="10000"/>
                          </a:schemeClr>
                        </a:solidFill>
                        <a:effectLst/>
                        <a:latin typeface="Franklin Gothic Medium Cond" panose="020B0606030402020204" pitchFamily="34" charset="0"/>
                      </a:endParaRPr>
                    </a:p>
                  </a:txBody>
                  <a:tcPr marL="9525" marR="9525" marT="9525"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21.1%</a:t>
                      </a:r>
                      <a:endParaRPr lang="en-US" sz="1600" b="0" i="0" u="none" strike="noStrike">
                        <a:solidFill>
                          <a:schemeClr val="bg1">
                            <a:lumMod val="10000"/>
                          </a:schemeClr>
                        </a:solidFill>
                        <a:effectLst/>
                        <a:latin typeface="Franklin Gothic Medium Cond" panose="020B0606030402020204" pitchFamily="34" charset="0"/>
                      </a:endParaRPr>
                    </a:p>
                  </a:txBody>
                  <a:tcPr marL="9525" marR="9525" marT="9525" anchor="b"/>
                </a:tc>
                <a:tc>
                  <a:txBody>
                    <a:bodyPr/>
                    <a:lstStyle/>
                    <a:p>
                      <a:pPr algn="r" fontAlgn="b"/>
                      <a:r>
                        <a:rPr lang="en-US" sz="1600" b="0" i="0" u="none" strike="noStrike" dirty="0">
                          <a:solidFill>
                            <a:schemeClr val="bg1">
                              <a:lumMod val="10000"/>
                            </a:schemeClr>
                          </a:solidFill>
                          <a:effectLst/>
                          <a:latin typeface="Franklin Gothic Medium Cond" panose="020B0606030402020204" pitchFamily="34" charset="0"/>
                        </a:rPr>
                        <a:t>15.4%</a:t>
                      </a:r>
                    </a:p>
                  </a:txBody>
                  <a:tcPr marL="9525" marR="9525" marT="9525" anchor="b"/>
                </a:tc>
                <a:extLst>
                  <a:ext uri="{0D108BD9-81ED-4DB2-BD59-A6C34878D82A}">
                    <a16:rowId xmlns:a16="http://schemas.microsoft.com/office/drawing/2014/main" val="4187116053"/>
                  </a:ext>
                </a:extLst>
              </a:tr>
            </a:tbl>
          </a:graphicData>
        </a:graphic>
      </p:graphicFrame>
    </p:spTree>
    <p:extLst>
      <p:ext uri="{BB962C8B-B14F-4D97-AF65-F5344CB8AC3E}">
        <p14:creationId xmlns:p14="http://schemas.microsoft.com/office/powerpoint/2010/main" val="162629964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E7E8B30-2257-6E4B-91EE-91C9656F1998}"/>
              </a:ext>
            </a:extLst>
          </p:cNvPr>
          <p:cNvPicPr>
            <a:picLocks noGrp="1" noChangeAspect="1"/>
          </p:cNvPicPr>
          <p:nvPr>
            <p:ph idx="1"/>
          </p:nvPr>
        </p:nvPicPr>
        <p:blipFill rotWithShape="1">
          <a:blip r:embed="rId3"/>
          <a:srcRect r="26431"/>
          <a:stretch/>
        </p:blipFill>
        <p:spPr>
          <a:xfrm>
            <a:off x="423329" y="471507"/>
            <a:ext cx="8027335" cy="5627085"/>
          </a:xfrm>
        </p:spPr>
      </p:pic>
      <p:pic>
        <p:nvPicPr>
          <p:cNvPr id="8" name="Picture 7">
            <a:extLst>
              <a:ext uri="{FF2B5EF4-FFF2-40B4-BE49-F238E27FC236}">
                <a16:creationId xmlns:a16="http://schemas.microsoft.com/office/drawing/2014/main" id="{5121D3F4-2EAF-5140-B162-C3710DE393CC}"/>
              </a:ext>
            </a:extLst>
          </p:cNvPr>
          <p:cNvPicPr>
            <a:picLocks noChangeAspect="1"/>
          </p:cNvPicPr>
          <p:nvPr/>
        </p:nvPicPr>
        <p:blipFill rotWithShape="1">
          <a:blip r:embed="rId4"/>
          <a:srcRect t="58261"/>
          <a:stretch/>
        </p:blipFill>
        <p:spPr>
          <a:xfrm>
            <a:off x="8425025" y="507458"/>
            <a:ext cx="2872616" cy="1196998"/>
          </a:xfrm>
          <a:prstGeom prst="rect">
            <a:avLst/>
          </a:prstGeom>
        </p:spPr>
      </p:pic>
      <p:pic>
        <p:nvPicPr>
          <p:cNvPr id="10" name="Picture 9">
            <a:extLst>
              <a:ext uri="{FF2B5EF4-FFF2-40B4-BE49-F238E27FC236}">
                <a16:creationId xmlns:a16="http://schemas.microsoft.com/office/drawing/2014/main" id="{EE5CE8F5-EF34-B945-B68D-375A4D6A842B}"/>
              </a:ext>
            </a:extLst>
          </p:cNvPr>
          <p:cNvPicPr>
            <a:picLocks noChangeAspect="1"/>
          </p:cNvPicPr>
          <p:nvPr/>
        </p:nvPicPr>
        <p:blipFill rotWithShape="1">
          <a:blip r:embed="rId4"/>
          <a:srcRect b="83914"/>
          <a:stretch/>
        </p:blipFill>
        <p:spPr>
          <a:xfrm>
            <a:off x="3449316" y="1296453"/>
            <a:ext cx="1767859" cy="281901"/>
          </a:xfrm>
          <a:prstGeom prst="rect">
            <a:avLst/>
          </a:prstGeom>
        </p:spPr>
      </p:pic>
      <p:pic>
        <p:nvPicPr>
          <p:cNvPr id="13" name="Picture 12">
            <a:extLst>
              <a:ext uri="{FF2B5EF4-FFF2-40B4-BE49-F238E27FC236}">
                <a16:creationId xmlns:a16="http://schemas.microsoft.com/office/drawing/2014/main" id="{E8F8C63B-56AE-9A4C-9024-83BBF9FB2A1F}"/>
              </a:ext>
            </a:extLst>
          </p:cNvPr>
          <p:cNvPicPr>
            <a:picLocks noChangeAspect="1"/>
          </p:cNvPicPr>
          <p:nvPr/>
        </p:nvPicPr>
        <p:blipFill rotWithShape="1">
          <a:blip r:embed="rId4"/>
          <a:srcRect t="19166" b="48768"/>
          <a:stretch/>
        </p:blipFill>
        <p:spPr>
          <a:xfrm>
            <a:off x="6241215" y="965789"/>
            <a:ext cx="1767859" cy="561942"/>
          </a:xfrm>
          <a:prstGeom prst="rect">
            <a:avLst/>
          </a:prstGeom>
        </p:spPr>
      </p:pic>
      <p:sp>
        <p:nvSpPr>
          <p:cNvPr id="14" name="Right Brace 13">
            <a:extLst>
              <a:ext uri="{FF2B5EF4-FFF2-40B4-BE49-F238E27FC236}">
                <a16:creationId xmlns:a16="http://schemas.microsoft.com/office/drawing/2014/main" id="{407E2E26-A8C4-2E4A-8A4D-3907C8ECFDA1}"/>
              </a:ext>
            </a:extLst>
          </p:cNvPr>
          <p:cNvSpPr/>
          <p:nvPr/>
        </p:nvSpPr>
        <p:spPr>
          <a:xfrm rot="16200000">
            <a:off x="4171643" y="-172507"/>
            <a:ext cx="369333" cy="3769810"/>
          </a:xfrm>
          <a:prstGeom prst="rightBrace">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ight Brace 14">
            <a:extLst>
              <a:ext uri="{FF2B5EF4-FFF2-40B4-BE49-F238E27FC236}">
                <a16:creationId xmlns:a16="http://schemas.microsoft.com/office/drawing/2014/main" id="{6986A200-9EC4-174D-AD8C-C295F2638AFB}"/>
              </a:ext>
            </a:extLst>
          </p:cNvPr>
          <p:cNvSpPr/>
          <p:nvPr/>
        </p:nvSpPr>
        <p:spPr>
          <a:xfrm rot="16200000">
            <a:off x="6957258" y="901587"/>
            <a:ext cx="369333" cy="1621622"/>
          </a:xfrm>
          <a:prstGeom prst="rightBrace">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ight Brace 15">
            <a:extLst>
              <a:ext uri="{FF2B5EF4-FFF2-40B4-BE49-F238E27FC236}">
                <a16:creationId xmlns:a16="http://schemas.microsoft.com/office/drawing/2014/main" id="{3F8148EF-193C-E34F-ACED-A6B3AD3C6607}"/>
              </a:ext>
            </a:extLst>
          </p:cNvPr>
          <p:cNvSpPr/>
          <p:nvPr/>
        </p:nvSpPr>
        <p:spPr>
          <a:xfrm rot="16200000">
            <a:off x="7964817" y="1571989"/>
            <a:ext cx="369333" cy="280818"/>
          </a:xfrm>
          <a:prstGeom prst="rightBrace">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Oval 18">
            <a:extLst>
              <a:ext uri="{FF2B5EF4-FFF2-40B4-BE49-F238E27FC236}">
                <a16:creationId xmlns:a16="http://schemas.microsoft.com/office/drawing/2014/main" id="{20C6394A-88D9-DE4F-9313-613FEF0C359A}"/>
              </a:ext>
            </a:extLst>
          </p:cNvPr>
          <p:cNvSpPr/>
          <p:nvPr/>
        </p:nvSpPr>
        <p:spPr>
          <a:xfrm>
            <a:off x="8351317" y="1905007"/>
            <a:ext cx="522515" cy="3693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4%</a:t>
            </a:r>
          </a:p>
        </p:txBody>
      </p:sp>
      <p:sp>
        <p:nvSpPr>
          <p:cNvPr id="20" name="Oval 19">
            <a:extLst>
              <a:ext uri="{FF2B5EF4-FFF2-40B4-BE49-F238E27FC236}">
                <a16:creationId xmlns:a16="http://schemas.microsoft.com/office/drawing/2014/main" id="{71495890-0500-9143-BABC-D2A044DE738C}"/>
              </a:ext>
            </a:extLst>
          </p:cNvPr>
          <p:cNvSpPr/>
          <p:nvPr/>
        </p:nvSpPr>
        <p:spPr>
          <a:xfrm>
            <a:off x="6826806" y="1897065"/>
            <a:ext cx="630235" cy="3693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42%</a:t>
            </a:r>
          </a:p>
        </p:txBody>
      </p:sp>
      <p:sp>
        <p:nvSpPr>
          <p:cNvPr id="21" name="Oval 20">
            <a:extLst>
              <a:ext uri="{FF2B5EF4-FFF2-40B4-BE49-F238E27FC236}">
                <a16:creationId xmlns:a16="http://schemas.microsoft.com/office/drawing/2014/main" id="{7ADAFC8F-483D-2049-BADB-D403A154F90B}"/>
              </a:ext>
            </a:extLst>
          </p:cNvPr>
          <p:cNvSpPr/>
          <p:nvPr/>
        </p:nvSpPr>
        <p:spPr>
          <a:xfrm>
            <a:off x="6826806" y="2323848"/>
            <a:ext cx="630235" cy="3693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36%</a:t>
            </a:r>
          </a:p>
        </p:txBody>
      </p:sp>
      <p:sp>
        <p:nvSpPr>
          <p:cNvPr id="22" name="Oval 21">
            <a:extLst>
              <a:ext uri="{FF2B5EF4-FFF2-40B4-BE49-F238E27FC236}">
                <a16:creationId xmlns:a16="http://schemas.microsoft.com/office/drawing/2014/main" id="{8148079A-3586-A64D-9256-87FC17135809}"/>
              </a:ext>
            </a:extLst>
          </p:cNvPr>
          <p:cNvSpPr/>
          <p:nvPr/>
        </p:nvSpPr>
        <p:spPr>
          <a:xfrm>
            <a:off x="6898819" y="2750631"/>
            <a:ext cx="630235" cy="3693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48%</a:t>
            </a:r>
          </a:p>
        </p:txBody>
      </p:sp>
      <p:sp>
        <p:nvSpPr>
          <p:cNvPr id="23" name="Oval 22">
            <a:extLst>
              <a:ext uri="{FF2B5EF4-FFF2-40B4-BE49-F238E27FC236}">
                <a16:creationId xmlns:a16="http://schemas.microsoft.com/office/drawing/2014/main" id="{2EBE96BC-0F7F-BD4B-8639-CE0A950C4916}"/>
              </a:ext>
            </a:extLst>
          </p:cNvPr>
          <p:cNvSpPr/>
          <p:nvPr/>
        </p:nvSpPr>
        <p:spPr>
          <a:xfrm>
            <a:off x="8354641" y="2713412"/>
            <a:ext cx="522515" cy="3693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7%</a:t>
            </a:r>
          </a:p>
        </p:txBody>
      </p:sp>
      <p:sp>
        <p:nvSpPr>
          <p:cNvPr id="24" name="Oval 23">
            <a:extLst>
              <a:ext uri="{FF2B5EF4-FFF2-40B4-BE49-F238E27FC236}">
                <a16:creationId xmlns:a16="http://schemas.microsoft.com/office/drawing/2014/main" id="{A20DF811-E572-3E4F-A690-29194255079A}"/>
              </a:ext>
            </a:extLst>
          </p:cNvPr>
          <p:cNvSpPr/>
          <p:nvPr/>
        </p:nvSpPr>
        <p:spPr>
          <a:xfrm>
            <a:off x="8351317" y="4784212"/>
            <a:ext cx="522515" cy="3693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4%</a:t>
            </a:r>
          </a:p>
        </p:txBody>
      </p:sp>
      <p:sp>
        <p:nvSpPr>
          <p:cNvPr id="25" name="Oval 24">
            <a:extLst>
              <a:ext uri="{FF2B5EF4-FFF2-40B4-BE49-F238E27FC236}">
                <a16:creationId xmlns:a16="http://schemas.microsoft.com/office/drawing/2014/main" id="{A414814E-2ACB-7741-A2CC-D99C25973586}"/>
              </a:ext>
            </a:extLst>
          </p:cNvPr>
          <p:cNvSpPr/>
          <p:nvPr/>
        </p:nvSpPr>
        <p:spPr>
          <a:xfrm>
            <a:off x="6826806" y="4776270"/>
            <a:ext cx="630235" cy="3693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43%</a:t>
            </a:r>
          </a:p>
        </p:txBody>
      </p:sp>
      <p:sp>
        <p:nvSpPr>
          <p:cNvPr id="26" name="Oval 25">
            <a:extLst>
              <a:ext uri="{FF2B5EF4-FFF2-40B4-BE49-F238E27FC236}">
                <a16:creationId xmlns:a16="http://schemas.microsoft.com/office/drawing/2014/main" id="{DBD47115-0A69-F345-9D56-440C9AD2AD7E}"/>
              </a:ext>
            </a:extLst>
          </p:cNvPr>
          <p:cNvSpPr/>
          <p:nvPr/>
        </p:nvSpPr>
        <p:spPr>
          <a:xfrm>
            <a:off x="8423330" y="5600559"/>
            <a:ext cx="522515" cy="3693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5%</a:t>
            </a:r>
          </a:p>
        </p:txBody>
      </p:sp>
      <p:sp>
        <p:nvSpPr>
          <p:cNvPr id="27" name="Oval 26">
            <a:extLst>
              <a:ext uri="{FF2B5EF4-FFF2-40B4-BE49-F238E27FC236}">
                <a16:creationId xmlns:a16="http://schemas.microsoft.com/office/drawing/2014/main" id="{6B9463F1-D3D7-EC48-BBDD-DEB7515ECE28}"/>
              </a:ext>
            </a:extLst>
          </p:cNvPr>
          <p:cNvSpPr/>
          <p:nvPr/>
        </p:nvSpPr>
        <p:spPr>
          <a:xfrm>
            <a:off x="6898819" y="5592617"/>
            <a:ext cx="630235" cy="3693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41%</a:t>
            </a:r>
          </a:p>
        </p:txBody>
      </p:sp>
      <p:sp>
        <p:nvSpPr>
          <p:cNvPr id="28" name="Oval 27">
            <a:extLst>
              <a:ext uri="{FF2B5EF4-FFF2-40B4-BE49-F238E27FC236}">
                <a16:creationId xmlns:a16="http://schemas.microsoft.com/office/drawing/2014/main" id="{6F28BEA7-2D05-4641-9C19-11BA0687055C}"/>
              </a:ext>
            </a:extLst>
          </p:cNvPr>
          <p:cNvSpPr/>
          <p:nvPr/>
        </p:nvSpPr>
        <p:spPr>
          <a:xfrm>
            <a:off x="8350021" y="3939071"/>
            <a:ext cx="522515" cy="3693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1%</a:t>
            </a:r>
          </a:p>
        </p:txBody>
      </p:sp>
      <p:sp>
        <p:nvSpPr>
          <p:cNvPr id="29" name="Oval 28">
            <a:extLst>
              <a:ext uri="{FF2B5EF4-FFF2-40B4-BE49-F238E27FC236}">
                <a16:creationId xmlns:a16="http://schemas.microsoft.com/office/drawing/2014/main" id="{1A520005-DCBE-4C40-A3C1-6680E9FE2220}"/>
              </a:ext>
            </a:extLst>
          </p:cNvPr>
          <p:cNvSpPr/>
          <p:nvPr/>
        </p:nvSpPr>
        <p:spPr>
          <a:xfrm>
            <a:off x="8362881" y="5192385"/>
            <a:ext cx="522515" cy="3693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2%</a:t>
            </a:r>
          </a:p>
        </p:txBody>
      </p:sp>
      <p:sp>
        <p:nvSpPr>
          <p:cNvPr id="30" name="Oval 29">
            <a:extLst>
              <a:ext uri="{FF2B5EF4-FFF2-40B4-BE49-F238E27FC236}">
                <a16:creationId xmlns:a16="http://schemas.microsoft.com/office/drawing/2014/main" id="{D01E50E3-B157-BE41-AAAC-581D3A05C735}"/>
              </a:ext>
            </a:extLst>
          </p:cNvPr>
          <p:cNvSpPr/>
          <p:nvPr/>
        </p:nvSpPr>
        <p:spPr>
          <a:xfrm>
            <a:off x="6714461" y="3939071"/>
            <a:ext cx="630235" cy="3693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37%</a:t>
            </a:r>
          </a:p>
        </p:txBody>
      </p:sp>
      <p:sp>
        <p:nvSpPr>
          <p:cNvPr id="31" name="Oval 30">
            <a:extLst>
              <a:ext uri="{FF2B5EF4-FFF2-40B4-BE49-F238E27FC236}">
                <a16:creationId xmlns:a16="http://schemas.microsoft.com/office/drawing/2014/main" id="{93AAADAC-79F3-B747-904E-53902EB8AC2A}"/>
              </a:ext>
            </a:extLst>
          </p:cNvPr>
          <p:cNvSpPr/>
          <p:nvPr/>
        </p:nvSpPr>
        <p:spPr>
          <a:xfrm>
            <a:off x="6785964" y="4365854"/>
            <a:ext cx="630235" cy="3693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60%</a:t>
            </a:r>
          </a:p>
        </p:txBody>
      </p:sp>
      <p:sp>
        <p:nvSpPr>
          <p:cNvPr id="32" name="Oval 31">
            <a:extLst>
              <a:ext uri="{FF2B5EF4-FFF2-40B4-BE49-F238E27FC236}">
                <a16:creationId xmlns:a16="http://schemas.microsoft.com/office/drawing/2014/main" id="{9AD4082C-CB8C-9645-AEA2-F63590E6F384}"/>
              </a:ext>
            </a:extLst>
          </p:cNvPr>
          <p:cNvSpPr/>
          <p:nvPr/>
        </p:nvSpPr>
        <p:spPr>
          <a:xfrm>
            <a:off x="6693584" y="3512288"/>
            <a:ext cx="630235" cy="3693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44%</a:t>
            </a:r>
          </a:p>
        </p:txBody>
      </p:sp>
      <p:sp>
        <p:nvSpPr>
          <p:cNvPr id="33" name="Oval 32">
            <a:extLst>
              <a:ext uri="{FF2B5EF4-FFF2-40B4-BE49-F238E27FC236}">
                <a16:creationId xmlns:a16="http://schemas.microsoft.com/office/drawing/2014/main" id="{BEF728E7-FDE3-9246-8D1B-6569CE073F11}"/>
              </a:ext>
            </a:extLst>
          </p:cNvPr>
          <p:cNvSpPr/>
          <p:nvPr/>
        </p:nvSpPr>
        <p:spPr>
          <a:xfrm>
            <a:off x="6693583" y="3131459"/>
            <a:ext cx="630235" cy="3693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50%</a:t>
            </a:r>
          </a:p>
        </p:txBody>
      </p:sp>
      <p:cxnSp>
        <p:nvCxnSpPr>
          <p:cNvPr id="3" name="Straight Arrow Connector 2">
            <a:extLst>
              <a:ext uri="{FF2B5EF4-FFF2-40B4-BE49-F238E27FC236}">
                <a16:creationId xmlns:a16="http://schemas.microsoft.com/office/drawing/2014/main" id="{73BE19F4-0BE4-999F-50A8-4992306F82B1}"/>
              </a:ext>
            </a:extLst>
          </p:cNvPr>
          <p:cNvCxnSpPr>
            <a:cxnSpLocks/>
            <a:endCxn id="19" idx="7"/>
          </p:cNvCxnSpPr>
          <p:nvPr/>
        </p:nvCxnSpPr>
        <p:spPr>
          <a:xfrm flipH="1">
            <a:off x="8797311" y="1578354"/>
            <a:ext cx="547629" cy="380740"/>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594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tudent Completion: Median Wage"/>
          <p:cNvSpPr txBox="1">
            <a:spLocks noGrp="1"/>
          </p:cNvSpPr>
          <p:nvPr>
            <p:ph type="title"/>
          </p:nvPr>
        </p:nvSpPr>
        <p:spPr>
          <a:xfrm>
            <a:off x="613317" y="365127"/>
            <a:ext cx="10913098" cy="1087743"/>
          </a:xfrm>
          <a:prstGeom prst="rect">
            <a:avLst/>
          </a:prstGeom>
        </p:spPr>
        <p:txBody>
          <a:bodyPr>
            <a:normAutofit/>
          </a:bodyPr>
          <a:lstStyle>
            <a:lvl1pPr defTabSz="578358">
              <a:defRPr sz="6336" spc="-126"/>
            </a:lvl1pPr>
          </a:lstStyle>
          <a:p>
            <a:r>
              <a:rPr sz="4800" b="1" dirty="0">
                <a:solidFill>
                  <a:srgbClr val="007088"/>
                </a:solidFill>
              </a:rPr>
              <a:t>Median Wage</a:t>
            </a:r>
          </a:p>
        </p:txBody>
      </p:sp>
      <p:sp>
        <p:nvSpPr>
          <p:cNvPr id="234" name="Median Earnings Data in US Dollars (US Census)"/>
          <p:cNvSpPr txBox="1">
            <a:spLocks noGrp="1"/>
          </p:cNvSpPr>
          <p:nvPr>
            <p:ph idx="1"/>
          </p:nvPr>
        </p:nvSpPr>
        <p:spPr>
          <a:xfrm>
            <a:off x="696448" y="1452870"/>
            <a:ext cx="11111245" cy="420972"/>
          </a:xfrm>
          <a:prstGeom prst="rect">
            <a:avLst/>
          </a:prstGeom>
        </p:spPr>
        <p:txBody>
          <a:bodyPr>
            <a:normAutofit/>
          </a:bodyPr>
          <a:lstStyle/>
          <a:p>
            <a:pPr marL="0" indent="0">
              <a:buNone/>
            </a:pPr>
            <a:r>
              <a:rPr sz="1800" b="1" dirty="0">
                <a:solidFill>
                  <a:schemeClr val="tx2"/>
                </a:solidFill>
              </a:rPr>
              <a:t>Median Earnings Data (US Census)</a:t>
            </a:r>
            <a:endParaRPr lang="en-US" sz="1800" b="1" dirty="0">
              <a:solidFill>
                <a:schemeClr val="tx2"/>
              </a:solidFill>
            </a:endParaRPr>
          </a:p>
        </p:txBody>
      </p:sp>
      <p:graphicFrame>
        <p:nvGraphicFramePr>
          <p:cNvPr id="235" name="Table"/>
          <p:cNvGraphicFramePr/>
          <p:nvPr>
            <p:extLst>
              <p:ext uri="{D42A27DB-BD31-4B8C-83A1-F6EECF244321}">
                <p14:modId xmlns:p14="http://schemas.microsoft.com/office/powerpoint/2010/main" val="3443151546"/>
              </p:ext>
            </p:extLst>
          </p:nvPr>
        </p:nvGraphicFramePr>
        <p:xfrm>
          <a:off x="696448" y="2125039"/>
          <a:ext cx="10265059" cy="3593028"/>
        </p:xfrm>
        <a:graphic>
          <a:graphicData uri="http://schemas.openxmlformats.org/drawingml/2006/table">
            <a:tbl>
              <a:tblPr/>
              <a:tblGrid>
                <a:gridCol w="2378489">
                  <a:extLst>
                    <a:ext uri="{9D8B030D-6E8A-4147-A177-3AD203B41FA5}">
                      <a16:colId xmlns:a16="http://schemas.microsoft.com/office/drawing/2014/main" val="20000"/>
                    </a:ext>
                  </a:extLst>
                </a:gridCol>
                <a:gridCol w="1564796">
                  <a:extLst>
                    <a:ext uri="{9D8B030D-6E8A-4147-A177-3AD203B41FA5}">
                      <a16:colId xmlns:a16="http://schemas.microsoft.com/office/drawing/2014/main" val="20001"/>
                    </a:ext>
                  </a:extLst>
                </a:gridCol>
                <a:gridCol w="2712312">
                  <a:extLst>
                    <a:ext uri="{9D8B030D-6E8A-4147-A177-3AD203B41FA5}">
                      <a16:colId xmlns:a16="http://schemas.microsoft.com/office/drawing/2014/main" val="20002"/>
                    </a:ext>
                  </a:extLst>
                </a:gridCol>
                <a:gridCol w="1710843">
                  <a:extLst>
                    <a:ext uri="{9D8B030D-6E8A-4147-A177-3AD203B41FA5}">
                      <a16:colId xmlns:a16="http://schemas.microsoft.com/office/drawing/2014/main" val="20003"/>
                    </a:ext>
                  </a:extLst>
                </a:gridCol>
                <a:gridCol w="1898619">
                  <a:extLst>
                    <a:ext uri="{9D8B030D-6E8A-4147-A177-3AD203B41FA5}">
                      <a16:colId xmlns:a16="http://schemas.microsoft.com/office/drawing/2014/main" val="20004"/>
                    </a:ext>
                  </a:extLst>
                </a:gridCol>
              </a:tblGrid>
              <a:tr h="533989">
                <a:tc gridSpan="5">
                  <a:txBody>
                    <a:bodyPr/>
                    <a:lstStyle/>
                    <a:p>
                      <a:pPr algn="l" defTabSz="457200">
                        <a:defRPr sz="1800">
                          <a:solidFill>
                            <a:srgbClr val="000000"/>
                          </a:solidFill>
                        </a:defRPr>
                      </a:pPr>
                      <a:r>
                        <a:rPr sz="2000" b="1" dirty="0">
                          <a:solidFill>
                            <a:schemeClr val="tx1">
                              <a:lumMod val="20000"/>
                              <a:lumOff val="80000"/>
                            </a:schemeClr>
                          </a:solidFill>
                          <a:latin typeface="+mj-lt"/>
                          <a:ea typeface="Calibri"/>
                          <a:cs typeface="Calibri"/>
                          <a:sym typeface="Calibri"/>
                        </a:rPr>
                        <a:t>Earnings in the Past 12 Months (S2001)</a:t>
                      </a:r>
                    </a:p>
                  </a:txBody>
                  <a:tcPr marL="17859" marR="17859" marT="0" marB="1785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88"/>
                    </a:solidFill>
                  </a:tcPr>
                </a:tc>
                <a:tc hMerge="1">
                  <a:txBody>
                    <a:bodyPr/>
                    <a:lstStyle/>
                    <a:p>
                      <a:pPr algn="l" defTabSz="457200">
                        <a:defRPr sz="2200">
                          <a:solidFill>
                            <a:srgbClr val="000000"/>
                          </a:solidFill>
                          <a:latin typeface="Calibri"/>
                          <a:ea typeface="Calibri"/>
                          <a:cs typeface="Calibri"/>
                          <a:sym typeface="Calibri"/>
                        </a:defRPr>
                      </a:pPr>
                      <a:endParaRPr sz="1500" dirty="0">
                        <a:solidFill>
                          <a:schemeClr val="bg1">
                            <a:lumMod val="10000"/>
                          </a:schemeClr>
                        </a:solidFill>
                      </a:endParaRPr>
                    </a:p>
                  </a:txBody>
                  <a:tcPr marL="17859" marR="17859" marT="0" marB="17859" anchor="b" horzOverflow="overflow">
                    <a:lnL w="12700">
                      <a:miter lim="400000"/>
                    </a:lnL>
                    <a:lnR w="12700">
                      <a:miter lim="400000"/>
                    </a:lnR>
                    <a:lnT w="12700">
                      <a:miter lim="400000"/>
                    </a:lnT>
                    <a:lnB w="12700">
                      <a:miter lim="400000"/>
                    </a:lnB>
                    <a:solidFill>
                      <a:srgbClr val="A9D08E"/>
                    </a:solidFill>
                  </a:tcPr>
                </a:tc>
                <a:tc hMerge="1">
                  <a:txBody>
                    <a:bodyPr/>
                    <a:lstStyle/>
                    <a:p>
                      <a:pPr algn="l" defTabSz="457200">
                        <a:defRPr sz="2200">
                          <a:solidFill>
                            <a:srgbClr val="000000"/>
                          </a:solidFill>
                          <a:latin typeface="Calibri"/>
                          <a:ea typeface="Calibri"/>
                          <a:cs typeface="Calibri"/>
                          <a:sym typeface="Calibri"/>
                        </a:defRPr>
                      </a:pPr>
                      <a:endParaRPr sz="1500" dirty="0">
                        <a:solidFill>
                          <a:schemeClr val="bg1">
                            <a:lumMod val="10000"/>
                          </a:schemeClr>
                        </a:solidFill>
                      </a:endParaRPr>
                    </a:p>
                  </a:txBody>
                  <a:tcPr marL="17859" marR="17859" marT="0" marB="17859" anchor="b" horzOverflow="overflow">
                    <a:lnL w="12700">
                      <a:miter lim="400000"/>
                    </a:lnL>
                    <a:lnR w="12700">
                      <a:miter lim="400000"/>
                    </a:lnR>
                    <a:lnT w="12700">
                      <a:miter lim="400000"/>
                    </a:lnT>
                    <a:lnB w="12700">
                      <a:miter lim="400000"/>
                    </a:lnB>
                    <a:solidFill>
                      <a:srgbClr val="A9D08E"/>
                    </a:solidFill>
                  </a:tcPr>
                </a:tc>
                <a:tc hMerge="1">
                  <a:txBody>
                    <a:bodyPr/>
                    <a:lstStyle/>
                    <a:p>
                      <a:pPr algn="l" defTabSz="457200">
                        <a:defRPr sz="2200">
                          <a:solidFill>
                            <a:srgbClr val="000000"/>
                          </a:solidFill>
                          <a:latin typeface="Calibri"/>
                          <a:ea typeface="Calibri"/>
                          <a:cs typeface="Calibri"/>
                          <a:sym typeface="Calibri"/>
                        </a:defRPr>
                      </a:pPr>
                      <a:endParaRPr sz="1500" dirty="0">
                        <a:solidFill>
                          <a:schemeClr val="bg1">
                            <a:lumMod val="10000"/>
                          </a:schemeClr>
                        </a:solidFill>
                      </a:endParaRPr>
                    </a:p>
                  </a:txBody>
                  <a:tcPr marL="17859" marR="17859" marT="0" marB="17859" anchor="b" horzOverflow="overflow">
                    <a:lnL w="12700">
                      <a:miter lim="400000"/>
                    </a:lnL>
                    <a:lnR w="12700">
                      <a:solidFill>
                        <a:srgbClr val="AAAAAA"/>
                      </a:solidFill>
                      <a:miter lim="400000"/>
                    </a:lnR>
                    <a:lnT w="12700">
                      <a:solidFill>
                        <a:srgbClr val="AAAAAA"/>
                      </a:solidFill>
                      <a:miter lim="400000"/>
                    </a:lnT>
                    <a:lnB w="12700">
                      <a:solidFill>
                        <a:srgbClr val="AAAAAA"/>
                      </a:solidFill>
                      <a:miter lim="400000"/>
                    </a:lnB>
                  </a:tcPr>
                </a:tc>
                <a:tc hMerge="1">
                  <a:txBody>
                    <a:bodyPr/>
                    <a:lstStyle/>
                    <a:p>
                      <a:pPr algn="l" defTabSz="457200">
                        <a:defRPr sz="2200">
                          <a:solidFill>
                            <a:srgbClr val="000000"/>
                          </a:solidFill>
                          <a:latin typeface="Calibri"/>
                          <a:ea typeface="Calibri"/>
                          <a:cs typeface="Calibri"/>
                          <a:sym typeface="Calibri"/>
                        </a:defRPr>
                      </a:pPr>
                      <a:endParaRPr sz="1500" dirty="0">
                        <a:solidFill>
                          <a:schemeClr val="bg1">
                            <a:lumMod val="10000"/>
                          </a:schemeClr>
                        </a:solidFill>
                      </a:endParaRPr>
                    </a:p>
                  </a:txBody>
                  <a:tcPr marL="17859" marR="17859" marT="0" marB="17859" anchor="b" horzOverflow="overflow">
                    <a:lnL w="12700">
                      <a:solidFill>
                        <a:srgbClr val="AAAAAA"/>
                      </a:solidFill>
                      <a:miter lim="400000"/>
                    </a:lnL>
                    <a:lnR w="12700">
                      <a:solidFill>
                        <a:srgbClr val="AAAAAA"/>
                      </a:solidFill>
                      <a:miter lim="400000"/>
                    </a:lnR>
                    <a:lnT w="12700">
                      <a:solidFill>
                        <a:srgbClr val="AAAAAA"/>
                      </a:solidFill>
                      <a:miter lim="400000"/>
                    </a:lnT>
                    <a:lnB w="12700">
                      <a:solidFill>
                        <a:srgbClr val="AAAAAA"/>
                      </a:solidFill>
                      <a:miter lim="400000"/>
                    </a:lnB>
                  </a:tcPr>
                </a:tc>
                <a:extLst>
                  <a:ext uri="{0D108BD9-81ED-4DB2-BD59-A6C34878D82A}">
                    <a16:rowId xmlns:a16="http://schemas.microsoft.com/office/drawing/2014/main" val="10000"/>
                  </a:ext>
                </a:extLst>
              </a:tr>
              <a:tr h="276738">
                <a:tc>
                  <a:txBody>
                    <a:bodyPr/>
                    <a:lstStyle/>
                    <a:p>
                      <a:pPr lvl="0" algn="l" defTabSz="457200">
                        <a:buNone/>
                        <a:defRPr sz="2200">
                          <a:solidFill>
                            <a:srgbClr val="000000"/>
                          </a:solidFill>
                          <a:latin typeface="Calibri"/>
                          <a:ea typeface="Calibri"/>
                          <a:cs typeface="Calibri"/>
                          <a:sym typeface="Calibri"/>
                        </a:defRPr>
                      </a:pPr>
                      <a:r>
                        <a:rPr lang="en-US" sz="1600" b="1" dirty="0">
                          <a:latin typeface="+mj-lt"/>
                        </a:rPr>
                        <a:t>Academic Attainment</a:t>
                      </a:r>
                      <a:endParaRPr sz="1600" b="1" dirty="0">
                        <a:latin typeface="+mj-lt"/>
                      </a:endParaRP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cap="flat" cmpd="sng" algn="ctr">
                      <a:solidFill>
                        <a:schemeClr val="tx1"/>
                      </a:solidFill>
                      <a:prstDash val="solid"/>
                      <a:round/>
                      <a:headEnd type="none" w="med" len="med"/>
                      <a:tailEnd type="none" w="med" len="med"/>
                    </a:lnT>
                    <a:lnB w="12700">
                      <a:solidFill>
                        <a:srgbClr val="000000"/>
                      </a:solidFill>
                      <a:miter lim="400000"/>
                    </a:lnB>
                  </a:tcPr>
                </a:tc>
                <a:tc>
                  <a:txBody>
                    <a:bodyPr/>
                    <a:lstStyle/>
                    <a:p>
                      <a:pPr algn="ctr" defTabSz="457200">
                        <a:defRPr sz="1800">
                          <a:solidFill>
                            <a:srgbClr val="000000"/>
                          </a:solidFill>
                        </a:defRPr>
                      </a:pPr>
                      <a:r>
                        <a:rPr sz="1500" b="1" dirty="0">
                          <a:solidFill>
                            <a:schemeClr val="bg1">
                              <a:lumMod val="10000"/>
                            </a:schemeClr>
                          </a:solidFill>
                          <a:latin typeface="+mj-lt"/>
                          <a:ea typeface="Calibri"/>
                          <a:cs typeface="Calibri"/>
                          <a:sym typeface="Calibri"/>
                        </a:rPr>
                        <a:t>Albany</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chemeClr val="tx1"/>
                      </a:solidFill>
                      <a:prstDash val="solid"/>
                      <a:round/>
                      <a:headEnd type="none" w="med" len="med"/>
                      <a:tailEnd type="none" w="med" len="med"/>
                    </a:lnT>
                    <a:lnB w="12700">
                      <a:solidFill>
                        <a:srgbClr val="000000"/>
                      </a:solidFill>
                      <a:miter lim="400000"/>
                    </a:lnB>
                  </a:tcPr>
                </a:tc>
                <a:tc>
                  <a:txBody>
                    <a:bodyPr/>
                    <a:lstStyle/>
                    <a:p>
                      <a:pPr algn="ctr"/>
                      <a:r>
                        <a:rPr sz="1500" b="1" dirty="0">
                          <a:solidFill>
                            <a:schemeClr val="bg1">
                              <a:lumMod val="10000"/>
                            </a:schemeClr>
                          </a:solidFill>
                          <a:latin typeface="+mj-lt"/>
                          <a:ea typeface="Calibri"/>
                          <a:cs typeface="Calibri"/>
                          <a:sym typeface="Calibri"/>
                        </a:rPr>
                        <a:t>Berkeley</a:t>
                      </a:r>
                      <a:r>
                        <a:rPr lang="en-US" sz="1500" b="1" dirty="0">
                          <a:solidFill>
                            <a:schemeClr val="bg1">
                              <a:lumMod val="10000"/>
                            </a:schemeClr>
                          </a:solidFill>
                          <a:latin typeface="+mj-lt"/>
                          <a:ea typeface="Calibri"/>
                          <a:cs typeface="Calibri"/>
                        </a:rPr>
                        <a:t> </a:t>
                      </a:r>
                      <a:endParaRPr sz="1500" b="1" dirty="0">
                        <a:solidFill>
                          <a:schemeClr val="bg1">
                            <a:lumMod val="10000"/>
                          </a:schemeClr>
                        </a:solidFill>
                        <a:latin typeface="+mj-lt"/>
                        <a:ea typeface="Calibri"/>
                        <a:cs typeface="Calibri"/>
                        <a:sym typeface="Calibri"/>
                      </a:endParaRP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chemeClr val="tx1"/>
                      </a:solidFill>
                      <a:prstDash val="solid"/>
                      <a:round/>
                      <a:headEnd type="none" w="med" len="med"/>
                      <a:tailEnd type="none" w="med" len="med"/>
                    </a:lnT>
                    <a:lnB w="12700">
                      <a:solidFill>
                        <a:srgbClr val="000000"/>
                      </a:solidFill>
                      <a:miter lim="400000"/>
                    </a:lnB>
                  </a:tcPr>
                </a:tc>
                <a:tc>
                  <a:txBody>
                    <a:bodyPr/>
                    <a:lstStyle/>
                    <a:p>
                      <a:pPr algn="ctr" defTabSz="457200">
                        <a:defRPr sz="1800">
                          <a:solidFill>
                            <a:srgbClr val="000000"/>
                          </a:solidFill>
                        </a:defRPr>
                      </a:pPr>
                      <a:r>
                        <a:rPr sz="1500" b="1" dirty="0">
                          <a:solidFill>
                            <a:schemeClr val="bg1">
                              <a:lumMod val="10000"/>
                            </a:schemeClr>
                          </a:solidFill>
                          <a:latin typeface="+mj-lt"/>
                          <a:ea typeface="Calibri"/>
                          <a:cs typeface="Calibri"/>
                          <a:sym typeface="Calibri"/>
                        </a:rPr>
                        <a:t>Emeryville</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chemeClr val="tx1"/>
                      </a:solidFill>
                      <a:prstDash val="solid"/>
                      <a:round/>
                      <a:headEnd type="none" w="med" len="med"/>
                      <a:tailEnd type="none" w="med" len="med"/>
                    </a:lnT>
                    <a:lnB w="12700">
                      <a:solidFill>
                        <a:srgbClr val="000000"/>
                      </a:solidFill>
                      <a:miter lim="400000"/>
                    </a:lnB>
                  </a:tcPr>
                </a:tc>
                <a:tc>
                  <a:txBody>
                    <a:bodyPr/>
                    <a:lstStyle/>
                    <a:p>
                      <a:pPr algn="ctr" defTabSz="457200">
                        <a:defRPr sz="1800">
                          <a:solidFill>
                            <a:srgbClr val="000000"/>
                          </a:solidFill>
                        </a:defRPr>
                      </a:pPr>
                      <a:r>
                        <a:rPr sz="1500" b="1" dirty="0">
                          <a:solidFill>
                            <a:schemeClr val="bg1">
                              <a:lumMod val="10000"/>
                            </a:schemeClr>
                          </a:solidFill>
                          <a:latin typeface="+mj-lt"/>
                          <a:ea typeface="Calibri"/>
                          <a:cs typeface="Calibri"/>
                          <a:sym typeface="Calibri"/>
                        </a:rPr>
                        <a:t>Oakland</a:t>
                      </a:r>
                    </a:p>
                  </a:txBody>
                  <a:tcPr marL="17859" marR="17859" marT="0" marB="17859" anchor="b"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cap="flat" cmpd="sng" algn="ctr">
                      <a:solidFill>
                        <a:schemeClr val="tx1"/>
                      </a:solidFill>
                      <a:prstDash val="solid"/>
                      <a:round/>
                      <a:headEnd type="none" w="med" len="med"/>
                      <a:tailEnd type="none" w="med" len="med"/>
                    </a:lnT>
                    <a:lnB w="12700">
                      <a:solidFill>
                        <a:srgbClr val="000000"/>
                      </a:solidFill>
                      <a:miter lim="400000"/>
                    </a:lnB>
                  </a:tcPr>
                </a:tc>
                <a:extLst>
                  <a:ext uri="{0D108BD9-81ED-4DB2-BD59-A6C34878D82A}">
                    <a16:rowId xmlns:a16="http://schemas.microsoft.com/office/drawing/2014/main" val="10002"/>
                  </a:ext>
                </a:extLst>
              </a:tr>
              <a:tr h="533989">
                <a:tc>
                  <a:txBody>
                    <a:bodyPr/>
                    <a:lstStyle/>
                    <a:p>
                      <a:pPr algn="l" defTabSz="457200">
                        <a:defRPr sz="1800">
                          <a:solidFill>
                            <a:srgbClr val="000000"/>
                          </a:solidFill>
                        </a:defRPr>
                      </a:pPr>
                      <a:r>
                        <a:rPr sz="1500" dirty="0">
                          <a:solidFill>
                            <a:schemeClr val="bg1">
                              <a:lumMod val="10000"/>
                            </a:schemeClr>
                          </a:solidFill>
                          <a:latin typeface="+mj-lt"/>
                          <a:ea typeface="Calibri"/>
                          <a:cs typeface="Calibri"/>
                          <a:sym typeface="Calibri"/>
                        </a:rPr>
                        <a:t>Less than high school graduate</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32,009</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22,857</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55,347</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25,559</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3"/>
                  </a:ext>
                </a:extLst>
              </a:tr>
              <a:tr h="451866">
                <a:tc>
                  <a:txBody>
                    <a:bodyPr/>
                    <a:lstStyle/>
                    <a:p>
                      <a:pPr algn="l" defTabSz="457200">
                        <a:defRPr sz="1800">
                          <a:solidFill>
                            <a:srgbClr val="000000"/>
                          </a:solidFill>
                        </a:defRPr>
                      </a:pPr>
                      <a:r>
                        <a:rPr sz="1500" dirty="0">
                          <a:solidFill>
                            <a:schemeClr val="bg1">
                              <a:lumMod val="10000"/>
                            </a:schemeClr>
                          </a:solidFill>
                          <a:latin typeface="+mj-lt"/>
                          <a:ea typeface="Calibri"/>
                          <a:cs typeface="Calibri"/>
                          <a:sym typeface="Calibri"/>
                        </a:rPr>
                        <a:t>High school graduate</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39,931</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32,972</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34,700</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31,493</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4"/>
                  </a:ext>
                </a:extLst>
              </a:tr>
              <a:tr h="672290">
                <a:tc>
                  <a:txBody>
                    <a:bodyPr/>
                    <a:lstStyle/>
                    <a:p>
                      <a:pPr algn="l" defTabSz="457200">
                        <a:defRPr sz="1800">
                          <a:solidFill>
                            <a:srgbClr val="000000"/>
                          </a:solidFill>
                        </a:defRPr>
                      </a:pPr>
                      <a:r>
                        <a:rPr sz="1500" b="1" dirty="0">
                          <a:solidFill>
                            <a:schemeClr val="bg1">
                              <a:lumMod val="10000"/>
                            </a:schemeClr>
                          </a:solidFill>
                          <a:latin typeface="+mj-lt"/>
                          <a:ea typeface="Calibri"/>
                          <a:cs typeface="Calibri"/>
                          <a:sym typeface="Calibri"/>
                        </a:rPr>
                        <a:t>Some college or associate's </a:t>
                      </a:r>
                      <a:r>
                        <a:rPr lang="en-US" sz="1500" b="1" dirty="0">
                          <a:solidFill>
                            <a:schemeClr val="bg1">
                              <a:lumMod val="10000"/>
                            </a:schemeClr>
                          </a:solidFill>
                          <a:latin typeface="+mj-lt"/>
                          <a:ea typeface="Calibri"/>
                          <a:cs typeface="Calibri"/>
                        </a:rPr>
                        <a:t>degrees</a:t>
                      </a:r>
                      <a:endParaRPr sz="1500" b="1" dirty="0">
                        <a:solidFill>
                          <a:schemeClr val="bg1">
                            <a:lumMod val="10000"/>
                          </a:schemeClr>
                        </a:solidFill>
                        <a:latin typeface="+mj-lt"/>
                        <a:ea typeface="Calibri"/>
                        <a:cs typeface="Calibri"/>
                        <a:sym typeface="Calibri"/>
                      </a:endParaRP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00"/>
                    </a:solidFill>
                  </a:tcPr>
                </a:tc>
                <a:tc>
                  <a:txBody>
                    <a:bodyPr/>
                    <a:lstStyle/>
                    <a:p>
                      <a:pPr algn="ctr" defTabSz="457200">
                        <a:defRPr sz="1800">
                          <a:solidFill>
                            <a:srgbClr val="000000"/>
                          </a:solidFill>
                        </a:defRPr>
                      </a:pPr>
                      <a:r>
                        <a:rPr lang="en-US" sz="1500" b="1" dirty="0">
                          <a:solidFill>
                            <a:schemeClr val="bg1">
                              <a:lumMod val="10000"/>
                            </a:schemeClr>
                          </a:solidFill>
                          <a:latin typeface="+mj-lt"/>
                        </a:rPr>
                        <a:t>$</a:t>
                      </a:r>
                      <a:r>
                        <a:rPr sz="1500" b="1" dirty="0">
                          <a:solidFill>
                            <a:schemeClr val="bg1">
                              <a:lumMod val="10000"/>
                            </a:schemeClr>
                          </a:solidFill>
                          <a:latin typeface="+mj-lt"/>
                        </a:rPr>
                        <a:t>41,458</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00"/>
                    </a:solidFill>
                  </a:tcPr>
                </a:tc>
                <a:tc>
                  <a:txBody>
                    <a:bodyPr/>
                    <a:lstStyle/>
                    <a:p>
                      <a:pPr algn="ctr" defTabSz="457200">
                        <a:defRPr sz="1800">
                          <a:solidFill>
                            <a:srgbClr val="000000"/>
                          </a:solidFill>
                        </a:defRPr>
                      </a:pPr>
                      <a:r>
                        <a:rPr lang="en-US" sz="1500" b="1" dirty="0">
                          <a:solidFill>
                            <a:schemeClr val="bg1">
                              <a:lumMod val="10000"/>
                            </a:schemeClr>
                          </a:solidFill>
                          <a:latin typeface="+mj-lt"/>
                        </a:rPr>
                        <a:t>$</a:t>
                      </a:r>
                      <a:r>
                        <a:rPr sz="1500" b="1" dirty="0">
                          <a:solidFill>
                            <a:schemeClr val="bg1">
                              <a:lumMod val="10000"/>
                            </a:schemeClr>
                          </a:solidFill>
                          <a:latin typeface="+mj-lt"/>
                        </a:rPr>
                        <a:t>36,165</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00"/>
                    </a:solidFill>
                  </a:tcPr>
                </a:tc>
                <a:tc>
                  <a:txBody>
                    <a:bodyPr/>
                    <a:lstStyle/>
                    <a:p>
                      <a:pPr algn="ctr" defTabSz="457200">
                        <a:defRPr sz="1800">
                          <a:solidFill>
                            <a:srgbClr val="000000"/>
                          </a:solidFill>
                        </a:defRPr>
                      </a:pPr>
                      <a:r>
                        <a:rPr lang="en-US" sz="1500" b="1" dirty="0">
                          <a:solidFill>
                            <a:schemeClr val="bg1">
                              <a:lumMod val="10000"/>
                            </a:schemeClr>
                          </a:solidFill>
                          <a:latin typeface="+mj-lt"/>
                        </a:rPr>
                        <a:t>$</a:t>
                      </a:r>
                      <a:r>
                        <a:rPr sz="1500" b="1" dirty="0">
                          <a:solidFill>
                            <a:schemeClr val="bg1">
                              <a:lumMod val="10000"/>
                            </a:schemeClr>
                          </a:solidFill>
                          <a:latin typeface="+mj-lt"/>
                        </a:rPr>
                        <a:t>55,568</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00"/>
                    </a:solidFill>
                  </a:tcPr>
                </a:tc>
                <a:tc>
                  <a:txBody>
                    <a:bodyPr/>
                    <a:lstStyle/>
                    <a:p>
                      <a:pPr algn="ctr" defTabSz="457200">
                        <a:defRPr sz="1800">
                          <a:solidFill>
                            <a:srgbClr val="000000"/>
                          </a:solidFill>
                        </a:defRPr>
                      </a:pPr>
                      <a:r>
                        <a:rPr lang="en-US" sz="1500" b="1" dirty="0">
                          <a:solidFill>
                            <a:schemeClr val="bg1">
                              <a:lumMod val="10000"/>
                            </a:schemeClr>
                          </a:solidFill>
                          <a:latin typeface="+mj-lt"/>
                        </a:rPr>
                        <a:t>$</a:t>
                      </a:r>
                      <a:r>
                        <a:rPr sz="1500" b="1" dirty="0">
                          <a:solidFill>
                            <a:schemeClr val="bg1">
                              <a:lumMod val="10000"/>
                            </a:schemeClr>
                          </a:solidFill>
                          <a:latin typeface="+mj-lt"/>
                        </a:rPr>
                        <a:t>38,498</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FFFF00"/>
                    </a:solidFill>
                  </a:tcPr>
                </a:tc>
                <a:extLst>
                  <a:ext uri="{0D108BD9-81ED-4DB2-BD59-A6C34878D82A}">
                    <a16:rowId xmlns:a16="http://schemas.microsoft.com/office/drawing/2014/main" val="10005"/>
                  </a:ext>
                </a:extLst>
              </a:tr>
              <a:tr h="451866">
                <a:tc>
                  <a:txBody>
                    <a:bodyPr/>
                    <a:lstStyle/>
                    <a:p>
                      <a:pPr algn="l" defTabSz="457200">
                        <a:defRPr sz="1800">
                          <a:solidFill>
                            <a:srgbClr val="000000"/>
                          </a:solidFill>
                        </a:defRPr>
                      </a:pPr>
                      <a:r>
                        <a:rPr sz="1500" dirty="0">
                          <a:solidFill>
                            <a:schemeClr val="bg1">
                              <a:lumMod val="10000"/>
                            </a:schemeClr>
                          </a:solidFill>
                          <a:latin typeface="+mj-lt"/>
                          <a:ea typeface="Calibri"/>
                          <a:cs typeface="Calibri"/>
                          <a:sym typeface="Calibri"/>
                        </a:rPr>
                        <a:t>Bachelor's degree</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65,823</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56,541</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86,485</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68,369</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6"/>
                  </a:ext>
                </a:extLst>
              </a:tr>
              <a:tr h="672290">
                <a:tc>
                  <a:txBody>
                    <a:bodyPr/>
                    <a:lstStyle/>
                    <a:p>
                      <a:pPr algn="l" defTabSz="457200">
                        <a:defRPr sz="1800">
                          <a:solidFill>
                            <a:srgbClr val="000000"/>
                          </a:solidFill>
                        </a:defRPr>
                      </a:pPr>
                      <a:r>
                        <a:rPr sz="1500" dirty="0">
                          <a:solidFill>
                            <a:schemeClr val="bg1">
                              <a:lumMod val="10000"/>
                            </a:schemeClr>
                          </a:solidFill>
                          <a:latin typeface="+mj-lt"/>
                          <a:ea typeface="Calibri"/>
                          <a:cs typeface="Calibri"/>
                          <a:sym typeface="Calibri"/>
                        </a:rPr>
                        <a:t>Graduate or professional degree</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86,115</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81,742</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92,865</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500" dirty="0">
                          <a:solidFill>
                            <a:schemeClr val="bg1">
                              <a:lumMod val="10000"/>
                            </a:schemeClr>
                          </a:solidFill>
                          <a:latin typeface="+mj-lt"/>
                        </a:rPr>
                        <a:t>$</a:t>
                      </a:r>
                      <a:r>
                        <a:rPr sz="1500" dirty="0">
                          <a:solidFill>
                            <a:schemeClr val="bg1">
                              <a:lumMod val="10000"/>
                            </a:schemeClr>
                          </a:solidFill>
                          <a:latin typeface="+mj-lt"/>
                        </a:rPr>
                        <a:t>87,464</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7"/>
                  </a:ext>
                </a:extLst>
              </a:tr>
            </a:tbl>
          </a:graphicData>
        </a:graphic>
      </p:graphicFrame>
      <p:sp>
        <p:nvSpPr>
          <p:cNvPr id="236" name="US Census Data"/>
          <p:cNvSpPr txBox="1"/>
          <p:nvPr/>
        </p:nvSpPr>
        <p:spPr>
          <a:xfrm>
            <a:off x="8564060" y="6519151"/>
            <a:ext cx="1304845"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1800" u="sng">
                <a:hlinkClick r:id="" action="ppaction://noaction"/>
              </a:defRPr>
            </a:lvl1pPr>
          </a:lstStyle>
          <a:p>
            <a:pPr>
              <a:defRPr u="none"/>
            </a:pPr>
            <a:r>
              <a:rPr sz="1266"/>
              <a:t>US Census Data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6" name="Table"/>
          <p:cNvGraphicFramePr/>
          <p:nvPr/>
        </p:nvGraphicFramePr>
        <p:xfrm>
          <a:off x="665584" y="2199954"/>
          <a:ext cx="10860830" cy="4085430"/>
        </p:xfrm>
        <a:graphic>
          <a:graphicData uri="http://schemas.openxmlformats.org/drawingml/2006/table">
            <a:tbl>
              <a:tblPr/>
              <a:tblGrid>
                <a:gridCol w="7175614">
                  <a:extLst>
                    <a:ext uri="{9D8B030D-6E8A-4147-A177-3AD203B41FA5}">
                      <a16:colId xmlns:a16="http://schemas.microsoft.com/office/drawing/2014/main" val="20000"/>
                    </a:ext>
                  </a:extLst>
                </a:gridCol>
                <a:gridCol w="1740309">
                  <a:extLst>
                    <a:ext uri="{9D8B030D-6E8A-4147-A177-3AD203B41FA5}">
                      <a16:colId xmlns:a16="http://schemas.microsoft.com/office/drawing/2014/main" val="20001"/>
                    </a:ext>
                  </a:extLst>
                </a:gridCol>
                <a:gridCol w="1944907">
                  <a:extLst>
                    <a:ext uri="{9D8B030D-6E8A-4147-A177-3AD203B41FA5}">
                      <a16:colId xmlns:a16="http://schemas.microsoft.com/office/drawing/2014/main" val="20002"/>
                    </a:ext>
                  </a:extLst>
                </a:gridCol>
              </a:tblGrid>
              <a:tr h="451710">
                <a:tc>
                  <a:txBody>
                    <a:bodyPr/>
                    <a:lstStyle/>
                    <a:p>
                      <a:pPr defTabSz="457200">
                        <a:defRPr sz="1800">
                          <a:solidFill>
                            <a:srgbClr val="000000"/>
                          </a:solidFill>
                        </a:defRPr>
                      </a:pPr>
                      <a:r>
                        <a:rPr sz="1600" b="1" dirty="0">
                          <a:solidFill>
                            <a:schemeClr val="bg1"/>
                          </a:solidFill>
                          <a:latin typeface="+mj-lt"/>
                        </a:rPr>
                        <a:t>Career</a:t>
                      </a:r>
                    </a:p>
                  </a:txBody>
                  <a:tcPr marL="17859" marR="17859" marT="0" marB="17859"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007088"/>
                    </a:solidFill>
                  </a:tcPr>
                </a:tc>
                <a:tc>
                  <a:txBody>
                    <a:bodyPr/>
                    <a:lstStyle/>
                    <a:p>
                      <a:pPr algn="ctr"/>
                      <a:r>
                        <a:rPr sz="1600" b="1" dirty="0">
                          <a:solidFill>
                            <a:schemeClr val="bg1"/>
                          </a:solidFill>
                          <a:latin typeface="+mj-lt"/>
                        </a:rPr>
                        <a:t>2020 Median </a:t>
                      </a:r>
                      <a:endParaRPr lang="en-US" sz="1600" b="1" dirty="0">
                        <a:solidFill>
                          <a:schemeClr val="bg1"/>
                        </a:solidFill>
                        <a:latin typeface="+mj-lt"/>
                      </a:endParaRPr>
                    </a:p>
                    <a:p>
                      <a:pPr algn="ctr"/>
                      <a:r>
                        <a:rPr sz="1600" b="1" dirty="0">
                          <a:solidFill>
                            <a:schemeClr val="bg1"/>
                          </a:solidFill>
                          <a:latin typeface="+mj-lt"/>
                        </a:rPr>
                        <a:t>Salary</a:t>
                      </a:r>
                      <a:r>
                        <a:rPr lang="en-US" sz="1600" b="1" dirty="0">
                          <a:solidFill>
                            <a:schemeClr val="bg1"/>
                          </a:solidFill>
                          <a:latin typeface="+mj-lt"/>
                        </a:rPr>
                        <a:t> </a:t>
                      </a:r>
                      <a:endParaRPr sz="1600" b="1" dirty="0">
                        <a:solidFill>
                          <a:schemeClr val="bg1"/>
                        </a:solidFill>
                        <a:latin typeface="+mj-lt"/>
                      </a:endParaRP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007088"/>
                    </a:solidFill>
                  </a:tcPr>
                </a:tc>
                <a:tc>
                  <a:txBody>
                    <a:bodyPr/>
                    <a:lstStyle/>
                    <a:p>
                      <a:pPr algn="ctr" defTabSz="457200">
                        <a:defRPr sz="1800">
                          <a:solidFill>
                            <a:srgbClr val="000000"/>
                          </a:solidFill>
                        </a:defRPr>
                      </a:pPr>
                      <a:r>
                        <a:rPr sz="1600" b="1" dirty="0">
                          <a:solidFill>
                            <a:schemeClr val="bg1"/>
                          </a:solidFill>
                          <a:latin typeface="+mj-lt"/>
                        </a:rPr>
                        <a:t>Projected Growth Thr</a:t>
                      </a:r>
                      <a:r>
                        <a:rPr lang="en-US" sz="1600" b="1" dirty="0">
                          <a:solidFill>
                            <a:schemeClr val="bg1"/>
                          </a:solidFill>
                          <a:latin typeface="+mj-lt"/>
                        </a:rPr>
                        <a:t>u </a:t>
                      </a:r>
                      <a:r>
                        <a:rPr sz="1600" b="1" dirty="0">
                          <a:solidFill>
                            <a:schemeClr val="bg1"/>
                          </a:solidFill>
                          <a:latin typeface="+mj-lt"/>
                        </a:rPr>
                        <a:t>2030</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007088"/>
                    </a:solidFill>
                  </a:tcPr>
                </a:tc>
                <a:extLst>
                  <a:ext uri="{0D108BD9-81ED-4DB2-BD59-A6C34878D82A}">
                    <a16:rowId xmlns:a16="http://schemas.microsoft.com/office/drawing/2014/main" val="10000"/>
                  </a:ext>
                </a:extLst>
              </a:tr>
              <a:tr h="233834">
                <a:tc>
                  <a:txBody>
                    <a:bodyPr/>
                    <a:lstStyle/>
                    <a:p>
                      <a:pPr algn="l" defTabSz="457200">
                        <a:defRPr sz="1800">
                          <a:solidFill>
                            <a:srgbClr val="000000"/>
                          </a:solidFill>
                        </a:defRPr>
                      </a:pPr>
                      <a:r>
                        <a:rPr sz="1600" dirty="0">
                          <a:solidFill>
                            <a:schemeClr val="bg1">
                              <a:lumMod val="10000"/>
                            </a:schemeClr>
                          </a:solidFill>
                          <a:latin typeface="+mj-lt"/>
                        </a:rPr>
                        <a:t>Geological and hydrologic technicians</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600" b="1" dirty="0">
                          <a:solidFill>
                            <a:schemeClr val="bg1">
                              <a:lumMod val="10000"/>
                            </a:schemeClr>
                          </a:solidFill>
                          <a:latin typeface="+mj-lt"/>
                        </a:rPr>
                        <a:t>$</a:t>
                      </a:r>
                      <a:r>
                        <a:rPr sz="1600" b="1" dirty="0">
                          <a:solidFill>
                            <a:schemeClr val="bg1">
                              <a:lumMod val="10000"/>
                            </a:schemeClr>
                          </a:solidFill>
                          <a:latin typeface="+mj-lt"/>
                        </a:rPr>
                        <a:t>50,630</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sz="1600" b="1" dirty="0">
                          <a:solidFill>
                            <a:schemeClr val="bg1">
                              <a:lumMod val="10000"/>
                            </a:schemeClr>
                          </a:solidFill>
                          <a:latin typeface="+mj-lt"/>
                        </a:rPr>
                        <a:t>9%</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1"/>
                  </a:ext>
                </a:extLst>
              </a:tr>
              <a:tr h="233834">
                <a:tc>
                  <a:txBody>
                    <a:bodyPr/>
                    <a:lstStyle/>
                    <a:p>
                      <a:pPr algn="l" defTabSz="457200">
                        <a:defRPr sz="1800">
                          <a:solidFill>
                            <a:srgbClr val="000000"/>
                          </a:solidFill>
                        </a:defRPr>
                      </a:pPr>
                      <a:r>
                        <a:rPr sz="1600" dirty="0">
                          <a:solidFill>
                            <a:schemeClr val="bg1">
                              <a:lumMod val="10000"/>
                            </a:schemeClr>
                          </a:solidFill>
                          <a:latin typeface="+mj-lt"/>
                        </a:rPr>
                        <a:t>Medical Equipment Repairers</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lumMod val="20000"/>
                        <a:lumOff val="80000"/>
                      </a:schemeClr>
                    </a:solidFill>
                  </a:tcPr>
                </a:tc>
                <a:tc>
                  <a:txBody>
                    <a:bodyPr/>
                    <a:lstStyle/>
                    <a:p>
                      <a:pPr algn="ctr" defTabSz="457200">
                        <a:defRPr sz="1800">
                          <a:solidFill>
                            <a:srgbClr val="000000"/>
                          </a:solidFill>
                        </a:defRPr>
                      </a:pPr>
                      <a:r>
                        <a:rPr lang="en-US" sz="1600" b="1" dirty="0">
                          <a:solidFill>
                            <a:schemeClr val="bg1">
                              <a:lumMod val="10000"/>
                            </a:schemeClr>
                          </a:solidFill>
                          <a:latin typeface="+mj-lt"/>
                        </a:rPr>
                        <a:t>$</a:t>
                      </a:r>
                      <a:r>
                        <a:rPr sz="1600" b="1" dirty="0">
                          <a:solidFill>
                            <a:schemeClr val="bg1">
                              <a:lumMod val="10000"/>
                            </a:schemeClr>
                          </a:solidFill>
                          <a:latin typeface="+mj-lt"/>
                        </a:rPr>
                        <a:t>51,610</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lumMod val="20000"/>
                        <a:lumOff val="80000"/>
                      </a:schemeClr>
                    </a:solidFill>
                  </a:tcPr>
                </a:tc>
                <a:tc>
                  <a:txBody>
                    <a:bodyPr/>
                    <a:lstStyle/>
                    <a:p>
                      <a:pPr algn="ctr" defTabSz="457200">
                        <a:defRPr sz="1800">
                          <a:solidFill>
                            <a:srgbClr val="000000"/>
                          </a:solidFill>
                        </a:defRPr>
                      </a:pPr>
                      <a:r>
                        <a:rPr sz="1600" b="1" dirty="0">
                          <a:solidFill>
                            <a:schemeClr val="bg1">
                              <a:lumMod val="10000"/>
                            </a:schemeClr>
                          </a:solidFill>
                          <a:latin typeface="+mj-lt"/>
                        </a:rPr>
                        <a:t>7%</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lumMod val="20000"/>
                        <a:lumOff val="80000"/>
                      </a:schemeClr>
                    </a:solidFill>
                  </a:tcPr>
                </a:tc>
                <a:extLst>
                  <a:ext uri="{0D108BD9-81ED-4DB2-BD59-A6C34878D82A}">
                    <a16:rowId xmlns:a16="http://schemas.microsoft.com/office/drawing/2014/main" val="10002"/>
                  </a:ext>
                </a:extLst>
              </a:tr>
              <a:tr h="233834">
                <a:tc>
                  <a:txBody>
                    <a:bodyPr/>
                    <a:lstStyle/>
                    <a:p>
                      <a:pPr algn="l" defTabSz="457200">
                        <a:defRPr sz="1800">
                          <a:solidFill>
                            <a:srgbClr val="000000"/>
                          </a:solidFill>
                        </a:defRPr>
                      </a:pPr>
                      <a:r>
                        <a:rPr sz="1600" dirty="0">
                          <a:solidFill>
                            <a:schemeClr val="bg1">
                              <a:lumMod val="10000"/>
                            </a:schemeClr>
                          </a:solidFill>
                          <a:latin typeface="+mj-lt"/>
                        </a:rPr>
                        <a:t>Environmental engineering technologists and technicians</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600" b="1" dirty="0">
                          <a:solidFill>
                            <a:schemeClr val="bg1">
                              <a:lumMod val="10000"/>
                            </a:schemeClr>
                          </a:solidFill>
                          <a:latin typeface="+mj-lt"/>
                        </a:rPr>
                        <a:t>$</a:t>
                      </a:r>
                      <a:r>
                        <a:rPr sz="1600" b="1" dirty="0">
                          <a:solidFill>
                            <a:schemeClr val="bg1">
                              <a:lumMod val="10000"/>
                            </a:schemeClr>
                          </a:solidFill>
                          <a:latin typeface="+mj-lt"/>
                        </a:rPr>
                        <a:t>51,630</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sz="1600" b="1" dirty="0">
                          <a:solidFill>
                            <a:schemeClr val="bg1">
                              <a:lumMod val="10000"/>
                            </a:schemeClr>
                          </a:solidFill>
                          <a:latin typeface="+mj-lt"/>
                        </a:rPr>
                        <a:t>8%</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3"/>
                  </a:ext>
                </a:extLst>
              </a:tr>
              <a:tr h="233834">
                <a:tc>
                  <a:txBody>
                    <a:bodyPr/>
                    <a:lstStyle/>
                    <a:p>
                      <a:pPr algn="l" defTabSz="457200">
                        <a:defRPr sz="1800">
                          <a:solidFill>
                            <a:srgbClr val="000000"/>
                          </a:solidFill>
                        </a:defRPr>
                      </a:pPr>
                      <a:r>
                        <a:rPr sz="1600" dirty="0">
                          <a:solidFill>
                            <a:schemeClr val="bg1">
                              <a:lumMod val="10000"/>
                            </a:schemeClr>
                          </a:solidFill>
                          <a:latin typeface="+mj-lt"/>
                        </a:rPr>
                        <a:t>Life, physical, and social science technicians</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lumMod val="20000"/>
                        <a:lumOff val="80000"/>
                      </a:schemeClr>
                    </a:solidFill>
                  </a:tcPr>
                </a:tc>
                <a:tc>
                  <a:txBody>
                    <a:bodyPr/>
                    <a:lstStyle/>
                    <a:p>
                      <a:pPr algn="ctr" defTabSz="457200">
                        <a:defRPr sz="1800">
                          <a:solidFill>
                            <a:srgbClr val="000000"/>
                          </a:solidFill>
                        </a:defRPr>
                      </a:pPr>
                      <a:r>
                        <a:rPr lang="en-US" sz="1600" b="1" dirty="0">
                          <a:solidFill>
                            <a:schemeClr val="bg1">
                              <a:lumMod val="10000"/>
                            </a:schemeClr>
                          </a:solidFill>
                          <a:latin typeface="+mj-lt"/>
                        </a:rPr>
                        <a:t>$</a:t>
                      </a:r>
                      <a:r>
                        <a:rPr sz="1600" b="1" dirty="0">
                          <a:solidFill>
                            <a:schemeClr val="bg1">
                              <a:lumMod val="10000"/>
                            </a:schemeClr>
                          </a:solidFill>
                          <a:latin typeface="+mj-lt"/>
                        </a:rPr>
                        <a:t>52,460</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lumMod val="20000"/>
                        <a:lumOff val="80000"/>
                      </a:schemeClr>
                    </a:solidFill>
                  </a:tcPr>
                </a:tc>
                <a:tc>
                  <a:txBody>
                    <a:bodyPr/>
                    <a:lstStyle/>
                    <a:p>
                      <a:pPr algn="ctr" defTabSz="457200">
                        <a:defRPr sz="1800">
                          <a:solidFill>
                            <a:srgbClr val="000000"/>
                          </a:solidFill>
                        </a:defRPr>
                      </a:pPr>
                      <a:r>
                        <a:rPr sz="1600" b="1" dirty="0">
                          <a:solidFill>
                            <a:schemeClr val="bg1">
                              <a:lumMod val="10000"/>
                            </a:schemeClr>
                          </a:solidFill>
                          <a:latin typeface="+mj-lt"/>
                        </a:rPr>
                        <a:t>8%</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lumMod val="20000"/>
                        <a:lumOff val="80000"/>
                      </a:schemeClr>
                    </a:solidFill>
                  </a:tcPr>
                </a:tc>
                <a:extLst>
                  <a:ext uri="{0D108BD9-81ED-4DB2-BD59-A6C34878D82A}">
                    <a16:rowId xmlns:a16="http://schemas.microsoft.com/office/drawing/2014/main" val="10004"/>
                  </a:ext>
                </a:extLst>
              </a:tr>
              <a:tr h="233834">
                <a:tc>
                  <a:txBody>
                    <a:bodyPr/>
                    <a:lstStyle/>
                    <a:p>
                      <a:pPr algn="l" defTabSz="457200">
                        <a:defRPr sz="1800">
                          <a:solidFill>
                            <a:srgbClr val="000000"/>
                          </a:solidFill>
                        </a:defRPr>
                      </a:pPr>
                      <a:r>
                        <a:rPr sz="1600" dirty="0">
                          <a:solidFill>
                            <a:schemeClr val="bg1">
                              <a:lumMod val="10000"/>
                            </a:schemeClr>
                          </a:solidFill>
                          <a:latin typeface="+mj-lt"/>
                        </a:rPr>
                        <a:t>Paralegals or legal assistants</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600" b="1" dirty="0">
                          <a:solidFill>
                            <a:schemeClr val="bg1">
                              <a:lumMod val="10000"/>
                            </a:schemeClr>
                          </a:solidFill>
                          <a:latin typeface="+mj-lt"/>
                        </a:rPr>
                        <a:t>$</a:t>
                      </a:r>
                      <a:r>
                        <a:rPr sz="1600" b="1" dirty="0">
                          <a:solidFill>
                            <a:schemeClr val="bg1">
                              <a:lumMod val="10000"/>
                            </a:schemeClr>
                          </a:solidFill>
                          <a:latin typeface="+mj-lt"/>
                        </a:rPr>
                        <a:t>52,920</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sz="1600" b="1" dirty="0">
                          <a:solidFill>
                            <a:schemeClr val="bg1">
                              <a:lumMod val="10000"/>
                            </a:schemeClr>
                          </a:solidFill>
                          <a:latin typeface="+mj-lt"/>
                        </a:rPr>
                        <a:t>12%</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5"/>
                  </a:ext>
                </a:extLst>
              </a:tr>
              <a:tr h="233834">
                <a:tc>
                  <a:txBody>
                    <a:bodyPr/>
                    <a:lstStyle/>
                    <a:p>
                      <a:pPr algn="l" defTabSz="457200">
                        <a:defRPr sz="1800">
                          <a:solidFill>
                            <a:srgbClr val="000000"/>
                          </a:solidFill>
                        </a:defRPr>
                      </a:pPr>
                      <a:r>
                        <a:rPr sz="1600" dirty="0">
                          <a:solidFill>
                            <a:schemeClr val="bg1">
                              <a:lumMod val="10000"/>
                            </a:schemeClr>
                          </a:solidFill>
                          <a:latin typeface="+mj-lt"/>
                        </a:rPr>
                        <a:t>Civil engineering technologists and technicians</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lumMod val="20000"/>
                        <a:lumOff val="80000"/>
                      </a:schemeClr>
                    </a:solidFill>
                  </a:tcPr>
                </a:tc>
                <a:tc>
                  <a:txBody>
                    <a:bodyPr/>
                    <a:lstStyle/>
                    <a:p>
                      <a:pPr algn="ctr" defTabSz="457200">
                        <a:defRPr sz="1800">
                          <a:solidFill>
                            <a:srgbClr val="000000"/>
                          </a:solidFill>
                        </a:defRPr>
                      </a:pPr>
                      <a:r>
                        <a:rPr lang="en-US" sz="1600" b="1" dirty="0">
                          <a:solidFill>
                            <a:schemeClr val="bg1">
                              <a:lumMod val="10000"/>
                            </a:schemeClr>
                          </a:solidFill>
                          <a:latin typeface="+mj-lt"/>
                        </a:rPr>
                        <a:t>$</a:t>
                      </a:r>
                      <a:r>
                        <a:rPr sz="1600" b="1" dirty="0">
                          <a:solidFill>
                            <a:schemeClr val="bg1">
                              <a:lumMod val="10000"/>
                            </a:schemeClr>
                          </a:solidFill>
                          <a:latin typeface="+mj-lt"/>
                        </a:rPr>
                        <a:t>54,080</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lumMod val="20000"/>
                        <a:lumOff val="80000"/>
                      </a:schemeClr>
                    </a:solidFill>
                  </a:tcPr>
                </a:tc>
                <a:tc>
                  <a:txBody>
                    <a:bodyPr/>
                    <a:lstStyle/>
                    <a:p>
                      <a:pPr algn="ctr" defTabSz="457200">
                        <a:defRPr sz="1800">
                          <a:solidFill>
                            <a:srgbClr val="000000"/>
                          </a:solidFill>
                        </a:defRPr>
                      </a:pPr>
                      <a:r>
                        <a:rPr sz="1600" b="1" dirty="0">
                          <a:solidFill>
                            <a:schemeClr val="bg1">
                              <a:lumMod val="10000"/>
                            </a:schemeClr>
                          </a:solidFill>
                          <a:latin typeface="+mj-lt"/>
                        </a:rPr>
                        <a:t>2%</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lumMod val="20000"/>
                        <a:lumOff val="80000"/>
                      </a:schemeClr>
                    </a:solidFill>
                  </a:tcPr>
                </a:tc>
                <a:extLst>
                  <a:ext uri="{0D108BD9-81ED-4DB2-BD59-A6C34878D82A}">
                    <a16:rowId xmlns:a16="http://schemas.microsoft.com/office/drawing/2014/main" val="10006"/>
                  </a:ext>
                </a:extLst>
              </a:tr>
              <a:tr h="233834">
                <a:tc>
                  <a:txBody>
                    <a:bodyPr/>
                    <a:lstStyle/>
                    <a:p>
                      <a:pPr algn="l" defTabSz="457200">
                        <a:defRPr sz="1800">
                          <a:solidFill>
                            <a:srgbClr val="000000"/>
                          </a:solidFill>
                        </a:defRPr>
                      </a:pPr>
                      <a:r>
                        <a:rPr sz="1600" dirty="0">
                          <a:solidFill>
                            <a:schemeClr val="bg1">
                              <a:lumMod val="10000"/>
                            </a:schemeClr>
                          </a:solidFill>
                          <a:latin typeface="+mj-lt"/>
                        </a:rPr>
                        <a:t>Computer network support specialists</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600" b="1" dirty="0">
                          <a:solidFill>
                            <a:schemeClr val="bg1">
                              <a:lumMod val="10000"/>
                            </a:schemeClr>
                          </a:solidFill>
                          <a:latin typeface="+mj-lt"/>
                        </a:rPr>
                        <a:t>$</a:t>
                      </a:r>
                      <a:r>
                        <a:rPr sz="1600" b="1" dirty="0">
                          <a:solidFill>
                            <a:schemeClr val="bg1">
                              <a:lumMod val="10000"/>
                            </a:schemeClr>
                          </a:solidFill>
                          <a:latin typeface="+mj-lt"/>
                        </a:rPr>
                        <a:t>55,510</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sz="1600" b="1" dirty="0">
                          <a:solidFill>
                            <a:schemeClr val="bg1">
                              <a:lumMod val="10000"/>
                            </a:schemeClr>
                          </a:solidFill>
                          <a:latin typeface="+mj-lt"/>
                        </a:rPr>
                        <a:t>9%</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7"/>
                  </a:ext>
                </a:extLst>
              </a:tr>
              <a:tr h="306150">
                <a:tc>
                  <a:txBody>
                    <a:bodyPr/>
                    <a:lstStyle/>
                    <a:p>
                      <a:pPr algn="l" defTabSz="457200">
                        <a:defRPr sz="1800">
                          <a:solidFill>
                            <a:srgbClr val="000000"/>
                          </a:solidFill>
                        </a:defRPr>
                      </a:pPr>
                      <a:r>
                        <a:rPr sz="1600" dirty="0">
                          <a:solidFill>
                            <a:schemeClr val="bg1">
                              <a:lumMod val="10000"/>
                            </a:schemeClr>
                          </a:solidFill>
                          <a:latin typeface="+mj-lt"/>
                        </a:rPr>
                        <a:t>Radio, cellular and tower equipment installers and repairers</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tc>
                  <a:txBody>
                    <a:bodyPr/>
                    <a:lstStyle/>
                    <a:p>
                      <a:pPr algn="ctr" defTabSz="457200">
                        <a:defRPr sz="1800">
                          <a:solidFill>
                            <a:srgbClr val="000000"/>
                          </a:solidFill>
                        </a:defRPr>
                      </a:pPr>
                      <a:r>
                        <a:rPr lang="en-US" sz="1600" b="1" dirty="0">
                          <a:solidFill>
                            <a:schemeClr val="bg1">
                              <a:lumMod val="10000"/>
                            </a:schemeClr>
                          </a:solidFill>
                          <a:latin typeface="+mj-lt"/>
                        </a:rPr>
                        <a:t>$</a:t>
                      </a:r>
                      <a:r>
                        <a:rPr sz="1600" b="1" dirty="0">
                          <a:solidFill>
                            <a:schemeClr val="bg1">
                              <a:lumMod val="10000"/>
                            </a:schemeClr>
                          </a:solidFill>
                          <a:latin typeface="+mj-lt"/>
                        </a:rPr>
                        <a:t>57,720</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tc>
                  <a:txBody>
                    <a:bodyPr/>
                    <a:lstStyle/>
                    <a:p>
                      <a:pPr algn="ctr" defTabSz="457200">
                        <a:defRPr sz="1800">
                          <a:solidFill>
                            <a:srgbClr val="000000"/>
                          </a:solidFill>
                        </a:defRPr>
                      </a:pPr>
                      <a:r>
                        <a:rPr sz="1600" b="1" dirty="0">
                          <a:solidFill>
                            <a:schemeClr val="bg1">
                              <a:lumMod val="10000"/>
                            </a:schemeClr>
                          </a:solidFill>
                          <a:latin typeface="+mj-lt"/>
                        </a:rPr>
                        <a:t>4%</a:t>
                      </a:r>
                    </a:p>
                  </a:txBody>
                  <a:tcPr marL="17859" marR="17859" marT="0" marB="17859" horzOverflow="overflow">
                    <a:lnL w="12700">
                      <a:solidFill>
                        <a:srgbClr val="000000"/>
                      </a:solidFill>
                      <a:miter lim="400000"/>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8"/>
                  </a:ext>
                </a:extLst>
              </a:tr>
              <a:tr h="233834">
                <a:tc>
                  <a:txBody>
                    <a:bodyPr/>
                    <a:lstStyle/>
                    <a:p>
                      <a:pPr algn="l" defTabSz="457200">
                        <a:defRPr sz="1800">
                          <a:solidFill>
                            <a:srgbClr val="000000"/>
                          </a:solidFill>
                        </a:defRPr>
                      </a:pPr>
                      <a:r>
                        <a:rPr sz="1600" dirty="0">
                          <a:solidFill>
                            <a:schemeClr val="tx2"/>
                          </a:solidFill>
                          <a:latin typeface="+mj-lt"/>
                        </a:rPr>
                        <a:t>Drafters</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57,960</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tcPr>
                </a:tc>
                <a:tc>
                  <a:txBody>
                    <a:bodyPr/>
                    <a:lstStyle/>
                    <a:p>
                      <a:pPr algn="ctr" defTabSz="457200">
                        <a:defRPr sz="1800">
                          <a:solidFill>
                            <a:srgbClr val="000000"/>
                          </a:solidFill>
                        </a:defRPr>
                      </a:pPr>
                      <a:r>
                        <a:rPr sz="1600" b="1" dirty="0">
                          <a:solidFill>
                            <a:schemeClr val="tx2"/>
                          </a:solidFill>
                          <a:latin typeface="+mj-lt"/>
                        </a:rPr>
                        <a:t>-2%</a:t>
                      </a:r>
                    </a:p>
                  </a:txBody>
                  <a:tcPr marL="17859" marR="17859" marT="0" marB="17859" anchor="b"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tcPr>
                </a:tc>
                <a:extLst>
                  <a:ext uri="{0D108BD9-81ED-4DB2-BD59-A6C34878D82A}">
                    <a16:rowId xmlns:a16="http://schemas.microsoft.com/office/drawing/2014/main" val="3792915765"/>
                  </a:ext>
                </a:extLst>
              </a:tr>
              <a:tr h="233834">
                <a:tc>
                  <a:txBody>
                    <a:bodyPr/>
                    <a:lstStyle/>
                    <a:p>
                      <a:pPr algn="l" defTabSz="457200">
                        <a:defRPr sz="1800">
                          <a:solidFill>
                            <a:srgbClr val="000000"/>
                          </a:solidFill>
                        </a:defRPr>
                      </a:pPr>
                      <a:r>
                        <a:rPr sz="1600" dirty="0">
                          <a:solidFill>
                            <a:schemeClr val="tx2"/>
                          </a:solidFill>
                          <a:latin typeface="+mj-lt"/>
                        </a:rPr>
                        <a:t>Funeral Service Workers</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58,170</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tc>
                  <a:txBody>
                    <a:bodyPr/>
                    <a:lstStyle/>
                    <a:p>
                      <a:pPr algn="ctr" defTabSz="457200">
                        <a:defRPr sz="1800">
                          <a:solidFill>
                            <a:srgbClr val="000000"/>
                          </a:solidFill>
                        </a:defRPr>
                      </a:pPr>
                      <a:r>
                        <a:rPr sz="1600" b="1" dirty="0">
                          <a:solidFill>
                            <a:schemeClr val="tx2"/>
                          </a:solidFill>
                          <a:latin typeface="+mj-lt"/>
                        </a:rPr>
                        <a:t>4%</a:t>
                      </a:r>
                    </a:p>
                  </a:txBody>
                  <a:tcPr marL="17859" marR="17859" marT="0" marB="17859" anchor="b"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75826243"/>
                  </a:ext>
                </a:extLst>
              </a:tr>
              <a:tr h="306150">
                <a:tc>
                  <a:txBody>
                    <a:bodyPr/>
                    <a:lstStyle/>
                    <a:p>
                      <a:pPr algn="l" defTabSz="457200">
                        <a:defRPr sz="1800">
                          <a:solidFill>
                            <a:srgbClr val="000000"/>
                          </a:solidFill>
                        </a:defRPr>
                      </a:pPr>
                      <a:r>
                        <a:rPr sz="1600" dirty="0">
                          <a:solidFill>
                            <a:schemeClr val="tx2"/>
                          </a:solidFill>
                          <a:latin typeface="+mj-lt"/>
                        </a:rPr>
                        <a:t>Mechanical engineering technologists and technicians</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58,230</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tcPr>
                </a:tc>
                <a:tc>
                  <a:txBody>
                    <a:bodyPr/>
                    <a:lstStyle/>
                    <a:p>
                      <a:pPr algn="ctr" defTabSz="457200">
                        <a:defRPr sz="1800">
                          <a:solidFill>
                            <a:srgbClr val="000000"/>
                          </a:solidFill>
                        </a:defRPr>
                      </a:pPr>
                      <a:r>
                        <a:rPr sz="1600" b="1" dirty="0">
                          <a:solidFill>
                            <a:schemeClr val="tx2"/>
                          </a:solidFill>
                          <a:latin typeface="+mj-lt"/>
                        </a:rPr>
                        <a:t>6%</a:t>
                      </a:r>
                    </a:p>
                  </a:txBody>
                  <a:tcPr marL="17859" marR="17859" marT="0" marB="17859" anchor="b"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tcPr>
                </a:tc>
                <a:extLst>
                  <a:ext uri="{0D108BD9-81ED-4DB2-BD59-A6C34878D82A}">
                    <a16:rowId xmlns:a16="http://schemas.microsoft.com/office/drawing/2014/main" val="446221797"/>
                  </a:ext>
                </a:extLst>
              </a:tr>
              <a:tr h="306150">
                <a:tc>
                  <a:txBody>
                    <a:bodyPr/>
                    <a:lstStyle/>
                    <a:p>
                      <a:pPr algn="l" defTabSz="457200">
                        <a:defRPr sz="1800">
                          <a:solidFill>
                            <a:srgbClr val="000000"/>
                          </a:solidFill>
                        </a:defRPr>
                      </a:pPr>
                      <a:r>
                        <a:rPr sz="1600" dirty="0">
                          <a:solidFill>
                            <a:schemeClr val="tx2"/>
                          </a:solidFill>
                          <a:latin typeface="+mj-lt"/>
                        </a:rPr>
                        <a:t>Legal support workers</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59,540</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tc>
                  <a:txBody>
                    <a:bodyPr/>
                    <a:lstStyle/>
                    <a:p>
                      <a:pPr algn="ctr" defTabSz="457200">
                        <a:defRPr sz="1800">
                          <a:solidFill>
                            <a:srgbClr val="000000"/>
                          </a:solidFill>
                        </a:defRPr>
                      </a:pPr>
                      <a:r>
                        <a:rPr sz="1600" b="1" dirty="0">
                          <a:solidFill>
                            <a:schemeClr val="tx2"/>
                          </a:solidFill>
                          <a:latin typeface="+mj-lt"/>
                        </a:rPr>
                        <a:t>Flat</a:t>
                      </a:r>
                    </a:p>
                  </a:txBody>
                  <a:tcPr marL="17859" marR="17859" marT="0" marB="17859" anchor="b"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38251090"/>
                  </a:ext>
                </a:extLst>
              </a:tr>
              <a:tr h="306150">
                <a:tc>
                  <a:txBody>
                    <a:bodyPr/>
                    <a:lstStyle/>
                    <a:p>
                      <a:pPr algn="l" defTabSz="457200">
                        <a:defRPr sz="1800">
                          <a:solidFill>
                            <a:srgbClr val="000000"/>
                          </a:solidFill>
                        </a:defRPr>
                      </a:pPr>
                      <a:r>
                        <a:rPr sz="1600" dirty="0">
                          <a:solidFill>
                            <a:schemeClr val="tx2"/>
                          </a:solidFill>
                          <a:latin typeface="+mj-lt"/>
                        </a:rPr>
                        <a:t>Electro-mechanical technicians (robotics)</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59,800</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sz="1600" b="1" dirty="0">
                          <a:solidFill>
                            <a:schemeClr val="tx2"/>
                          </a:solidFill>
                          <a:latin typeface="+mj-lt"/>
                        </a:rPr>
                        <a:t>-2%</a:t>
                      </a:r>
                    </a:p>
                  </a:txBody>
                  <a:tcPr marL="17859" marR="17859" marT="0" marB="17859" anchor="b"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362077828"/>
                  </a:ext>
                </a:extLst>
              </a:tr>
            </a:tbl>
          </a:graphicData>
        </a:graphic>
      </p:graphicFrame>
      <p:sp>
        <p:nvSpPr>
          <p:cNvPr id="247" name="Reference: US News"/>
          <p:cNvSpPr txBox="1"/>
          <p:nvPr/>
        </p:nvSpPr>
        <p:spPr>
          <a:xfrm>
            <a:off x="9748088" y="1905669"/>
            <a:ext cx="1641476"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1800" u="sng">
                <a:hlinkClick r:id="" action="ppaction://noaction"/>
              </a:defRPr>
            </a:lvl1pPr>
          </a:lstStyle>
          <a:p>
            <a:pPr>
              <a:defRPr u="none"/>
            </a:pPr>
            <a:r>
              <a:rPr sz="1266" dirty="0"/>
              <a:t>Reference: US News</a:t>
            </a:r>
          </a:p>
        </p:txBody>
      </p:sp>
      <p:sp>
        <p:nvSpPr>
          <p:cNvPr id="3" name="According to a US News analysis of Bureau of Labor Statistics (BLS) data the highest paying jobs for graduates with an associate’s degree and their projected growth through 2030 are shown on the following slides.">
            <a:extLst>
              <a:ext uri="{FF2B5EF4-FFF2-40B4-BE49-F238E27FC236}">
                <a16:creationId xmlns:a16="http://schemas.microsoft.com/office/drawing/2014/main" id="{A975EBBC-B349-75BF-CFCD-050B678666CC}"/>
              </a:ext>
            </a:extLst>
          </p:cNvPr>
          <p:cNvSpPr txBox="1">
            <a:spLocks noGrp="1"/>
          </p:cNvSpPr>
          <p:nvPr>
            <p:ph idx="1"/>
          </p:nvPr>
        </p:nvSpPr>
        <p:spPr>
          <a:xfrm>
            <a:off x="608806" y="1253331"/>
            <a:ext cx="11111245" cy="530864"/>
          </a:xfrm>
          <a:prstGeom prst="rect">
            <a:avLst/>
          </a:prstGeom>
        </p:spPr>
        <p:txBody>
          <a:bodyPr vert="horz" lIns="91440" tIns="45720" rIns="91440" bIns="45720" rtlCol="0" anchor="t">
            <a:normAutofit fontScale="92500" lnSpcReduction="10000"/>
          </a:bodyPr>
          <a:lstStyle/>
          <a:p>
            <a:pPr marL="0" indent="0">
              <a:buNone/>
            </a:pPr>
            <a:r>
              <a:rPr lang="en-US" sz="1600" b="1" dirty="0">
                <a:solidFill>
                  <a:schemeClr val="bg1">
                    <a:lumMod val="10000"/>
                  </a:schemeClr>
                </a:solidFill>
                <a:latin typeface="+mj-lt"/>
              </a:rPr>
              <a:t>H</a:t>
            </a:r>
            <a:r>
              <a:rPr sz="1600" b="1" dirty="0">
                <a:solidFill>
                  <a:schemeClr val="bg1">
                    <a:lumMod val="10000"/>
                  </a:schemeClr>
                </a:solidFill>
                <a:latin typeface="+mj-lt"/>
              </a:rPr>
              <a:t>ighest paying jobs for graduates with an associate’s degree and their projected growth through 2030.</a:t>
            </a:r>
            <a:r>
              <a:rPr lang="en-US" sz="1600" b="1" dirty="0">
                <a:solidFill>
                  <a:schemeClr val="bg1">
                    <a:lumMod val="10000"/>
                  </a:schemeClr>
                </a:solidFill>
                <a:latin typeface="+mj-lt"/>
              </a:rPr>
              <a:t> </a:t>
            </a:r>
          </a:p>
          <a:p>
            <a:pPr marL="0" indent="0">
              <a:buNone/>
            </a:pPr>
            <a:r>
              <a:rPr lang="en-US" sz="1200" i="1" dirty="0">
                <a:solidFill>
                  <a:schemeClr val="bg1">
                    <a:lumMod val="10000"/>
                  </a:schemeClr>
                </a:solidFill>
              </a:rPr>
              <a:t>-US News analysis of Bureau of Labor Statistics (BLS)</a:t>
            </a:r>
            <a:endParaRPr lang="en-US" sz="1200" i="1" dirty="0">
              <a:solidFill>
                <a:schemeClr val="bg1">
                  <a:lumMod val="10000"/>
                </a:schemeClr>
              </a:solidFill>
              <a:latin typeface="+mj-lt"/>
            </a:endParaRPr>
          </a:p>
        </p:txBody>
      </p:sp>
      <p:sp>
        <p:nvSpPr>
          <p:cNvPr id="5" name="Student Completion: Employment">
            <a:extLst>
              <a:ext uri="{FF2B5EF4-FFF2-40B4-BE49-F238E27FC236}">
                <a16:creationId xmlns:a16="http://schemas.microsoft.com/office/drawing/2014/main" id="{B5153619-98A0-EEE4-76DF-0928447DE892}"/>
              </a:ext>
            </a:extLst>
          </p:cNvPr>
          <p:cNvSpPr txBox="1">
            <a:spLocks/>
          </p:cNvSpPr>
          <p:nvPr/>
        </p:nvSpPr>
        <p:spPr>
          <a:xfrm>
            <a:off x="471949" y="202506"/>
            <a:ext cx="11304882" cy="1325563"/>
          </a:xfrm>
          <a:prstGeom prst="rect">
            <a:avLst/>
          </a:prstGeom>
        </p:spPr>
        <p:txBody>
          <a:bodyPr vert="horz" lIns="91440" tIns="45720" rIns="91440" bIns="45720" rtlCol="0" anchor="ctr">
            <a:normAutofit/>
          </a:bodyPr>
          <a:lstStyle>
            <a:lvl1pPr algn="l" defTabSz="685859" rtl="0" eaLnBrk="1" latinLnBrk="0" hangingPunct="1">
              <a:lnSpc>
                <a:spcPct val="90000"/>
              </a:lnSpc>
              <a:spcBef>
                <a:spcPct val="0"/>
              </a:spcBef>
              <a:buNone/>
              <a:defRPr sz="3300" kern="1200">
                <a:solidFill>
                  <a:schemeClr val="tx1"/>
                </a:solidFill>
                <a:latin typeface="+mj-lt"/>
                <a:ea typeface="+mj-ea"/>
                <a:cs typeface="+mj-cs"/>
              </a:defRPr>
            </a:lvl1pPr>
          </a:lstStyle>
          <a:p>
            <a:r>
              <a:rPr lang="en-US" sz="4800" b="1" dirty="0">
                <a:solidFill>
                  <a:srgbClr val="007088"/>
                </a:solidFill>
              </a:rPr>
              <a:t>Career Salary &amp; Projected Growth</a:t>
            </a:r>
          </a:p>
        </p:txBody>
      </p:sp>
      <p:sp>
        <p:nvSpPr>
          <p:cNvPr id="2" name="Oval 1">
            <a:extLst>
              <a:ext uri="{FF2B5EF4-FFF2-40B4-BE49-F238E27FC236}">
                <a16:creationId xmlns:a16="http://schemas.microsoft.com/office/drawing/2014/main" id="{968F8124-454A-1E21-5258-399B5E94E096}"/>
              </a:ext>
            </a:extLst>
          </p:cNvPr>
          <p:cNvSpPr/>
          <p:nvPr/>
        </p:nvSpPr>
        <p:spPr>
          <a:xfrm>
            <a:off x="10047250" y="2642839"/>
            <a:ext cx="955048" cy="141620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9" name="Table"/>
          <p:cNvGraphicFramePr/>
          <p:nvPr/>
        </p:nvGraphicFramePr>
        <p:xfrm>
          <a:off x="633162" y="1693406"/>
          <a:ext cx="10670471" cy="4284513"/>
        </p:xfrm>
        <a:graphic>
          <a:graphicData uri="http://schemas.openxmlformats.org/drawingml/2006/table">
            <a:tbl>
              <a:tblPr/>
              <a:tblGrid>
                <a:gridCol w="5359450">
                  <a:extLst>
                    <a:ext uri="{9D8B030D-6E8A-4147-A177-3AD203B41FA5}">
                      <a16:colId xmlns:a16="http://schemas.microsoft.com/office/drawing/2014/main" val="20000"/>
                    </a:ext>
                  </a:extLst>
                </a:gridCol>
                <a:gridCol w="3155448">
                  <a:extLst>
                    <a:ext uri="{9D8B030D-6E8A-4147-A177-3AD203B41FA5}">
                      <a16:colId xmlns:a16="http://schemas.microsoft.com/office/drawing/2014/main" val="20001"/>
                    </a:ext>
                  </a:extLst>
                </a:gridCol>
                <a:gridCol w="2155573">
                  <a:extLst>
                    <a:ext uri="{9D8B030D-6E8A-4147-A177-3AD203B41FA5}">
                      <a16:colId xmlns:a16="http://schemas.microsoft.com/office/drawing/2014/main" val="20002"/>
                    </a:ext>
                  </a:extLst>
                </a:gridCol>
              </a:tblGrid>
              <a:tr h="453145">
                <a:tc>
                  <a:txBody>
                    <a:bodyPr/>
                    <a:lstStyle/>
                    <a:p>
                      <a:pPr defTabSz="457200">
                        <a:defRPr sz="1800">
                          <a:solidFill>
                            <a:srgbClr val="000000"/>
                          </a:solidFill>
                        </a:defRPr>
                      </a:pPr>
                      <a:r>
                        <a:rPr sz="2000" b="1" dirty="0">
                          <a:solidFill>
                            <a:schemeClr val="bg1"/>
                          </a:solidFill>
                          <a:latin typeface="+mj-lt"/>
                        </a:rPr>
                        <a:t>Career</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a:solidFill>
                        <a:srgbClr val="000000"/>
                      </a:solidFill>
                      <a:miter lim="400000"/>
                    </a:lnT>
                    <a:lnB w="12700">
                      <a:solidFill>
                        <a:srgbClr val="000000"/>
                      </a:solidFill>
                      <a:miter lim="400000"/>
                    </a:lnB>
                    <a:solidFill>
                      <a:srgbClr val="007088"/>
                    </a:solidFill>
                  </a:tcPr>
                </a:tc>
                <a:tc>
                  <a:txBody>
                    <a:bodyPr/>
                    <a:lstStyle/>
                    <a:p>
                      <a:pPr algn="ctr"/>
                      <a:r>
                        <a:rPr sz="1600" b="1" dirty="0">
                          <a:solidFill>
                            <a:schemeClr val="bg1"/>
                          </a:solidFill>
                          <a:latin typeface="+mj-lt"/>
                        </a:rPr>
                        <a:t>2020 Median </a:t>
                      </a:r>
                      <a:endParaRPr lang="en-US" sz="1600" b="1" dirty="0">
                        <a:solidFill>
                          <a:schemeClr val="bg1"/>
                        </a:solidFill>
                        <a:latin typeface="+mj-lt"/>
                      </a:endParaRPr>
                    </a:p>
                    <a:p>
                      <a:pPr algn="ctr"/>
                      <a:r>
                        <a:rPr sz="1600" b="1" dirty="0">
                          <a:solidFill>
                            <a:schemeClr val="bg1"/>
                          </a:solidFill>
                          <a:latin typeface="+mj-lt"/>
                        </a:rPr>
                        <a:t>Salary</a:t>
                      </a:r>
                      <a:r>
                        <a:rPr lang="en-US" sz="1600" b="1" dirty="0">
                          <a:solidFill>
                            <a:schemeClr val="bg1"/>
                          </a:solidFill>
                          <a:latin typeface="+mj-lt"/>
                        </a:rPr>
                        <a:t> </a:t>
                      </a:r>
                      <a:endParaRPr sz="1600" b="1" dirty="0">
                        <a:solidFill>
                          <a:schemeClr val="bg1"/>
                        </a:solidFill>
                        <a:latin typeface="+mj-lt"/>
                      </a:endParaRP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007088"/>
                    </a:solidFill>
                  </a:tcPr>
                </a:tc>
                <a:tc>
                  <a:txBody>
                    <a:bodyPr/>
                    <a:lstStyle/>
                    <a:p>
                      <a:pPr algn="ctr" defTabSz="457200">
                        <a:defRPr sz="1800">
                          <a:solidFill>
                            <a:srgbClr val="000000"/>
                          </a:solidFill>
                        </a:defRPr>
                      </a:pPr>
                      <a:r>
                        <a:rPr sz="1600" b="1" dirty="0">
                          <a:solidFill>
                            <a:schemeClr val="bg1"/>
                          </a:solidFill>
                          <a:latin typeface="+mj-lt"/>
                        </a:rPr>
                        <a:t>Projected Growth Thr</a:t>
                      </a:r>
                      <a:r>
                        <a:rPr lang="en-US" sz="1600" b="1" dirty="0">
                          <a:solidFill>
                            <a:schemeClr val="bg1"/>
                          </a:solidFill>
                          <a:latin typeface="+mj-lt"/>
                        </a:rPr>
                        <a:t>u </a:t>
                      </a:r>
                      <a:r>
                        <a:rPr sz="1600" b="1" dirty="0">
                          <a:solidFill>
                            <a:schemeClr val="bg1"/>
                          </a:solidFill>
                          <a:latin typeface="+mj-lt"/>
                        </a:rPr>
                        <a:t>2030</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rgbClr val="007088"/>
                    </a:solidFill>
                  </a:tcPr>
                </a:tc>
                <a:extLst>
                  <a:ext uri="{0D108BD9-81ED-4DB2-BD59-A6C34878D82A}">
                    <a16:rowId xmlns:a16="http://schemas.microsoft.com/office/drawing/2014/main" val="10000"/>
                  </a:ext>
                </a:extLst>
              </a:tr>
              <a:tr h="215420">
                <a:tc>
                  <a:txBody>
                    <a:bodyPr/>
                    <a:lstStyle/>
                    <a:p>
                      <a:pPr algn="l" defTabSz="457200">
                        <a:defRPr sz="1800">
                          <a:solidFill>
                            <a:srgbClr val="000000"/>
                          </a:solidFill>
                        </a:defRPr>
                      </a:pPr>
                      <a:r>
                        <a:rPr sz="1600" dirty="0">
                          <a:solidFill>
                            <a:schemeClr val="tx2"/>
                          </a:solidFill>
                          <a:latin typeface="+mj-lt"/>
                        </a:rPr>
                        <a:t>Occupational therapy assistants</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a:solidFill>
                        <a:srgbClr val="000000"/>
                      </a:solidFill>
                      <a:miter lim="400000"/>
                    </a:lnB>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60,950</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a:solidFill>
                        <a:srgbClr val="000000"/>
                      </a:solidFill>
                      <a:miter lim="400000"/>
                    </a:lnB>
                  </a:tcPr>
                </a:tc>
                <a:tc>
                  <a:txBody>
                    <a:bodyPr/>
                    <a:lstStyle/>
                    <a:p>
                      <a:pPr algn="ctr" defTabSz="457200">
                        <a:defRPr sz="1800">
                          <a:solidFill>
                            <a:srgbClr val="000000"/>
                          </a:solidFill>
                        </a:defRPr>
                      </a:pPr>
                      <a:r>
                        <a:rPr sz="1600" b="1" dirty="0">
                          <a:solidFill>
                            <a:schemeClr val="tx2"/>
                          </a:solidFill>
                          <a:latin typeface="+mj-lt"/>
                        </a:rPr>
                        <a:t>34%</a:t>
                      </a:r>
                    </a:p>
                  </a:txBody>
                  <a:tcPr marL="17859" marR="17859" marT="0" marB="17859" anchor="b"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cap="flat" cmpd="sng" algn="ctr">
                      <a:solidFill>
                        <a:srgbClr val="000000"/>
                      </a:solidFill>
                      <a:prstDash val="solid"/>
                      <a:miter lim="400000"/>
                      <a:headEnd type="none" w="med" len="med"/>
                      <a:tailEnd type="none" w="med" len="med"/>
                    </a:lnT>
                    <a:lnB w="12700">
                      <a:solidFill>
                        <a:srgbClr val="000000"/>
                      </a:solidFill>
                      <a:miter lim="400000"/>
                    </a:lnB>
                  </a:tcPr>
                </a:tc>
                <a:extLst>
                  <a:ext uri="{0D108BD9-81ED-4DB2-BD59-A6C34878D82A}">
                    <a16:rowId xmlns:a16="http://schemas.microsoft.com/office/drawing/2014/main" val="10006"/>
                  </a:ext>
                </a:extLst>
              </a:tr>
              <a:tr h="215420">
                <a:tc>
                  <a:txBody>
                    <a:bodyPr/>
                    <a:lstStyle/>
                    <a:p>
                      <a:pPr algn="l" defTabSz="457200">
                        <a:defRPr sz="1800">
                          <a:solidFill>
                            <a:srgbClr val="000000"/>
                          </a:solidFill>
                        </a:defRPr>
                      </a:pPr>
                      <a:r>
                        <a:rPr sz="1600" dirty="0">
                          <a:solidFill>
                            <a:schemeClr val="tx2"/>
                          </a:solidFill>
                          <a:latin typeface="+mj-lt"/>
                        </a:rPr>
                        <a:t>Respiratory therapists</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lumMod val="20000"/>
                        <a:lumOff val="80000"/>
                      </a:schemeClr>
                    </a:solidFill>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62,810</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lumMod val="20000"/>
                        <a:lumOff val="80000"/>
                      </a:schemeClr>
                    </a:solidFill>
                  </a:tcPr>
                </a:tc>
                <a:tc>
                  <a:txBody>
                    <a:bodyPr/>
                    <a:lstStyle/>
                    <a:p>
                      <a:pPr algn="ctr" defTabSz="457200">
                        <a:defRPr sz="1800">
                          <a:solidFill>
                            <a:srgbClr val="000000"/>
                          </a:solidFill>
                        </a:defRPr>
                      </a:pPr>
                      <a:r>
                        <a:rPr sz="1600" b="1" dirty="0">
                          <a:solidFill>
                            <a:schemeClr val="tx2"/>
                          </a:solidFill>
                          <a:latin typeface="+mj-lt"/>
                        </a:rPr>
                        <a:t>23%</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solidFill>
                      <a:schemeClr val="accent4">
                        <a:lumMod val="20000"/>
                        <a:lumOff val="80000"/>
                      </a:schemeClr>
                    </a:solidFill>
                  </a:tcPr>
                </a:tc>
                <a:extLst>
                  <a:ext uri="{0D108BD9-81ED-4DB2-BD59-A6C34878D82A}">
                    <a16:rowId xmlns:a16="http://schemas.microsoft.com/office/drawing/2014/main" val="10007"/>
                  </a:ext>
                </a:extLst>
              </a:tr>
              <a:tr h="215420">
                <a:tc>
                  <a:txBody>
                    <a:bodyPr/>
                    <a:lstStyle/>
                    <a:p>
                      <a:pPr algn="l" defTabSz="457200">
                        <a:defRPr sz="1800">
                          <a:solidFill>
                            <a:srgbClr val="000000"/>
                          </a:solidFill>
                        </a:defRPr>
                      </a:pPr>
                      <a:r>
                        <a:rPr sz="1600" dirty="0">
                          <a:solidFill>
                            <a:schemeClr val="tx2"/>
                          </a:solidFill>
                          <a:latin typeface="+mj-lt"/>
                        </a:rPr>
                        <a:t>Radiologic and MRI technologists</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63,710</a:t>
                      </a:r>
                    </a:p>
                  </a:txBody>
                  <a:tcPr marL="17859" marR="17859" marT="0" marB="17859"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tc>
                  <a:txBody>
                    <a:bodyPr/>
                    <a:lstStyle/>
                    <a:p>
                      <a:pPr algn="ctr" defTabSz="457200">
                        <a:defRPr sz="1800">
                          <a:solidFill>
                            <a:srgbClr val="000000"/>
                          </a:solidFill>
                        </a:defRPr>
                      </a:pPr>
                      <a:r>
                        <a:rPr sz="1600" b="1" dirty="0">
                          <a:solidFill>
                            <a:schemeClr val="tx2"/>
                          </a:solidFill>
                          <a:latin typeface="+mj-lt"/>
                        </a:rPr>
                        <a:t>9%</a:t>
                      </a:r>
                    </a:p>
                  </a:txBody>
                  <a:tcPr marL="17859" marR="17859" marT="0" marB="17859"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tcPr>
                </a:tc>
                <a:extLst>
                  <a:ext uri="{0D108BD9-81ED-4DB2-BD59-A6C34878D82A}">
                    <a16:rowId xmlns:a16="http://schemas.microsoft.com/office/drawing/2014/main" val="10008"/>
                  </a:ext>
                </a:extLst>
              </a:tr>
              <a:tr h="283257">
                <a:tc>
                  <a:txBody>
                    <a:bodyPr/>
                    <a:lstStyle/>
                    <a:p>
                      <a:pPr algn="l" defTabSz="457200">
                        <a:defRPr sz="1800">
                          <a:solidFill>
                            <a:srgbClr val="000000"/>
                          </a:solidFill>
                        </a:defRPr>
                      </a:pPr>
                      <a:r>
                        <a:rPr sz="1600" dirty="0">
                          <a:solidFill>
                            <a:schemeClr val="tx2"/>
                          </a:solidFill>
                          <a:latin typeface="+mj-lt"/>
                        </a:rPr>
                        <a:t>Aircraft and avionics mechanics and technicians</a:t>
                      </a:r>
                    </a:p>
                  </a:txBody>
                  <a:tcPr marL="17859" marR="17859" marT="0" marB="17859" anchor="b" horzOverflow="overflow">
                    <a:lnL w="12700">
                      <a:solidFill>
                        <a:srgbClr val="000000"/>
                      </a:solidFill>
                      <a:miter lim="400000"/>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66,680</a:t>
                      </a:r>
                    </a:p>
                  </a:txBody>
                  <a:tcPr marL="17859" marR="17859" marT="0" marB="17859" anchor="ctr" horzOverflow="overflow">
                    <a:lnL w="12700">
                      <a:solidFill>
                        <a:srgbClr val="000000"/>
                      </a:solidFill>
                      <a:miter lim="400000"/>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tc>
                  <a:txBody>
                    <a:bodyPr/>
                    <a:lstStyle/>
                    <a:p>
                      <a:pPr algn="ctr" defTabSz="457200">
                        <a:defRPr sz="1800">
                          <a:solidFill>
                            <a:srgbClr val="000000"/>
                          </a:solidFill>
                        </a:defRPr>
                      </a:pPr>
                      <a:r>
                        <a:rPr sz="1600" b="1" dirty="0">
                          <a:solidFill>
                            <a:schemeClr val="tx2"/>
                          </a:solidFill>
                          <a:latin typeface="+mj-lt"/>
                        </a:rPr>
                        <a:t>11%</a:t>
                      </a:r>
                    </a:p>
                  </a:txBody>
                  <a:tcPr marL="17859" marR="17859" marT="0" marB="17859" anchor="ctr" horzOverflow="overflow">
                    <a:lnL w="12700">
                      <a:solidFill>
                        <a:srgbClr val="000000"/>
                      </a:solidFill>
                      <a:miter lim="400000"/>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9"/>
                  </a:ext>
                </a:extLst>
              </a:tr>
              <a:tr h="416139">
                <a:tc>
                  <a:txBody>
                    <a:bodyPr/>
                    <a:lstStyle/>
                    <a:p>
                      <a:pPr algn="l" defTabSz="457200">
                        <a:defRPr sz="1800">
                          <a:solidFill>
                            <a:srgbClr val="000000"/>
                          </a:solidFill>
                        </a:defRPr>
                      </a:pPr>
                      <a:r>
                        <a:rPr sz="1600" dirty="0">
                          <a:solidFill>
                            <a:schemeClr val="tx2"/>
                          </a:solidFill>
                          <a:latin typeface="+mj-lt"/>
                        </a:rPr>
                        <a:t>Aerospace engineering and operations technologists and technicians</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68,570</a:t>
                      </a:r>
                    </a:p>
                  </a:txBody>
                  <a:tcPr marL="17859" marR="17859" marT="0" marB="17859"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tcPr>
                </a:tc>
                <a:tc>
                  <a:txBody>
                    <a:bodyPr/>
                    <a:lstStyle/>
                    <a:p>
                      <a:pPr algn="ctr" defTabSz="457200">
                        <a:defRPr sz="1800">
                          <a:solidFill>
                            <a:srgbClr val="000000"/>
                          </a:solidFill>
                        </a:defRPr>
                      </a:pPr>
                      <a:r>
                        <a:rPr sz="1600" b="1" dirty="0">
                          <a:solidFill>
                            <a:schemeClr val="tx2"/>
                          </a:solidFill>
                          <a:latin typeface="+mj-lt"/>
                        </a:rPr>
                        <a:t>9%</a:t>
                      </a:r>
                    </a:p>
                  </a:txBody>
                  <a:tcPr marL="17859" marR="17859" marT="0" marB="17859" anchor="ctr"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tcPr>
                </a:tc>
                <a:extLst>
                  <a:ext uri="{0D108BD9-81ED-4DB2-BD59-A6C34878D82A}">
                    <a16:rowId xmlns:a16="http://schemas.microsoft.com/office/drawing/2014/main" val="3748227286"/>
                  </a:ext>
                </a:extLst>
              </a:tr>
              <a:tr h="416139">
                <a:tc>
                  <a:txBody>
                    <a:bodyPr/>
                    <a:lstStyle/>
                    <a:p>
                      <a:pPr algn="l" defTabSz="457200">
                        <a:defRPr sz="1800">
                          <a:solidFill>
                            <a:srgbClr val="000000"/>
                          </a:solidFill>
                        </a:defRPr>
                      </a:pPr>
                      <a:r>
                        <a:rPr sz="1600" dirty="0">
                          <a:solidFill>
                            <a:schemeClr val="tx2"/>
                          </a:solidFill>
                          <a:latin typeface="+mj-lt"/>
                        </a:rPr>
                        <a:t>Diagnostic medical sonographers and cardiovascular technologists and technicians</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70,380</a:t>
                      </a:r>
                    </a:p>
                  </a:txBody>
                  <a:tcPr marL="17859" marR="17859" marT="0" marB="17859"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tc>
                  <a:txBody>
                    <a:bodyPr/>
                    <a:lstStyle/>
                    <a:p>
                      <a:pPr algn="ctr" defTabSz="457200">
                        <a:defRPr sz="1800">
                          <a:solidFill>
                            <a:srgbClr val="000000"/>
                          </a:solidFill>
                        </a:defRPr>
                      </a:pPr>
                      <a:r>
                        <a:rPr sz="1600" b="1" dirty="0">
                          <a:solidFill>
                            <a:schemeClr val="tx2"/>
                          </a:solidFill>
                          <a:latin typeface="+mj-lt"/>
                        </a:rPr>
                        <a:t>14%</a:t>
                      </a:r>
                    </a:p>
                  </a:txBody>
                  <a:tcPr marL="17859" marR="17859" marT="0" marB="17859" anchor="ctr"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127844777"/>
                  </a:ext>
                </a:extLst>
              </a:tr>
              <a:tr h="283257">
                <a:tc>
                  <a:txBody>
                    <a:bodyPr/>
                    <a:lstStyle/>
                    <a:p>
                      <a:pPr algn="l" defTabSz="457200">
                        <a:defRPr sz="1800">
                          <a:solidFill>
                            <a:srgbClr val="000000"/>
                          </a:solidFill>
                        </a:defRPr>
                      </a:pPr>
                      <a:r>
                        <a:rPr sz="1600" dirty="0">
                          <a:solidFill>
                            <a:schemeClr val="tx2"/>
                          </a:solidFill>
                          <a:latin typeface="+mj-lt"/>
                        </a:rPr>
                        <a:t>Dental hygienists</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77,090</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tcPr>
                </a:tc>
                <a:tc>
                  <a:txBody>
                    <a:bodyPr/>
                    <a:lstStyle/>
                    <a:p>
                      <a:pPr algn="ctr" defTabSz="457200">
                        <a:defRPr sz="1800">
                          <a:solidFill>
                            <a:srgbClr val="000000"/>
                          </a:solidFill>
                        </a:defRPr>
                      </a:pPr>
                      <a:r>
                        <a:rPr sz="1600" b="1" dirty="0">
                          <a:solidFill>
                            <a:schemeClr val="tx2"/>
                          </a:solidFill>
                          <a:latin typeface="+mj-lt"/>
                        </a:rPr>
                        <a:t>11%</a:t>
                      </a:r>
                    </a:p>
                  </a:txBody>
                  <a:tcPr marL="17859" marR="17859" marT="0" marB="17859" anchor="b"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tcPr>
                </a:tc>
                <a:extLst>
                  <a:ext uri="{0D108BD9-81ED-4DB2-BD59-A6C34878D82A}">
                    <a16:rowId xmlns:a16="http://schemas.microsoft.com/office/drawing/2014/main" val="2116749269"/>
                  </a:ext>
                </a:extLst>
              </a:tr>
              <a:tr h="283257">
                <a:tc>
                  <a:txBody>
                    <a:bodyPr/>
                    <a:lstStyle/>
                    <a:p>
                      <a:pPr algn="l" defTabSz="457200">
                        <a:defRPr sz="1800">
                          <a:solidFill>
                            <a:srgbClr val="000000"/>
                          </a:solidFill>
                        </a:defRPr>
                      </a:pPr>
                      <a:r>
                        <a:rPr sz="1600" dirty="0">
                          <a:solidFill>
                            <a:schemeClr val="tx2"/>
                          </a:solidFill>
                          <a:latin typeface="+mj-lt"/>
                        </a:rPr>
                        <a:t>Web developers and digital interface designers</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77,200</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tc>
                  <a:txBody>
                    <a:bodyPr/>
                    <a:lstStyle/>
                    <a:p>
                      <a:pPr algn="ctr" defTabSz="457200">
                        <a:defRPr sz="1800">
                          <a:solidFill>
                            <a:srgbClr val="000000"/>
                          </a:solidFill>
                        </a:defRPr>
                      </a:pPr>
                      <a:r>
                        <a:rPr sz="1600" b="1" dirty="0">
                          <a:solidFill>
                            <a:schemeClr val="tx2"/>
                          </a:solidFill>
                          <a:latin typeface="+mj-lt"/>
                        </a:rPr>
                        <a:t>13%</a:t>
                      </a:r>
                    </a:p>
                  </a:txBody>
                  <a:tcPr marL="17859" marR="17859" marT="0" marB="17859" anchor="b"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97662268"/>
                  </a:ext>
                </a:extLst>
              </a:tr>
              <a:tr h="283257">
                <a:tc>
                  <a:txBody>
                    <a:bodyPr/>
                    <a:lstStyle/>
                    <a:p>
                      <a:pPr algn="l" defTabSz="457200">
                        <a:defRPr sz="1800">
                          <a:solidFill>
                            <a:srgbClr val="000000"/>
                          </a:solidFill>
                        </a:defRPr>
                      </a:pPr>
                      <a:r>
                        <a:rPr sz="1600" dirty="0">
                          <a:solidFill>
                            <a:schemeClr val="tx2"/>
                          </a:solidFill>
                          <a:latin typeface="+mj-lt"/>
                        </a:rPr>
                        <a:t>Nuclear medicine technologists</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79,590</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tcPr>
                </a:tc>
                <a:tc>
                  <a:txBody>
                    <a:bodyPr/>
                    <a:lstStyle/>
                    <a:p>
                      <a:pPr algn="ctr" defTabSz="457200">
                        <a:defRPr sz="1800">
                          <a:solidFill>
                            <a:srgbClr val="000000"/>
                          </a:solidFill>
                        </a:defRPr>
                      </a:pPr>
                      <a:r>
                        <a:rPr sz="1600" b="1" dirty="0">
                          <a:solidFill>
                            <a:schemeClr val="tx2"/>
                          </a:solidFill>
                          <a:latin typeface="+mj-lt"/>
                        </a:rPr>
                        <a:t>8%</a:t>
                      </a:r>
                    </a:p>
                  </a:txBody>
                  <a:tcPr marL="17859" marR="17859" marT="0" marB="17859" anchor="b"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tcPr>
                </a:tc>
                <a:extLst>
                  <a:ext uri="{0D108BD9-81ED-4DB2-BD59-A6C34878D82A}">
                    <a16:rowId xmlns:a16="http://schemas.microsoft.com/office/drawing/2014/main" val="3078219179"/>
                  </a:ext>
                </a:extLst>
              </a:tr>
              <a:tr h="283257">
                <a:tc>
                  <a:txBody>
                    <a:bodyPr/>
                    <a:lstStyle/>
                    <a:p>
                      <a:pPr algn="l" defTabSz="457200">
                        <a:defRPr sz="1800">
                          <a:solidFill>
                            <a:srgbClr val="000000"/>
                          </a:solidFill>
                        </a:defRPr>
                      </a:pPr>
                      <a:r>
                        <a:rPr sz="1600" dirty="0">
                          <a:solidFill>
                            <a:schemeClr val="tx2"/>
                          </a:solidFill>
                          <a:latin typeface="+mj-lt"/>
                        </a:rPr>
                        <a:t>Nuclear technicians</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84,190</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tc>
                  <a:txBody>
                    <a:bodyPr/>
                    <a:lstStyle/>
                    <a:p>
                      <a:pPr algn="ctr" defTabSz="457200">
                        <a:defRPr sz="1800">
                          <a:solidFill>
                            <a:srgbClr val="000000"/>
                          </a:solidFill>
                        </a:defRPr>
                      </a:pPr>
                      <a:r>
                        <a:rPr sz="1600" b="1" dirty="0">
                          <a:solidFill>
                            <a:schemeClr val="tx2"/>
                          </a:solidFill>
                          <a:latin typeface="+mj-lt"/>
                        </a:rPr>
                        <a:t>-12%</a:t>
                      </a:r>
                    </a:p>
                  </a:txBody>
                  <a:tcPr marL="17859" marR="17859" marT="0" marB="17859" anchor="b"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425154769"/>
                  </a:ext>
                </a:extLst>
              </a:tr>
              <a:tr h="283257">
                <a:tc>
                  <a:txBody>
                    <a:bodyPr/>
                    <a:lstStyle/>
                    <a:p>
                      <a:pPr algn="l" defTabSz="457200">
                        <a:defRPr sz="1800">
                          <a:solidFill>
                            <a:srgbClr val="000000"/>
                          </a:solidFill>
                        </a:defRPr>
                      </a:pPr>
                      <a:r>
                        <a:rPr sz="1600" dirty="0">
                          <a:solidFill>
                            <a:schemeClr val="tx2"/>
                          </a:solidFill>
                          <a:latin typeface="+mj-lt"/>
                        </a:rPr>
                        <a:t>Radiation therapists</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86,850</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a:solidFill>
                        <a:srgbClr val="000000"/>
                      </a:solidFill>
                      <a:miter lim="400000"/>
                    </a:lnT>
                    <a:lnB w="12700" cap="flat" cmpd="sng" algn="ctr">
                      <a:solidFill>
                        <a:srgbClr val="000000"/>
                      </a:solidFill>
                      <a:prstDash val="solid"/>
                      <a:miter lim="400000"/>
                      <a:headEnd type="none" w="med" len="med"/>
                      <a:tailEnd type="none" w="med" len="med"/>
                    </a:lnB>
                  </a:tcPr>
                </a:tc>
                <a:tc>
                  <a:txBody>
                    <a:bodyPr/>
                    <a:lstStyle/>
                    <a:p>
                      <a:pPr algn="ctr" defTabSz="457200">
                        <a:defRPr sz="1800">
                          <a:solidFill>
                            <a:srgbClr val="000000"/>
                          </a:solidFill>
                        </a:defRPr>
                      </a:pPr>
                      <a:r>
                        <a:rPr sz="1600" b="1" dirty="0">
                          <a:solidFill>
                            <a:schemeClr val="tx2"/>
                          </a:solidFill>
                          <a:latin typeface="+mj-lt"/>
                        </a:rPr>
                        <a:t>9%</a:t>
                      </a:r>
                    </a:p>
                  </a:txBody>
                  <a:tcPr marL="17859" marR="17859" marT="0" marB="17859" anchor="b"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a:solidFill>
                        <a:srgbClr val="000000"/>
                      </a:solidFill>
                      <a:miter lim="400000"/>
                    </a:lnT>
                    <a:lnB w="12700" cap="flat" cmpd="sng" algn="ctr">
                      <a:solidFill>
                        <a:srgbClr val="000000"/>
                      </a:solidFill>
                      <a:prstDash val="solid"/>
                      <a:miter lim="400000"/>
                      <a:headEnd type="none" w="med" len="med"/>
                      <a:tailEnd type="none" w="med" len="med"/>
                    </a:lnB>
                  </a:tcPr>
                </a:tc>
                <a:extLst>
                  <a:ext uri="{0D108BD9-81ED-4DB2-BD59-A6C34878D82A}">
                    <a16:rowId xmlns:a16="http://schemas.microsoft.com/office/drawing/2014/main" val="3060908521"/>
                  </a:ext>
                </a:extLst>
              </a:tr>
              <a:tr h="283257">
                <a:tc>
                  <a:txBody>
                    <a:bodyPr/>
                    <a:lstStyle/>
                    <a:p>
                      <a:pPr algn="l" defTabSz="457200">
                        <a:defRPr sz="1800">
                          <a:solidFill>
                            <a:srgbClr val="000000"/>
                          </a:solidFill>
                        </a:defRPr>
                      </a:pPr>
                      <a:r>
                        <a:rPr sz="1600" dirty="0">
                          <a:solidFill>
                            <a:schemeClr val="tx2"/>
                          </a:solidFill>
                          <a:latin typeface="+mj-lt"/>
                        </a:rPr>
                        <a:t>Air traffic controllers</a:t>
                      </a:r>
                    </a:p>
                  </a:txBody>
                  <a:tcPr marL="17859" marR="17859" marT="0" marB="17859" anchor="b" horzOverflow="overflow">
                    <a:lnL w="12700">
                      <a:solidFill>
                        <a:srgbClr val="000000"/>
                      </a:solidFill>
                      <a:miter lim="400000"/>
                    </a:lnL>
                    <a:lnR w="12700" cap="flat" cmpd="sng" algn="ctr">
                      <a:solidFill>
                        <a:srgbClr val="000000"/>
                      </a:solidFill>
                      <a:prstDash val="solid"/>
                      <a:miter lim="400000"/>
                      <a:headEnd type="none" w="med" len="med"/>
                      <a:tailEnd type="none" w="med" len="med"/>
                    </a:lnR>
                    <a:lnT w="12700">
                      <a:solidFill>
                        <a:srgbClr val="000000"/>
                      </a:solidFill>
                      <a:miter lim="400000"/>
                    </a:lnT>
                    <a:lnB w="12700">
                      <a:solidFill>
                        <a:srgbClr val="000000"/>
                      </a:solidFill>
                      <a:miter lim="400000"/>
                    </a:lnB>
                    <a:solidFill>
                      <a:schemeClr val="accent4">
                        <a:lumMod val="20000"/>
                        <a:lumOff val="80000"/>
                      </a:schemeClr>
                    </a:solidFill>
                  </a:tcPr>
                </a:tc>
                <a:tc>
                  <a:txBody>
                    <a:bodyPr/>
                    <a:lstStyle/>
                    <a:p>
                      <a:pPr algn="ctr" defTabSz="457200">
                        <a:defRPr sz="1800">
                          <a:solidFill>
                            <a:srgbClr val="000000"/>
                          </a:solidFill>
                        </a:defRPr>
                      </a:pPr>
                      <a:r>
                        <a:rPr lang="en-US" sz="1600" b="1" dirty="0">
                          <a:solidFill>
                            <a:schemeClr val="tx2"/>
                          </a:solidFill>
                          <a:latin typeface="+mj-lt"/>
                        </a:rPr>
                        <a:t>$</a:t>
                      </a:r>
                      <a:r>
                        <a:rPr sz="1600" b="1" dirty="0">
                          <a:solidFill>
                            <a:schemeClr val="tx2"/>
                          </a:solidFill>
                          <a:latin typeface="+mj-lt"/>
                        </a:rPr>
                        <a:t>130,420</a:t>
                      </a:r>
                    </a:p>
                  </a:txBody>
                  <a:tcPr marL="17859" marR="17859" marT="0" marB="17859"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a:solidFill>
                        <a:srgbClr val="000000"/>
                      </a:solidFill>
                      <a:miter lim="400000"/>
                    </a:lnT>
                    <a:lnB w="12700">
                      <a:solidFill>
                        <a:srgbClr val="000000"/>
                      </a:solidFill>
                      <a:miter lim="400000"/>
                    </a:lnB>
                    <a:solidFill>
                      <a:schemeClr val="accent4">
                        <a:lumMod val="20000"/>
                        <a:lumOff val="80000"/>
                      </a:schemeClr>
                    </a:solidFill>
                  </a:tcPr>
                </a:tc>
                <a:tc>
                  <a:txBody>
                    <a:bodyPr/>
                    <a:lstStyle/>
                    <a:p>
                      <a:pPr algn="ctr" defTabSz="457200">
                        <a:defRPr sz="1800">
                          <a:solidFill>
                            <a:srgbClr val="000000"/>
                          </a:solidFill>
                        </a:defRPr>
                      </a:pPr>
                      <a:r>
                        <a:rPr sz="1600" b="1" dirty="0">
                          <a:solidFill>
                            <a:schemeClr val="tx2"/>
                          </a:solidFill>
                          <a:latin typeface="+mj-lt"/>
                        </a:rPr>
                        <a:t>4%</a:t>
                      </a:r>
                    </a:p>
                  </a:txBody>
                  <a:tcPr marL="17859" marR="17859" marT="0" marB="17859" anchor="b" horzOverflow="overflow">
                    <a:lnL w="12700" cap="flat" cmpd="sng" algn="ctr">
                      <a:solidFill>
                        <a:srgbClr val="000000"/>
                      </a:solidFill>
                      <a:prstDash val="solid"/>
                      <a:miter lim="400000"/>
                      <a:headEnd type="none" w="med" len="med"/>
                      <a:tailEnd type="none" w="med" len="med"/>
                    </a:lnL>
                    <a:lnR w="12700">
                      <a:solidFill>
                        <a:srgbClr val="000000"/>
                      </a:solidFill>
                      <a:miter lim="400000"/>
                    </a:lnR>
                    <a:lnT w="12700">
                      <a:solidFill>
                        <a:srgbClr val="000000"/>
                      </a:solidFill>
                      <a:miter lim="400000"/>
                    </a:lnT>
                    <a:lnB w="12700">
                      <a:solidFill>
                        <a:srgbClr val="000000"/>
                      </a:solidFill>
                      <a:miter lim="400000"/>
                    </a:lnB>
                    <a:solidFill>
                      <a:schemeClr val="accent4">
                        <a:lumMod val="20000"/>
                        <a:lumOff val="80000"/>
                      </a:schemeClr>
                    </a:solidFill>
                  </a:tcPr>
                </a:tc>
                <a:extLst>
                  <a:ext uri="{0D108BD9-81ED-4DB2-BD59-A6C34878D82A}">
                    <a16:rowId xmlns:a16="http://schemas.microsoft.com/office/drawing/2014/main" val="3845835320"/>
                  </a:ext>
                </a:extLst>
              </a:tr>
            </a:tbl>
          </a:graphicData>
        </a:graphic>
      </p:graphicFrame>
      <p:sp>
        <p:nvSpPr>
          <p:cNvPr id="251" name="Reference: US News"/>
          <p:cNvSpPr txBox="1"/>
          <p:nvPr/>
        </p:nvSpPr>
        <p:spPr>
          <a:xfrm>
            <a:off x="9662157" y="6143257"/>
            <a:ext cx="1641476"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1800" u="sng">
                <a:hlinkClick r:id="" action="ppaction://noaction"/>
              </a:defRPr>
            </a:lvl1pPr>
          </a:lstStyle>
          <a:p>
            <a:pPr>
              <a:defRPr u="none"/>
            </a:pPr>
            <a:r>
              <a:rPr sz="1266" dirty="0"/>
              <a:t>Reference: US News</a:t>
            </a:r>
          </a:p>
        </p:txBody>
      </p:sp>
      <p:sp>
        <p:nvSpPr>
          <p:cNvPr id="2" name="Student Completion: Employment">
            <a:extLst>
              <a:ext uri="{FF2B5EF4-FFF2-40B4-BE49-F238E27FC236}">
                <a16:creationId xmlns:a16="http://schemas.microsoft.com/office/drawing/2014/main" id="{E24C7963-7D5F-37C4-5FC6-36AE18D0D96D}"/>
              </a:ext>
            </a:extLst>
          </p:cNvPr>
          <p:cNvSpPr txBox="1">
            <a:spLocks/>
          </p:cNvSpPr>
          <p:nvPr/>
        </p:nvSpPr>
        <p:spPr>
          <a:xfrm>
            <a:off x="471949" y="202506"/>
            <a:ext cx="11304882" cy="1325563"/>
          </a:xfrm>
          <a:prstGeom prst="rect">
            <a:avLst/>
          </a:prstGeom>
        </p:spPr>
        <p:txBody>
          <a:bodyPr vert="horz" lIns="91440" tIns="45720" rIns="91440" bIns="45720" rtlCol="0" anchor="ctr">
            <a:normAutofit/>
          </a:bodyPr>
          <a:lstStyle>
            <a:lvl1pPr algn="l" defTabSz="685859" rtl="0" eaLnBrk="1" latinLnBrk="0" hangingPunct="1">
              <a:lnSpc>
                <a:spcPct val="90000"/>
              </a:lnSpc>
              <a:spcBef>
                <a:spcPct val="0"/>
              </a:spcBef>
              <a:buNone/>
              <a:defRPr sz="3300" kern="1200">
                <a:solidFill>
                  <a:schemeClr val="tx1"/>
                </a:solidFill>
                <a:latin typeface="+mj-lt"/>
                <a:ea typeface="+mj-ea"/>
                <a:cs typeface="+mj-cs"/>
              </a:defRPr>
            </a:lvl1pPr>
          </a:lstStyle>
          <a:p>
            <a:r>
              <a:rPr lang="en-US" sz="4800" b="1" dirty="0">
                <a:solidFill>
                  <a:srgbClr val="007088"/>
                </a:solidFill>
              </a:rPr>
              <a:t>Career Salary &amp; Projected Growth</a:t>
            </a:r>
          </a:p>
        </p:txBody>
      </p:sp>
      <p:sp>
        <p:nvSpPr>
          <p:cNvPr id="3" name="Oval 2">
            <a:extLst>
              <a:ext uri="{FF2B5EF4-FFF2-40B4-BE49-F238E27FC236}">
                <a16:creationId xmlns:a16="http://schemas.microsoft.com/office/drawing/2014/main" id="{C5007873-41D0-31EF-C5A2-AD555232EAB3}"/>
              </a:ext>
            </a:extLst>
          </p:cNvPr>
          <p:cNvSpPr/>
          <p:nvPr/>
        </p:nvSpPr>
        <p:spPr>
          <a:xfrm>
            <a:off x="9757318" y="2146610"/>
            <a:ext cx="836341" cy="56313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7BDAC763-9431-3687-4381-D977FA29FA43}"/>
              </a:ext>
            </a:extLst>
          </p:cNvPr>
          <p:cNvSpPr/>
          <p:nvPr/>
        </p:nvSpPr>
        <p:spPr>
          <a:xfrm>
            <a:off x="9757318" y="4287645"/>
            <a:ext cx="836341" cy="56313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2" name="Table"/>
          <p:cNvGraphicFramePr/>
          <p:nvPr>
            <p:extLst>
              <p:ext uri="{D42A27DB-BD31-4B8C-83A1-F6EECF244321}">
                <p14:modId xmlns:p14="http://schemas.microsoft.com/office/powerpoint/2010/main" val="3977062946"/>
              </p:ext>
            </p:extLst>
          </p:nvPr>
        </p:nvGraphicFramePr>
        <p:xfrm>
          <a:off x="623937" y="1908854"/>
          <a:ext cx="10609545" cy="4295296"/>
        </p:xfrm>
        <a:graphic>
          <a:graphicData uri="http://schemas.openxmlformats.org/drawingml/2006/table">
            <a:tbl>
              <a:tblPr firstRow="1" firstCol="1"/>
              <a:tblGrid>
                <a:gridCol w="3536515">
                  <a:extLst>
                    <a:ext uri="{9D8B030D-6E8A-4147-A177-3AD203B41FA5}">
                      <a16:colId xmlns:a16="http://schemas.microsoft.com/office/drawing/2014/main" val="20000"/>
                    </a:ext>
                  </a:extLst>
                </a:gridCol>
                <a:gridCol w="3536515">
                  <a:extLst>
                    <a:ext uri="{9D8B030D-6E8A-4147-A177-3AD203B41FA5}">
                      <a16:colId xmlns:a16="http://schemas.microsoft.com/office/drawing/2014/main" val="20001"/>
                    </a:ext>
                  </a:extLst>
                </a:gridCol>
                <a:gridCol w="3536515">
                  <a:extLst>
                    <a:ext uri="{9D8B030D-6E8A-4147-A177-3AD203B41FA5}">
                      <a16:colId xmlns:a16="http://schemas.microsoft.com/office/drawing/2014/main" val="20002"/>
                    </a:ext>
                  </a:extLst>
                </a:gridCol>
              </a:tblGrid>
              <a:tr h="767246">
                <a:tc>
                  <a:txBody>
                    <a:bodyPr/>
                    <a:lstStyle/>
                    <a:p>
                      <a:pPr defTabSz="914400">
                        <a:tabLst>
                          <a:tab pos="914400" algn="l"/>
                        </a:tabLst>
                        <a:defRPr sz="1800">
                          <a:solidFill>
                            <a:srgbClr val="000000"/>
                          </a:solidFill>
                        </a:defRPr>
                      </a:pPr>
                      <a:r>
                        <a:rPr lang="en-US" sz="2000" b="1" dirty="0">
                          <a:solidFill>
                            <a:srgbClr val="F6F4EF"/>
                          </a:solidFill>
                          <a:effectLst>
                            <a:outerShdw blurRad="25400" dist="12700" dir="5400000" rotWithShape="0">
                              <a:srgbClr val="000000">
                                <a:alpha val="50000"/>
                              </a:srgbClr>
                            </a:outerShdw>
                          </a:effectLst>
                        </a:rPr>
                        <a:t>Jobs</a:t>
                      </a:r>
                      <a:endParaRPr sz="2000" b="1" dirty="0">
                        <a:solidFill>
                          <a:srgbClr val="F6F4EF"/>
                        </a:solidFill>
                        <a:effectLst>
                          <a:outerShdw blurRad="25400" dist="12700" dir="5400000" rotWithShape="0">
                            <a:srgbClr val="000000">
                              <a:alpha val="50000"/>
                            </a:srgbClr>
                          </a:outerShdw>
                        </a:effectLst>
                      </a:endParaRPr>
                    </a:p>
                  </a:txBody>
                  <a:tcPr marL="35719" marR="35719" marT="35719" marB="35719" anchor="ctr" horzOverflow="overflow">
                    <a:lnL w="12700">
                      <a:solidFill>
                        <a:srgbClr val="7695B6"/>
                      </a:solidFill>
                      <a:miter lim="400000"/>
                    </a:lnL>
                    <a:solidFill>
                      <a:srgbClr val="007088"/>
                    </a:solidFill>
                  </a:tcPr>
                </a:tc>
                <a:tc>
                  <a:txBody>
                    <a:bodyPr/>
                    <a:lstStyle/>
                    <a:p>
                      <a:pPr algn="ctr" defTabSz="914400">
                        <a:tabLst>
                          <a:tab pos="914400" algn="l"/>
                        </a:tabLst>
                        <a:defRPr sz="1800">
                          <a:solidFill>
                            <a:srgbClr val="000000"/>
                          </a:solidFill>
                        </a:defRPr>
                      </a:pPr>
                      <a:r>
                        <a:rPr sz="2000" b="1" dirty="0">
                          <a:solidFill>
                            <a:srgbClr val="F6F4EF"/>
                          </a:solidFill>
                          <a:effectLst>
                            <a:outerShdw blurRad="25400" dist="12700" dir="5400000" rotWithShape="0">
                              <a:srgbClr val="000000">
                                <a:alpha val="50000"/>
                              </a:srgbClr>
                            </a:outerShdw>
                          </a:effectLst>
                        </a:rPr>
                        <a:t>Award Category</a:t>
                      </a:r>
                    </a:p>
                  </a:txBody>
                  <a:tcPr marL="35719" marR="35719" marT="35719" marB="35719" anchor="ctr" horzOverflow="overflow">
                    <a:solidFill>
                      <a:srgbClr val="007088"/>
                    </a:solidFill>
                  </a:tcPr>
                </a:tc>
                <a:tc>
                  <a:txBody>
                    <a:bodyPr/>
                    <a:lstStyle/>
                    <a:p>
                      <a:pPr algn="ctr" defTabSz="914400">
                        <a:tabLst>
                          <a:tab pos="914400" algn="l"/>
                        </a:tabLst>
                        <a:defRPr sz="1800">
                          <a:solidFill>
                            <a:srgbClr val="000000"/>
                          </a:solidFill>
                        </a:defRPr>
                      </a:pPr>
                      <a:r>
                        <a:rPr sz="2000" b="1" dirty="0">
                          <a:solidFill>
                            <a:srgbClr val="F6F4EF"/>
                          </a:solidFill>
                          <a:effectLst>
                            <a:outerShdw blurRad="25400" dist="12700" dir="5400000" rotWithShape="0">
                              <a:srgbClr val="000000">
                                <a:alpha val="50000"/>
                              </a:srgbClr>
                            </a:outerShdw>
                          </a:effectLst>
                        </a:rPr>
                        <a:t>Median Wage 5 Years After Award (2010-11 to 2014-15)</a:t>
                      </a:r>
                    </a:p>
                  </a:txBody>
                  <a:tcPr marL="35719" marR="35719" marT="35719" marB="35719" anchor="ctr" horzOverflow="overflow">
                    <a:lnR w="12700">
                      <a:solidFill>
                        <a:srgbClr val="7695B6"/>
                      </a:solidFill>
                      <a:miter lim="400000"/>
                    </a:lnR>
                    <a:solidFill>
                      <a:srgbClr val="007088"/>
                    </a:solidFill>
                  </a:tcPr>
                </a:tc>
                <a:extLst>
                  <a:ext uri="{0D108BD9-81ED-4DB2-BD59-A6C34878D82A}">
                    <a16:rowId xmlns:a16="http://schemas.microsoft.com/office/drawing/2014/main" val="10000"/>
                  </a:ext>
                </a:extLst>
              </a:tr>
              <a:tr h="705610">
                <a:tc>
                  <a:txBody>
                    <a:bodyPr/>
                    <a:lstStyle/>
                    <a:p>
                      <a:pPr defTabSz="914400">
                        <a:tabLst>
                          <a:tab pos="914400" algn="l"/>
                        </a:tabLst>
                        <a:defRPr sz="1800">
                          <a:solidFill>
                            <a:srgbClr val="000000"/>
                          </a:solidFill>
                        </a:defRPr>
                      </a:pPr>
                      <a:r>
                        <a:rPr sz="2000" b="1" dirty="0">
                          <a:solidFill>
                            <a:srgbClr val="F6F4EF"/>
                          </a:solidFill>
                          <a:effectLst>
                            <a:outerShdw blurRad="25400" dist="12700" dir="5400000" rotWithShape="0">
                              <a:srgbClr val="000000">
                                <a:alpha val="50000"/>
                              </a:srgbClr>
                            </a:outerShdw>
                          </a:effectLst>
                        </a:rPr>
                        <a:t>Electrical Systems and Power Transmission</a:t>
                      </a:r>
                    </a:p>
                  </a:txBody>
                  <a:tcPr marL="35719" marR="35719" marT="35719" marB="35719" anchor="ctr" horzOverflow="overflow">
                    <a:solidFill>
                      <a:srgbClr val="007088"/>
                    </a:solidFill>
                  </a:tcPr>
                </a:tc>
                <a:tc>
                  <a:txBody>
                    <a:bodyPr/>
                    <a:lstStyle/>
                    <a:p>
                      <a:pPr algn="ctr" defTabSz="457200">
                        <a:defRPr sz="1800">
                          <a:solidFill>
                            <a:srgbClr val="000000"/>
                          </a:solidFill>
                        </a:defRPr>
                      </a:pPr>
                      <a:r>
                        <a:rPr sz="2000" b="1" dirty="0">
                          <a:solidFill>
                            <a:schemeClr val="tx2"/>
                          </a:solidFill>
                          <a:effectLst>
                            <a:outerShdw blurRad="25400" dist="12700" dir="5280000" rotWithShape="0">
                              <a:srgbClr val="FFFFFF"/>
                            </a:outerShdw>
                          </a:effectLst>
                        </a:rPr>
                        <a:t>Certificates Recipient               </a:t>
                      </a:r>
                    </a:p>
                  </a:txBody>
                  <a:tcPr marL="35719" marR="35719" marT="35719" marB="35719" anchor="ctr" horzOverflow="overflow"/>
                </a:tc>
                <a:tc>
                  <a:txBody>
                    <a:bodyPr/>
                    <a:lstStyle/>
                    <a:p>
                      <a:pPr algn="ctr" defTabSz="457200">
                        <a:defRPr sz="1800">
                          <a:solidFill>
                            <a:srgbClr val="000000"/>
                          </a:solidFill>
                        </a:defRPr>
                      </a:pPr>
                      <a:r>
                        <a:rPr sz="2000" b="1">
                          <a:solidFill>
                            <a:schemeClr val="tx2"/>
                          </a:solidFill>
                          <a:effectLst>
                            <a:outerShdw blurRad="25400" dist="12700" dir="5280000" rotWithShape="0">
                              <a:srgbClr val="FFFFFF"/>
                            </a:outerShdw>
                          </a:effectLst>
                        </a:rPr>
                        <a:t>$159,160</a:t>
                      </a:r>
                    </a:p>
                  </a:txBody>
                  <a:tcPr marL="35719" marR="35719" marT="35719" marB="35719" anchor="ctr" horzOverflow="overflow"/>
                </a:tc>
                <a:extLst>
                  <a:ext uri="{0D108BD9-81ED-4DB2-BD59-A6C34878D82A}">
                    <a16:rowId xmlns:a16="http://schemas.microsoft.com/office/drawing/2014/main" val="10001"/>
                  </a:ext>
                </a:extLst>
              </a:tr>
              <a:tr h="705610">
                <a:tc>
                  <a:txBody>
                    <a:bodyPr/>
                    <a:lstStyle/>
                    <a:p>
                      <a:pPr defTabSz="914400">
                        <a:tabLst>
                          <a:tab pos="914400" algn="l"/>
                        </a:tabLst>
                        <a:defRPr sz="1800">
                          <a:solidFill>
                            <a:srgbClr val="000000"/>
                          </a:solidFill>
                        </a:defRPr>
                      </a:pPr>
                      <a:r>
                        <a:rPr sz="2000" b="1" dirty="0">
                          <a:solidFill>
                            <a:srgbClr val="F6F4EF"/>
                          </a:solidFill>
                          <a:effectLst>
                            <a:outerShdw blurRad="25400" dist="12700" dir="5400000" rotWithShape="0">
                              <a:srgbClr val="000000">
                                <a:alpha val="50000"/>
                              </a:srgbClr>
                            </a:outerShdw>
                          </a:effectLst>
                        </a:rPr>
                        <a:t>Physicians Assistant</a:t>
                      </a:r>
                    </a:p>
                  </a:txBody>
                  <a:tcPr marL="35719" marR="35719" marT="35719" marB="35719" anchor="ctr" horzOverflow="overflow">
                    <a:solidFill>
                      <a:srgbClr val="007088"/>
                    </a:solidFill>
                  </a:tcPr>
                </a:tc>
                <a:tc>
                  <a:txBody>
                    <a:bodyPr/>
                    <a:lstStyle/>
                    <a:p>
                      <a:pPr algn="ctr" defTabSz="457200">
                        <a:defRPr sz="1800">
                          <a:solidFill>
                            <a:srgbClr val="000000"/>
                          </a:solidFill>
                        </a:defRPr>
                      </a:pPr>
                      <a:r>
                        <a:rPr sz="2000" b="1" dirty="0">
                          <a:solidFill>
                            <a:schemeClr val="tx2"/>
                          </a:solidFill>
                          <a:effectLst>
                            <a:outerShdw blurRad="25400" dist="12700" dir="5280000" rotWithShape="0">
                              <a:srgbClr val="FFFFFF"/>
                            </a:outerShdw>
                          </a:effectLst>
                        </a:rPr>
                        <a:t>AA/AS Degree Recipient          </a:t>
                      </a:r>
                    </a:p>
                  </a:txBody>
                  <a:tcPr marL="35719" marR="35719" marT="35719" marB="35719" anchor="ctr" horzOverflow="overflow"/>
                </a:tc>
                <a:tc>
                  <a:txBody>
                    <a:bodyPr/>
                    <a:lstStyle/>
                    <a:p>
                      <a:pPr algn="ctr" defTabSz="457200">
                        <a:defRPr sz="1800">
                          <a:solidFill>
                            <a:srgbClr val="000000"/>
                          </a:solidFill>
                        </a:defRPr>
                      </a:pPr>
                      <a:r>
                        <a:rPr sz="2000" b="1">
                          <a:solidFill>
                            <a:schemeClr val="tx2"/>
                          </a:solidFill>
                          <a:effectLst>
                            <a:outerShdw blurRad="25400" dist="12700" dir="5280000" rotWithShape="0">
                              <a:srgbClr val="FFFFFF"/>
                            </a:outerShdw>
                          </a:effectLst>
                        </a:rPr>
                        <a:t>$144,225</a:t>
                      </a:r>
                    </a:p>
                  </a:txBody>
                  <a:tcPr marL="35719" marR="35719" marT="35719" marB="35719" anchor="ctr" horzOverflow="overflow"/>
                </a:tc>
                <a:extLst>
                  <a:ext uri="{0D108BD9-81ED-4DB2-BD59-A6C34878D82A}">
                    <a16:rowId xmlns:a16="http://schemas.microsoft.com/office/drawing/2014/main" val="10002"/>
                  </a:ext>
                </a:extLst>
              </a:tr>
              <a:tr h="705610">
                <a:tc>
                  <a:txBody>
                    <a:bodyPr/>
                    <a:lstStyle/>
                    <a:p>
                      <a:pPr defTabSz="914400">
                        <a:tabLst>
                          <a:tab pos="914400" algn="l"/>
                        </a:tabLst>
                        <a:defRPr sz="1800">
                          <a:solidFill>
                            <a:srgbClr val="000000"/>
                          </a:solidFill>
                        </a:defRPr>
                      </a:pPr>
                      <a:r>
                        <a:rPr sz="2000" b="1" dirty="0">
                          <a:solidFill>
                            <a:srgbClr val="F6F4EF"/>
                          </a:solidFill>
                          <a:effectLst>
                            <a:outerShdw blurRad="25400" dist="12700" dir="5400000" rotWithShape="0">
                              <a:srgbClr val="000000">
                                <a:alpha val="50000"/>
                              </a:srgbClr>
                            </a:outerShdw>
                          </a:effectLst>
                        </a:rPr>
                        <a:t>Physicians Assistant</a:t>
                      </a:r>
                    </a:p>
                  </a:txBody>
                  <a:tcPr marL="35719" marR="35719" marT="35719" marB="35719" anchor="ctr" horzOverflow="overflow">
                    <a:solidFill>
                      <a:srgbClr val="007088"/>
                    </a:solidFill>
                  </a:tcPr>
                </a:tc>
                <a:tc>
                  <a:txBody>
                    <a:bodyPr/>
                    <a:lstStyle/>
                    <a:p>
                      <a:pPr algn="ctr" defTabSz="457200">
                        <a:defRPr sz="1800">
                          <a:solidFill>
                            <a:srgbClr val="000000"/>
                          </a:solidFill>
                        </a:defRPr>
                      </a:pPr>
                      <a:r>
                        <a:rPr sz="2000" b="1" dirty="0">
                          <a:solidFill>
                            <a:schemeClr val="tx2"/>
                          </a:solidFill>
                          <a:effectLst>
                            <a:outerShdw blurRad="25400" dist="12700" dir="5280000" rotWithShape="0">
                              <a:srgbClr val="FFFFFF"/>
                            </a:outerShdw>
                          </a:effectLst>
                        </a:rPr>
                        <a:t>Certificates Recipient               </a:t>
                      </a:r>
                    </a:p>
                  </a:txBody>
                  <a:tcPr marL="35719" marR="35719" marT="35719" marB="35719" anchor="ctr" horzOverflow="overflow"/>
                </a:tc>
                <a:tc>
                  <a:txBody>
                    <a:bodyPr/>
                    <a:lstStyle/>
                    <a:p>
                      <a:pPr algn="ctr" defTabSz="457200">
                        <a:defRPr sz="1800">
                          <a:solidFill>
                            <a:srgbClr val="000000"/>
                          </a:solidFill>
                        </a:defRPr>
                      </a:pPr>
                      <a:r>
                        <a:rPr sz="2000" b="1" dirty="0">
                          <a:solidFill>
                            <a:schemeClr val="tx2"/>
                          </a:solidFill>
                          <a:effectLst>
                            <a:outerShdw blurRad="25400" dist="12700" dir="5280000" rotWithShape="0">
                              <a:srgbClr val="FFFFFF"/>
                            </a:outerShdw>
                          </a:effectLst>
                        </a:rPr>
                        <a:t>$141,727</a:t>
                      </a:r>
                    </a:p>
                  </a:txBody>
                  <a:tcPr marL="35719" marR="35719" marT="35719" marB="35719" anchor="ctr" horzOverflow="overflow"/>
                </a:tc>
                <a:extLst>
                  <a:ext uri="{0D108BD9-81ED-4DB2-BD59-A6C34878D82A}">
                    <a16:rowId xmlns:a16="http://schemas.microsoft.com/office/drawing/2014/main" val="10003"/>
                  </a:ext>
                </a:extLst>
              </a:tr>
              <a:tr h="705610">
                <a:tc>
                  <a:txBody>
                    <a:bodyPr/>
                    <a:lstStyle/>
                    <a:p>
                      <a:pPr defTabSz="914400">
                        <a:tabLst>
                          <a:tab pos="914400" algn="l"/>
                        </a:tabLst>
                        <a:defRPr sz="1800">
                          <a:solidFill>
                            <a:srgbClr val="000000"/>
                          </a:solidFill>
                        </a:defRPr>
                      </a:pPr>
                      <a:r>
                        <a:rPr sz="2000" b="1" dirty="0">
                          <a:solidFill>
                            <a:srgbClr val="F6F4EF"/>
                          </a:solidFill>
                          <a:effectLst>
                            <a:outerShdw blurRad="25400" dist="12700" dir="5400000" rotWithShape="0">
                              <a:srgbClr val="000000">
                                <a:alpha val="50000"/>
                              </a:srgbClr>
                            </a:outerShdw>
                          </a:effectLst>
                        </a:rPr>
                        <a:t>Educational Technology</a:t>
                      </a:r>
                    </a:p>
                  </a:txBody>
                  <a:tcPr marL="35719" marR="35719" marT="35719" marB="35719" anchor="ctr" horzOverflow="overflow">
                    <a:solidFill>
                      <a:srgbClr val="007088"/>
                    </a:solidFill>
                  </a:tcPr>
                </a:tc>
                <a:tc>
                  <a:txBody>
                    <a:bodyPr/>
                    <a:lstStyle/>
                    <a:p>
                      <a:pPr algn="ctr" defTabSz="457200">
                        <a:defRPr sz="1800">
                          <a:solidFill>
                            <a:srgbClr val="000000"/>
                          </a:solidFill>
                        </a:defRPr>
                      </a:pPr>
                      <a:r>
                        <a:rPr sz="2000" b="1" dirty="0">
                          <a:solidFill>
                            <a:schemeClr val="tx2"/>
                          </a:solidFill>
                          <a:effectLst>
                            <a:outerShdw blurRad="25400" dist="12700" dir="5280000" rotWithShape="0">
                              <a:srgbClr val="FFFFFF"/>
                            </a:outerShdw>
                          </a:effectLst>
                        </a:rPr>
                        <a:t>Locally Approved Certificates Recipient       </a:t>
                      </a:r>
                    </a:p>
                  </a:txBody>
                  <a:tcPr marL="35719" marR="35719" marT="35719" marB="35719" anchor="ctr" horzOverflow="overflow"/>
                </a:tc>
                <a:tc>
                  <a:txBody>
                    <a:bodyPr/>
                    <a:lstStyle/>
                    <a:p>
                      <a:pPr algn="ctr" defTabSz="457200">
                        <a:defRPr sz="1800">
                          <a:solidFill>
                            <a:srgbClr val="000000"/>
                          </a:solidFill>
                        </a:defRPr>
                      </a:pPr>
                      <a:r>
                        <a:rPr sz="2000" b="1" dirty="0">
                          <a:solidFill>
                            <a:schemeClr val="tx2"/>
                          </a:solidFill>
                          <a:effectLst>
                            <a:outerShdw blurRad="25400" dist="12700" dir="5280000" rotWithShape="0">
                              <a:srgbClr val="FFFFFF"/>
                            </a:outerShdw>
                          </a:effectLst>
                        </a:rPr>
                        <a:t>$124,377</a:t>
                      </a:r>
                    </a:p>
                  </a:txBody>
                  <a:tcPr marL="35719" marR="35719" marT="35719" marB="35719" anchor="ctr" horzOverflow="overflow"/>
                </a:tc>
                <a:extLst>
                  <a:ext uri="{0D108BD9-81ED-4DB2-BD59-A6C34878D82A}">
                    <a16:rowId xmlns:a16="http://schemas.microsoft.com/office/drawing/2014/main" val="10004"/>
                  </a:ext>
                </a:extLst>
              </a:tr>
              <a:tr h="705610">
                <a:tc>
                  <a:txBody>
                    <a:bodyPr/>
                    <a:lstStyle/>
                    <a:p>
                      <a:pPr defTabSz="914400">
                        <a:tabLst>
                          <a:tab pos="914400" algn="l"/>
                        </a:tabLst>
                        <a:defRPr sz="1800">
                          <a:solidFill>
                            <a:srgbClr val="000000"/>
                          </a:solidFill>
                        </a:defRPr>
                      </a:pPr>
                      <a:r>
                        <a:rPr sz="2000" b="1" dirty="0">
                          <a:solidFill>
                            <a:srgbClr val="F6F4EF"/>
                          </a:solidFill>
                          <a:effectLst>
                            <a:outerShdw blurRad="25400" dist="12700" dir="5400000" rotWithShape="0">
                              <a:srgbClr val="000000">
                                <a:alpha val="50000"/>
                              </a:srgbClr>
                            </a:outerShdw>
                          </a:effectLst>
                        </a:rPr>
                        <a:t>Electrical-095220</a:t>
                      </a:r>
                    </a:p>
                  </a:txBody>
                  <a:tcPr marL="35719" marR="35719" marT="35719" marB="35719" anchor="ctr" horzOverflow="overflow">
                    <a:lnB w="12700">
                      <a:solidFill>
                        <a:srgbClr val="7695B6"/>
                      </a:solidFill>
                      <a:miter lim="400000"/>
                    </a:lnB>
                    <a:solidFill>
                      <a:srgbClr val="007088"/>
                    </a:solidFill>
                  </a:tcPr>
                </a:tc>
                <a:tc>
                  <a:txBody>
                    <a:bodyPr/>
                    <a:lstStyle/>
                    <a:p>
                      <a:pPr algn="ctr" defTabSz="457200">
                        <a:defRPr sz="1800">
                          <a:solidFill>
                            <a:srgbClr val="000000"/>
                          </a:solidFill>
                        </a:defRPr>
                      </a:pPr>
                      <a:r>
                        <a:rPr sz="2000" b="1" dirty="0">
                          <a:solidFill>
                            <a:schemeClr val="tx2"/>
                          </a:solidFill>
                          <a:effectLst>
                            <a:outerShdw blurRad="25400" dist="12700" dir="5280000" rotWithShape="0">
                              <a:srgbClr val="FFFFFF"/>
                            </a:outerShdw>
                          </a:effectLst>
                        </a:rPr>
                        <a:t>Locally Approved Certificates Recipient       </a:t>
                      </a:r>
                    </a:p>
                  </a:txBody>
                  <a:tcPr marL="35719" marR="35719" marT="35719" marB="35719" anchor="ctr" horzOverflow="overflow"/>
                </a:tc>
                <a:tc>
                  <a:txBody>
                    <a:bodyPr/>
                    <a:lstStyle/>
                    <a:p>
                      <a:pPr algn="ctr" defTabSz="457200">
                        <a:defRPr sz="1800">
                          <a:solidFill>
                            <a:srgbClr val="000000"/>
                          </a:solidFill>
                        </a:defRPr>
                      </a:pPr>
                      <a:r>
                        <a:rPr sz="2000" b="1" dirty="0">
                          <a:solidFill>
                            <a:schemeClr val="tx2"/>
                          </a:solidFill>
                          <a:effectLst>
                            <a:outerShdw blurRad="25400" dist="12700" dir="5280000" rotWithShape="0">
                              <a:srgbClr val="FFFFFF"/>
                            </a:outerShdw>
                          </a:effectLst>
                        </a:rPr>
                        <a:t>$119,918</a:t>
                      </a:r>
                    </a:p>
                  </a:txBody>
                  <a:tcPr marL="35719" marR="35719" marT="35719" marB="35719" anchor="ctr" horzOverflow="overflow"/>
                </a:tc>
                <a:extLst>
                  <a:ext uri="{0D108BD9-81ED-4DB2-BD59-A6C34878D82A}">
                    <a16:rowId xmlns:a16="http://schemas.microsoft.com/office/drawing/2014/main" val="10005"/>
                  </a:ext>
                </a:extLst>
              </a:tr>
            </a:tbl>
          </a:graphicData>
        </a:graphic>
      </p:graphicFrame>
      <p:sp>
        <p:nvSpPr>
          <p:cNvPr id="263" name="Data Mart Wage Tracker"/>
          <p:cNvSpPr txBox="1"/>
          <p:nvPr/>
        </p:nvSpPr>
        <p:spPr>
          <a:xfrm>
            <a:off x="9218507" y="1454731"/>
            <a:ext cx="2014975"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1800" u="sng">
                <a:hlinkClick r:id="" action="ppaction://noaction"/>
              </a:defRPr>
            </a:lvl1pPr>
          </a:lstStyle>
          <a:p>
            <a:pPr>
              <a:defRPr u="none"/>
            </a:pPr>
            <a:r>
              <a:rPr sz="1266" dirty="0"/>
              <a:t>Data Mart Wage Tracker</a:t>
            </a:r>
          </a:p>
        </p:txBody>
      </p:sp>
      <p:sp>
        <p:nvSpPr>
          <p:cNvPr id="2" name="Student Completion: Employment">
            <a:extLst>
              <a:ext uri="{FF2B5EF4-FFF2-40B4-BE49-F238E27FC236}">
                <a16:creationId xmlns:a16="http://schemas.microsoft.com/office/drawing/2014/main" id="{00F16157-1859-0983-2EE8-8A1090CCD3EF}"/>
              </a:ext>
            </a:extLst>
          </p:cNvPr>
          <p:cNvSpPr txBox="1">
            <a:spLocks/>
          </p:cNvSpPr>
          <p:nvPr/>
        </p:nvSpPr>
        <p:spPr>
          <a:xfrm>
            <a:off x="694458" y="382466"/>
            <a:ext cx="11111245" cy="716345"/>
          </a:xfrm>
          <a:prstGeom prst="rect">
            <a:avLst/>
          </a:prstGeom>
        </p:spPr>
        <p:txBody>
          <a:bodyPr vert="horz" lIns="91440" tIns="45720" rIns="91440" bIns="45720" rtlCol="0" anchor="ctr">
            <a:normAutofit lnSpcReduction="10000"/>
          </a:bodyPr>
          <a:lstStyle>
            <a:lvl1pPr algn="l" defTabSz="685859" rtl="0" eaLnBrk="1" latinLnBrk="0" hangingPunct="1">
              <a:lnSpc>
                <a:spcPct val="90000"/>
              </a:lnSpc>
              <a:spcBef>
                <a:spcPct val="0"/>
              </a:spcBef>
              <a:buNone/>
              <a:defRPr sz="3300" kern="1200">
                <a:solidFill>
                  <a:schemeClr val="tx1"/>
                </a:solidFill>
                <a:latin typeface="+mj-lt"/>
                <a:ea typeface="+mj-ea"/>
                <a:cs typeface="+mj-cs"/>
              </a:defRPr>
            </a:lvl1pPr>
          </a:lstStyle>
          <a:p>
            <a:r>
              <a:rPr lang="en-US" sz="4800" b="1" dirty="0">
                <a:solidFill>
                  <a:srgbClr val="007088"/>
                </a:solidFill>
              </a:rPr>
              <a:t>Awards &amp; Wages</a:t>
            </a:r>
          </a:p>
        </p:txBody>
      </p:sp>
      <p:sp>
        <p:nvSpPr>
          <p:cNvPr id="4" name="Based on our analysis of the most recently available California Community Colleges Chancellor's Office Management Information Systems Data Mart Wage Tracker, the top ten (10) paying jobs for an associate’s degree or certificate holders are given on the following slide.…">
            <a:extLst>
              <a:ext uri="{FF2B5EF4-FFF2-40B4-BE49-F238E27FC236}">
                <a16:creationId xmlns:a16="http://schemas.microsoft.com/office/drawing/2014/main" id="{ABC7AF58-0DD4-747B-A3BB-627D9F5C6214}"/>
              </a:ext>
            </a:extLst>
          </p:cNvPr>
          <p:cNvSpPr txBox="1">
            <a:spLocks noGrp="1"/>
          </p:cNvSpPr>
          <p:nvPr>
            <p:ph idx="1"/>
          </p:nvPr>
        </p:nvSpPr>
        <p:spPr>
          <a:xfrm>
            <a:off x="623937" y="1051931"/>
            <a:ext cx="11111245" cy="716345"/>
          </a:xfrm>
          <a:prstGeom prst="rect">
            <a:avLst/>
          </a:prstGeom>
        </p:spPr>
        <p:txBody>
          <a:bodyPr vert="horz" lIns="91440" tIns="45720" rIns="91440" bIns="45720" rtlCol="0" anchor="t">
            <a:noAutofit/>
          </a:bodyPr>
          <a:lstStyle/>
          <a:p>
            <a:pPr marL="0" indent="0">
              <a:lnSpc>
                <a:spcPct val="100000"/>
              </a:lnSpc>
              <a:spcBef>
                <a:spcPts val="0"/>
              </a:spcBef>
              <a:buNone/>
            </a:pPr>
            <a:r>
              <a:rPr lang="en-US" sz="1400" b="1" dirty="0">
                <a:solidFill>
                  <a:schemeClr val="tx2"/>
                </a:solidFill>
              </a:rPr>
              <a:t>Top ten (10) paying jobs for an associate’s degree or certificate holders. </a:t>
            </a:r>
          </a:p>
          <a:p>
            <a:pPr marL="0" indent="0">
              <a:lnSpc>
                <a:spcPct val="100000"/>
              </a:lnSpc>
              <a:spcBef>
                <a:spcPts val="0"/>
              </a:spcBef>
              <a:buNone/>
            </a:pPr>
            <a:r>
              <a:rPr lang="en-US" sz="1400" b="1" dirty="0">
                <a:solidFill>
                  <a:schemeClr val="tx2"/>
                </a:solidFill>
              </a:rPr>
              <a:t>(Basis: Median wage 5 years after award. Award years 2010-2011 to 2014-2015.)</a:t>
            </a:r>
            <a:endParaRPr lang="en-US" sz="1400" b="1" dirty="0">
              <a:solidFill>
                <a:schemeClr val="tx2"/>
              </a:solidFill>
              <a:latin typeface="Century Gothic"/>
            </a:endParaRPr>
          </a:p>
        </p:txBody>
      </p:sp>
      <p:sp>
        <p:nvSpPr>
          <p:cNvPr id="6" name="TextBox 5">
            <a:extLst>
              <a:ext uri="{FF2B5EF4-FFF2-40B4-BE49-F238E27FC236}">
                <a16:creationId xmlns:a16="http://schemas.microsoft.com/office/drawing/2014/main" id="{0CBCFFEF-C92F-5B58-B4C0-1044D7317EB1}"/>
              </a:ext>
            </a:extLst>
          </p:cNvPr>
          <p:cNvSpPr txBox="1"/>
          <p:nvPr/>
        </p:nvSpPr>
        <p:spPr>
          <a:xfrm>
            <a:off x="470467" y="6344729"/>
            <a:ext cx="7449856" cy="261610"/>
          </a:xfrm>
          <a:prstGeom prst="rect">
            <a:avLst/>
          </a:prstGeom>
          <a:noFill/>
        </p:spPr>
        <p:txBody>
          <a:bodyPr wrap="square">
            <a:spAutoFit/>
          </a:bodyPr>
          <a:lstStyle/>
          <a:p>
            <a:r>
              <a:rPr lang="en-US" sz="1100" dirty="0">
                <a:solidFill>
                  <a:schemeClr val="tx2"/>
                </a:solidFill>
                <a:latin typeface="+mj-lt"/>
              </a:rPr>
              <a:t>*CCCCO Management Information Systems Data Mart Wage Tracker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 name="Table"/>
          <p:cNvGraphicFramePr/>
          <p:nvPr/>
        </p:nvGraphicFramePr>
        <p:xfrm>
          <a:off x="703545" y="1578172"/>
          <a:ext cx="10784910" cy="4623396"/>
        </p:xfrm>
        <a:graphic>
          <a:graphicData uri="http://schemas.openxmlformats.org/drawingml/2006/table">
            <a:tbl>
              <a:tblPr firstRow="1" firstCol="1"/>
              <a:tblGrid>
                <a:gridCol w="2542575">
                  <a:extLst>
                    <a:ext uri="{9D8B030D-6E8A-4147-A177-3AD203B41FA5}">
                      <a16:colId xmlns:a16="http://schemas.microsoft.com/office/drawing/2014/main" val="20000"/>
                    </a:ext>
                  </a:extLst>
                </a:gridCol>
                <a:gridCol w="3675888">
                  <a:extLst>
                    <a:ext uri="{9D8B030D-6E8A-4147-A177-3AD203B41FA5}">
                      <a16:colId xmlns:a16="http://schemas.microsoft.com/office/drawing/2014/main" val="20001"/>
                    </a:ext>
                  </a:extLst>
                </a:gridCol>
                <a:gridCol w="4566447">
                  <a:extLst>
                    <a:ext uri="{9D8B030D-6E8A-4147-A177-3AD203B41FA5}">
                      <a16:colId xmlns:a16="http://schemas.microsoft.com/office/drawing/2014/main" val="20002"/>
                    </a:ext>
                  </a:extLst>
                </a:gridCol>
              </a:tblGrid>
              <a:tr h="770566">
                <a:tc>
                  <a:txBody>
                    <a:bodyPr/>
                    <a:lstStyle/>
                    <a:p>
                      <a:pPr defTabSz="914400">
                        <a:tabLst>
                          <a:tab pos="914400" algn="l"/>
                        </a:tabLst>
                        <a:defRPr sz="1800">
                          <a:solidFill>
                            <a:srgbClr val="000000"/>
                          </a:solidFill>
                        </a:defRPr>
                      </a:pPr>
                      <a:r>
                        <a:rPr lang="en-US" sz="1800" b="1" dirty="0">
                          <a:solidFill>
                            <a:srgbClr val="F6F4EF"/>
                          </a:solidFill>
                          <a:effectLst>
                            <a:outerShdw blurRad="25400" dist="12700" dir="5400000" rotWithShape="0">
                              <a:srgbClr val="000000">
                                <a:alpha val="50000"/>
                              </a:srgbClr>
                            </a:outerShdw>
                          </a:effectLst>
                        </a:rPr>
                        <a:t>Jobs</a:t>
                      </a:r>
                      <a:endParaRPr sz="1800" b="1" dirty="0">
                        <a:solidFill>
                          <a:srgbClr val="F6F4EF"/>
                        </a:solidFill>
                        <a:effectLst>
                          <a:outerShdw blurRad="25400" dist="12700" dir="5400000" rotWithShape="0">
                            <a:srgbClr val="000000">
                              <a:alpha val="50000"/>
                            </a:srgbClr>
                          </a:outerShdw>
                        </a:effectLst>
                      </a:endParaRPr>
                    </a:p>
                  </a:txBody>
                  <a:tcPr marL="35719" marR="35719" marT="35719" marB="35719" anchor="ctr" horzOverflow="overflow">
                    <a:lnL w="12700">
                      <a:solidFill>
                        <a:srgbClr val="7695B6"/>
                      </a:solidFill>
                      <a:miter lim="400000"/>
                    </a:lnL>
                    <a:solidFill>
                      <a:srgbClr val="007088"/>
                    </a:solidFill>
                  </a:tcPr>
                </a:tc>
                <a:tc>
                  <a:txBody>
                    <a:bodyPr/>
                    <a:lstStyle/>
                    <a:p>
                      <a:pPr defTabSz="914400">
                        <a:tabLst>
                          <a:tab pos="914400" algn="l"/>
                        </a:tabLst>
                        <a:defRPr sz="1800">
                          <a:solidFill>
                            <a:srgbClr val="000000"/>
                          </a:solidFill>
                        </a:defRPr>
                      </a:pPr>
                      <a:r>
                        <a:rPr sz="1800" b="1" dirty="0">
                          <a:solidFill>
                            <a:srgbClr val="F6F4EF"/>
                          </a:solidFill>
                          <a:effectLst>
                            <a:outerShdw blurRad="25400" dist="12700" dir="5400000" rotWithShape="0">
                              <a:srgbClr val="000000">
                                <a:alpha val="50000"/>
                              </a:srgbClr>
                            </a:outerShdw>
                          </a:effectLst>
                        </a:rPr>
                        <a:t>Award Category</a:t>
                      </a:r>
                    </a:p>
                  </a:txBody>
                  <a:tcPr marL="35719" marR="35719" marT="35719" marB="35719" anchor="ctr" horzOverflow="overflow">
                    <a:solidFill>
                      <a:srgbClr val="007088"/>
                    </a:solidFill>
                  </a:tcPr>
                </a:tc>
                <a:tc>
                  <a:txBody>
                    <a:bodyPr/>
                    <a:lstStyle/>
                    <a:p>
                      <a:pPr algn="ctr" defTabSz="914400">
                        <a:tabLst>
                          <a:tab pos="914400" algn="l"/>
                        </a:tabLst>
                        <a:defRPr sz="1800">
                          <a:solidFill>
                            <a:srgbClr val="000000"/>
                          </a:solidFill>
                        </a:defRPr>
                      </a:pPr>
                      <a:r>
                        <a:rPr sz="1800" b="1" dirty="0">
                          <a:solidFill>
                            <a:srgbClr val="F6F4EF"/>
                          </a:solidFill>
                          <a:effectLst>
                            <a:outerShdw blurRad="25400" dist="12700" dir="5400000" rotWithShape="0">
                              <a:srgbClr val="000000">
                                <a:alpha val="50000"/>
                              </a:srgbClr>
                            </a:outerShdw>
                          </a:effectLst>
                        </a:rPr>
                        <a:t>Median Wage 5 Years After Award (Award Years 2010-2011 to 2014-2015)</a:t>
                      </a:r>
                    </a:p>
                  </a:txBody>
                  <a:tcPr marL="35719" marR="35719" marT="35719" marB="35719" anchor="ctr" horzOverflow="overflow">
                    <a:lnR w="12700">
                      <a:solidFill>
                        <a:srgbClr val="7695B6"/>
                      </a:solidFill>
                      <a:miter lim="400000"/>
                    </a:lnR>
                    <a:solidFill>
                      <a:srgbClr val="007088"/>
                    </a:solidFill>
                  </a:tcPr>
                </a:tc>
                <a:extLst>
                  <a:ext uri="{0D108BD9-81ED-4DB2-BD59-A6C34878D82A}">
                    <a16:rowId xmlns:a16="http://schemas.microsoft.com/office/drawing/2014/main" val="10000"/>
                  </a:ext>
                </a:extLst>
              </a:tr>
              <a:tr h="770566">
                <a:tc>
                  <a:txBody>
                    <a:bodyPr/>
                    <a:lstStyle/>
                    <a:p>
                      <a:pPr defTabSz="914400">
                        <a:tabLst>
                          <a:tab pos="914400" algn="l"/>
                        </a:tabLst>
                        <a:defRPr sz="1800">
                          <a:solidFill>
                            <a:srgbClr val="000000"/>
                          </a:solidFill>
                        </a:defRPr>
                      </a:pPr>
                      <a:r>
                        <a:rPr sz="1800" b="1" dirty="0">
                          <a:solidFill>
                            <a:srgbClr val="F6F4EF"/>
                          </a:solidFill>
                          <a:effectLst>
                            <a:outerShdw blurRad="25400" dist="12700" dir="5400000" rotWithShape="0">
                              <a:srgbClr val="000000">
                                <a:alpha val="50000"/>
                              </a:srgbClr>
                            </a:outerShdw>
                          </a:effectLst>
                        </a:rPr>
                        <a:t>Paramedic</a:t>
                      </a:r>
                    </a:p>
                  </a:txBody>
                  <a:tcPr marL="35719" marR="35719" marT="35719" marB="35719" anchor="ctr" horzOverflow="overflow">
                    <a:solidFill>
                      <a:srgbClr val="007088"/>
                    </a:solidFill>
                  </a:tcPr>
                </a:tc>
                <a:tc>
                  <a:txBody>
                    <a:bodyPr/>
                    <a:lstStyle/>
                    <a:p>
                      <a:pPr defTabSz="457200">
                        <a:defRPr sz="1800">
                          <a:solidFill>
                            <a:srgbClr val="000000"/>
                          </a:solidFill>
                        </a:defRPr>
                      </a:pPr>
                      <a:r>
                        <a:rPr lang="en-US" sz="1800" b="1" dirty="0">
                          <a:solidFill>
                            <a:schemeClr val="tx2"/>
                          </a:solidFill>
                          <a:effectLst>
                            <a:outerShdw blurRad="25400" dist="12700" dir="5280000" rotWithShape="0">
                              <a:srgbClr val="FFFFFF"/>
                            </a:outerShdw>
                          </a:effectLst>
                        </a:rPr>
                        <a:t>Chancellor's Office Approved </a:t>
                      </a:r>
                      <a:r>
                        <a:rPr sz="1800" b="1" dirty="0">
                          <a:solidFill>
                            <a:schemeClr val="tx2"/>
                          </a:solidFill>
                          <a:effectLst>
                            <a:outerShdw blurRad="25400" dist="12700" dir="5280000" rotWithShape="0">
                              <a:srgbClr val="FFFFFF"/>
                            </a:outerShdw>
                          </a:effectLst>
                        </a:rPr>
                        <a:t>Certificates Recipient               </a:t>
                      </a:r>
                    </a:p>
                  </a:txBody>
                  <a:tcPr marL="35719" marR="35719" marT="35719" marB="35719" anchor="ctr" horzOverflow="overflow"/>
                </a:tc>
                <a:tc>
                  <a:txBody>
                    <a:bodyPr/>
                    <a:lstStyle/>
                    <a:p>
                      <a:pPr algn="ctr" defTabSz="457200">
                        <a:defRPr sz="1800">
                          <a:solidFill>
                            <a:srgbClr val="000000"/>
                          </a:solidFill>
                        </a:defRPr>
                      </a:pPr>
                      <a:r>
                        <a:rPr sz="1800" b="1">
                          <a:solidFill>
                            <a:schemeClr val="tx2"/>
                          </a:solidFill>
                          <a:effectLst>
                            <a:outerShdw blurRad="25400" dist="12700" dir="5280000" rotWithShape="0">
                              <a:srgbClr val="FFFFFF"/>
                            </a:outerShdw>
                          </a:effectLst>
                        </a:rPr>
                        <a:t>$112,609</a:t>
                      </a:r>
                    </a:p>
                  </a:txBody>
                  <a:tcPr marL="35719" marR="35719" marT="35719" marB="35719" anchor="ctr" horzOverflow="overflow"/>
                </a:tc>
                <a:extLst>
                  <a:ext uri="{0D108BD9-81ED-4DB2-BD59-A6C34878D82A}">
                    <a16:rowId xmlns:a16="http://schemas.microsoft.com/office/drawing/2014/main" val="10001"/>
                  </a:ext>
                </a:extLst>
              </a:tr>
              <a:tr h="770566">
                <a:tc>
                  <a:txBody>
                    <a:bodyPr/>
                    <a:lstStyle/>
                    <a:p>
                      <a:pPr defTabSz="914400">
                        <a:tabLst>
                          <a:tab pos="914400" algn="l"/>
                        </a:tabLst>
                        <a:defRPr sz="1800">
                          <a:solidFill>
                            <a:srgbClr val="000000"/>
                          </a:solidFill>
                        </a:defRPr>
                      </a:pPr>
                      <a:r>
                        <a:rPr sz="1800" b="1" dirty="0">
                          <a:solidFill>
                            <a:srgbClr val="F6F4EF"/>
                          </a:solidFill>
                          <a:effectLst>
                            <a:outerShdw blurRad="25400" dist="12700" dir="5400000" rotWithShape="0">
                              <a:srgbClr val="000000">
                                <a:alpha val="50000"/>
                              </a:srgbClr>
                            </a:outerShdw>
                          </a:effectLst>
                        </a:rPr>
                        <a:t>Diagnostic Medical Sonography</a:t>
                      </a:r>
                    </a:p>
                  </a:txBody>
                  <a:tcPr marL="35719" marR="35719" marT="35719" marB="35719" anchor="ctr" horzOverflow="overflow">
                    <a:solidFill>
                      <a:srgbClr val="007088"/>
                    </a:solidFill>
                  </a:tcPr>
                </a:tc>
                <a:tc>
                  <a:txBody>
                    <a:bodyPr/>
                    <a:lstStyle/>
                    <a:p>
                      <a:pPr defTabSz="457200">
                        <a:defRPr sz="1800">
                          <a:solidFill>
                            <a:srgbClr val="000000"/>
                          </a:solidFill>
                        </a:defRPr>
                      </a:pPr>
                      <a:r>
                        <a:rPr lang="en-US" sz="1800" b="1" dirty="0">
                          <a:solidFill>
                            <a:schemeClr val="tx2"/>
                          </a:solidFill>
                          <a:effectLst>
                            <a:outerShdw blurRad="25400" dist="12700" dir="5280000" rotWithShape="0">
                              <a:srgbClr val="FFFFFF"/>
                            </a:outerShdw>
                          </a:effectLst>
                        </a:rPr>
                        <a:t>Chancellor's Office Approved </a:t>
                      </a:r>
                      <a:r>
                        <a:rPr sz="1800" b="1" dirty="0">
                          <a:solidFill>
                            <a:schemeClr val="tx2"/>
                          </a:solidFill>
                          <a:effectLst>
                            <a:outerShdw blurRad="25400" dist="12700" dir="5280000" rotWithShape="0">
                              <a:srgbClr val="FFFFFF"/>
                            </a:outerShdw>
                          </a:effectLst>
                        </a:rPr>
                        <a:t>Certificates Recipient               </a:t>
                      </a:r>
                    </a:p>
                  </a:txBody>
                  <a:tcPr marL="35719" marR="35719" marT="35719" marB="35719" anchor="ctr" horzOverflow="overflow"/>
                </a:tc>
                <a:tc>
                  <a:txBody>
                    <a:bodyPr/>
                    <a:lstStyle/>
                    <a:p>
                      <a:pPr algn="ctr" defTabSz="457200">
                        <a:defRPr sz="1800">
                          <a:solidFill>
                            <a:srgbClr val="000000"/>
                          </a:solidFill>
                        </a:defRPr>
                      </a:pPr>
                      <a:r>
                        <a:rPr sz="1800" b="1" dirty="0">
                          <a:solidFill>
                            <a:schemeClr val="tx2"/>
                          </a:solidFill>
                          <a:effectLst>
                            <a:outerShdw blurRad="25400" dist="12700" dir="5280000" rotWithShape="0">
                              <a:srgbClr val="FFFFFF"/>
                            </a:outerShdw>
                          </a:effectLst>
                        </a:rPr>
                        <a:t>$111,504</a:t>
                      </a:r>
                    </a:p>
                  </a:txBody>
                  <a:tcPr marL="35719" marR="35719" marT="35719" marB="35719" anchor="ctr" horzOverflow="overflow"/>
                </a:tc>
                <a:extLst>
                  <a:ext uri="{0D108BD9-81ED-4DB2-BD59-A6C34878D82A}">
                    <a16:rowId xmlns:a16="http://schemas.microsoft.com/office/drawing/2014/main" val="10002"/>
                  </a:ext>
                </a:extLst>
              </a:tr>
              <a:tr h="770566">
                <a:tc>
                  <a:txBody>
                    <a:bodyPr/>
                    <a:lstStyle/>
                    <a:p>
                      <a:pPr defTabSz="914400">
                        <a:tabLst>
                          <a:tab pos="914400" algn="l"/>
                        </a:tabLst>
                        <a:defRPr sz="1800">
                          <a:solidFill>
                            <a:srgbClr val="000000"/>
                          </a:solidFill>
                        </a:defRPr>
                      </a:pPr>
                      <a:r>
                        <a:rPr sz="1800" b="1" dirty="0">
                          <a:solidFill>
                            <a:srgbClr val="F6F4EF"/>
                          </a:solidFill>
                          <a:effectLst>
                            <a:outerShdw blurRad="25400" dist="12700" dir="5400000" rotWithShape="0">
                              <a:srgbClr val="000000">
                                <a:alpha val="50000"/>
                              </a:srgbClr>
                            </a:outerShdw>
                          </a:effectLst>
                        </a:rPr>
                        <a:t>Fire Technology</a:t>
                      </a:r>
                    </a:p>
                  </a:txBody>
                  <a:tcPr marL="35719" marR="35719" marT="35719" marB="35719" anchor="ctr" horzOverflow="overflow">
                    <a:solidFill>
                      <a:srgbClr val="007088"/>
                    </a:solidFill>
                  </a:tcPr>
                </a:tc>
                <a:tc>
                  <a:txBody>
                    <a:bodyPr/>
                    <a:lstStyle/>
                    <a:p>
                      <a:pPr defTabSz="457200">
                        <a:defRPr sz="1800">
                          <a:solidFill>
                            <a:srgbClr val="000000"/>
                          </a:solidFill>
                        </a:defRPr>
                      </a:pPr>
                      <a:r>
                        <a:rPr sz="1800" b="1">
                          <a:solidFill>
                            <a:schemeClr val="tx2"/>
                          </a:solidFill>
                          <a:effectLst>
                            <a:outerShdw blurRad="25400" dist="12700" dir="5280000" rotWithShape="0">
                              <a:srgbClr val="FFFFFF"/>
                            </a:outerShdw>
                          </a:effectLst>
                        </a:rPr>
                        <a:t>Locally Approved Certificates Recipient    </a:t>
                      </a:r>
                    </a:p>
                  </a:txBody>
                  <a:tcPr marL="35719" marR="35719" marT="35719" marB="35719" anchor="ctr" horzOverflow="overflow"/>
                </a:tc>
                <a:tc>
                  <a:txBody>
                    <a:bodyPr/>
                    <a:lstStyle/>
                    <a:p>
                      <a:pPr algn="ctr" defTabSz="457200">
                        <a:defRPr sz="1800">
                          <a:solidFill>
                            <a:srgbClr val="000000"/>
                          </a:solidFill>
                        </a:defRPr>
                      </a:pPr>
                      <a:r>
                        <a:rPr sz="1800" b="1" dirty="0">
                          <a:solidFill>
                            <a:schemeClr val="tx2"/>
                          </a:solidFill>
                          <a:effectLst>
                            <a:outerShdw blurRad="25400" dist="12700" dir="5280000" rotWithShape="0">
                              <a:srgbClr val="FFFFFF"/>
                            </a:outerShdw>
                          </a:effectLst>
                        </a:rPr>
                        <a:t>$106,303</a:t>
                      </a:r>
                    </a:p>
                  </a:txBody>
                  <a:tcPr marL="35719" marR="35719" marT="35719" marB="35719" anchor="ctr" horzOverflow="overflow"/>
                </a:tc>
                <a:extLst>
                  <a:ext uri="{0D108BD9-81ED-4DB2-BD59-A6C34878D82A}">
                    <a16:rowId xmlns:a16="http://schemas.microsoft.com/office/drawing/2014/main" val="10003"/>
                  </a:ext>
                </a:extLst>
              </a:tr>
              <a:tr h="770566">
                <a:tc>
                  <a:txBody>
                    <a:bodyPr/>
                    <a:lstStyle/>
                    <a:p>
                      <a:pPr defTabSz="914400">
                        <a:tabLst>
                          <a:tab pos="914400" algn="l"/>
                        </a:tabLst>
                        <a:defRPr sz="1800">
                          <a:solidFill>
                            <a:srgbClr val="000000"/>
                          </a:solidFill>
                        </a:defRPr>
                      </a:pPr>
                      <a:r>
                        <a:rPr sz="1800" b="1" dirty="0">
                          <a:solidFill>
                            <a:srgbClr val="F6F4EF"/>
                          </a:solidFill>
                          <a:effectLst>
                            <a:outerShdw blurRad="25400" dist="12700" dir="5400000" rotWithShape="0">
                              <a:srgbClr val="000000">
                                <a:alpha val="50000"/>
                              </a:srgbClr>
                            </a:outerShdw>
                          </a:effectLst>
                        </a:rPr>
                        <a:t>Public Works</a:t>
                      </a:r>
                    </a:p>
                  </a:txBody>
                  <a:tcPr marL="35719" marR="35719" marT="35719" marB="35719" anchor="ctr" horzOverflow="overflow">
                    <a:solidFill>
                      <a:srgbClr val="007088"/>
                    </a:solidFill>
                  </a:tcPr>
                </a:tc>
                <a:tc>
                  <a:txBody>
                    <a:bodyPr/>
                    <a:lstStyle/>
                    <a:p>
                      <a:pPr defTabSz="457200">
                        <a:defRPr sz="1800">
                          <a:solidFill>
                            <a:srgbClr val="000000"/>
                          </a:solidFill>
                        </a:defRPr>
                      </a:pPr>
                      <a:r>
                        <a:rPr sz="1800" b="1" dirty="0">
                          <a:solidFill>
                            <a:schemeClr val="tx2"/>
                          </a:solidFill>
                          <a:effectLst>
                            <a:outerShdw blurRad="25400" dist="12700" dir="5280000" rotWithShape="0">
                              <a:srgbClr val="FFFFFF"/>
                            </a:outerShdw>
                          </a:effectLst>
                        </a:rPr>
                        <a:t>Chancellor's Office Approved Certificates Recipient      </a:t>
                      </a:r>
                    </a:p>
                  </a:txBody>
                  <a:tcPr marL="35719" marR="35719" marT="35719" marB="35719" anchor="ctr" horzOverflow="overflow"/>
                </a:tc>
                <a:tc>
                  <a:txBody>
                    <a:bodyPr/>
                    <a:lstStyle/>
                    <a:p>
                      <a:pPr algn="ctr" defTabSz="457200">
                        <a:defRPr sz="1800">
                          <a:solidFill>
                            <a:srgbClr val="000000"/>
                          </a:solidFill>
                        </a:defRPr>
                      </a:pPr>
                      <a:r>
                        <a:rPr sz="1800" b="1" dirty="0">
                          <a:solidFill>
                            <a:schemeClr val="tx2"/>
                          </a:solidFill>
                          <a:effectLst>
                            <a:outerShdw blurRad="25400" dist="12700" dir="5280000" rotWithShape="0">
                              <a:srgbClr val="FFFFFF"/>
                            </a:outerShdw>
                          </a:effectLst>
                        </a:rPr>
                        <a:t>$102,898</a:t>
                      </a:r>
                    </a:p>
                  </a:txBody>
                  <a:tcPr marL="35719" marR="35719" marT="35719" marB="35719" anchor="ctr" horzOverflow="overflow"/>
                </a:tc>
                <a:extLst>
                  <a:ext uri="{0D108BD9-81ED-4DB2-BD59-A6C34878D82A}">
                    <a16:rowId xmlns:a16="http://schemas.microsoft.com/office/drawing/2014/main" val="10004"/>
                  </a:ext>
                </a:extLst>
              </a:tr>
              <a:tr h="770566">
                <a:tc>
                  <a:txBody>
                    <a:bodyPr/>
                    <a:lstStyle/>
                    <a:p>
                      <a:pPr defTabSz="914400">
                        <a:tabLst>
                          <a:tab pos="914400" algn="l"/>
                        </a:tabLst>
                        <a:defRPr sz="1800">
                          <a:solidFill>
                            <a:srgbClr val="000000"/>
                          </a:solidFill>
                        </a:defRPr>
                      </a:pPr>
                      <a:r>
                        <a:rPr sz="1800" b="1" dirty="0">
                          <a:solidFill>
                            <a:srgbClr val="F6F4EF"/>
                          </a:solidFill>
                          <a:effectLst>
                            <a:outerShdw blurRad="25400" dist="12700" dir="5400000" rotWithShape="0">
                              <a:srgbClr val="000000">
                                <a:alpha val="50000"/>
                              </a:srgbClr>
                            </a:outerShdw>
                          </a:effectLst>
                        </a:rPr>
                        <a:t>Surveying</a:t>
                      </a:r>
                    </a:p>
                  </a:txBody>
                  <a:tcPr marL="35719" marR="35719" marT="35719" marB="35719" anchor="ctr" horzOverflow="overflow">
                    <a:lnB w="12700">
                      <a:solidFill>
                        <a:srgbClr val="7695B6"/>
                      </a:solidFill>
                      <a:miter lim="400000"/>
                    </a:lnB>
                    <a:solidFill>
                      <a:srgbClr val="007088"/>
                    </a:solidFill>
                  </a:tcPr>
                </a:tc>
                <a:tc>
                  <a:txBody>
                    <a:bodyPr/>
                    <a:lstStyle/>
                    <a:p>
                      <a:pPr defTabSz="457200">
                        <a:defRPr sz="1800">
                          <a:solidFill>
                            <a:srgbClr val="000000"/>
                          </a:solidFill>
                        </a:defRPr>
                      </a:pPr>
                      <a:r>
                        <a:rPr sz="1800" b="1">
                          <a:solidFill>
                            <a:schemeClr val="tx2"/>
                          </a:solidFill>
                          <a:effectLst>
                            <a:outerShdw blurRad="25400" dist="12700" dir="5280000" rotWithShape="0">
                              <a:srgbClr val="FFFFFF"/>
                            </a:outerShdw>
                          </a:effectLst>
                        </a:rPr>
                        <a:t>Chancellor's Office Approved Certificates Recipient      </a:t>
                      </a:r>
                    </a:p>
                  </a:txBody>
                  <a:tcPr marL="35719" marR="35719" marT="35719" marB="35719" anchor="ctr" horzOverflow="overflow"/>
                </a:tc>
                <a:tc>
                  <a:txBody>
                    <a:bodyPr/>
                    <a:lstStyle/>
                    <a:p>
                      <a:pPr algn="ctr" defTabSz="457200">
                        <a:defRPr sz="1800">
                          <a:solidFill>
                            <a:srgbClr val="000000"/>
                          </a:solidFill>
                        </a:defRPr>
                      </a:pPr>
                      <a:r>
                        <a:rPr sz="1800" b="1" dirty="0">
                          <a:solidFill>
                            <a:schemeClr val="tx2"/>
                          </a:solidFill>
                          <a:effectLst>
                            <a:outerShdw blurRad="25400" dist="12700" dir="5280000" rotWithShape="0">
                              <a:srgbClr val="FFFFFF"/>
                            </a:outerShdw>
                          </a:effectLst>
                        </a:rPr>
                        <a:t>$100,629</a:t>
                      </a:r>
                    </a:p>
                  </a:txBody>
                  <a:tcPr marL="35719" marR="35719" marT="35719" marB="35719" anchor="ctr" horzOverflow="overflow"/>
                </a:tc>
                <a:extLst>
                  <a:ext uri="{0D108BD9-81ED-4DB2-BD59-A6C34878D82A}">
                    <a16:rowId xmlns:a16="http://schemas.microsoft.com/office/drawing/2014/main" val="10005"/>
                  </a:ext>
                </a:extLst>
              </a:tr>
            </a:tbl>
          </a:graphicData>
        </a:graphic>
      </p:graphicFrame>
      <p:sp>
        <p:nvSpPr>
          <p:cNvPr id="267" name="Data Mart Wage Tracker"/>
          <p:cNvSpPr txBox="1"/>
          <p:nvPr/>
        </p:nvSpPr>
        <p:spPr>
          <a:xfrm>
            <a:off x="9356669" y="1227752"/>
            <a:ext cx="2014975"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1800" u="sng">
                <a:hlinkClick r:id="" action="ppaction://noaction"/>
              </a:defRPr>
            </a:lvl1pPr>
          </a:lstStyle>
          <a:p>
            <a:pPr>
              <a:defRPr u="none"/>
            </a:pPr>
            <a:r>
              <a:rPr sz="1266" dirty="0"/>
              <a:t>Data Mart Wage Tracker</a:t>
            </a:r>
          </a:p>
        </p:txBody>
      </p:sp>
      <p:sp>
        <p:nvSpPr>
          <p:cNvPr id="5" name="Student Completion: Employment &amp; STEM">
            <a:extLst>
              <a:ext uri="{FF2B5EF4-FFF2-40B4-BE49-F238E27FC236}">
                <a16:creationId xmlns:a16="http://schemas.microsoft.com/office/drawing/2014/main" id="{874A82CD-42D6-1AE0-7F53-70FD1AAF9A1C}"/>
              </a:ext>
            </a:extLst>
          </p:cNvPr>
          <p:cNvSpPr txBox="1">
            <a:spLocks noGrp="1"/>
          </p:cNvSpPr>
          <p:nvPr>
            <p:ph type="title"/>
          </p:nvPr>
        </p:nvSpPr>
        <p:spPr>
          <a:xfrm>
            <a:off x="596766" y="365127"/>
            <a:ext cx="10929649" cy="1325563"/>
          </a:xfrm>
          <a:prstGeom prst="rect">
            <a:avLst/>
          </a:prstGeom>
        </p:spPr>
        <p:txBody>
          <a:bodyPr>
            <a:normAutofit/>
          </a:bodyPr>
          <a:lstStyle>
            <a:lvl1pPr defTabSz="560831">
              <a:defRPr sz="6144" spc="-122"/>
            </a:lvl1pPr>
          </a:lstStyle>
          <a:p>
            <a:r>
              <a:rPr sz="3600" b="1" dirty="0">
                <a:solidFill>
                  <a:srgbClr val="007088"/>
                </a:solidFill>
              </a:rPr>
              <a:t>Employment</a:t>
            </a:r>
            <a:r>
              <a:rPr lang="en-US" sz="3600" b="1" dirty="0">
                <a:solidFill>
                  <a:srgbClr val="007088"/>
                </a:solidFill>
              </a:rPr>
              <a:t> Wages</a:t>
            </a:r>
            <a:endParaRPr sz="3600" b="1" dirty="0">
              <a:solidFill>
                <a:srgbClr val="007088"/>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Student Completion: Career Education"/>
          <p:cNvSpPr txBox="1">
            <a:spLocks noGrp="1"/>
          </p:cNvSpPr>
          <p:nvPr>
            <p:ph type="title"/>
          </p:nvPr>
        </p:nvSpPr>
        <p:spPr>
          <a:xfrm>
            <a:off x="653153" y="155088"/>
            <a:ext cx="11111245" cy="1325563"/>
          </a:xfrm>
          <a:prstGeom prst="rect">
            <a:avLst/>
          </a:prstGeom>
        </p:spPr>
        <p:txBody>
          <a:bodyPr>
            <a:normAutofit/>
          </a:bodyPr>
          <a:lstStyle>
            <a:lvl1pPr defTabSz="560831">
              <a:defRPr sz="6144" spc="-122"/>
            </a:lvl1pPr>
          </a:lstStyle>
          <a:p>
            <a:r>
              <a:rPr lang="en-US" sz="4400" b="1" dirty="0">
                <a:solidFill>
                  <a:srgbClr val="007088"/>
                </a:solidFill>
              </a:rPr>
              <a:t>Employment Wages: Career</a:t>
            </a:r>
            <a:r>
              <a:rPr sz="4400" b="1" dirty="0">
                <a:solidFill>
                  <a:srgbClr val="007088"/>
                </a:solidFill>
              </a:rPr>
              <a:t> Education</a:t>
            </a:r>
          </a:p>
        </p:txBody>
      </p:sp>
      <p:graphicFrame>
        <p:nvGraphicFramePr>
          <p:cNvPr id="282" name="Table"/>
          <p:cNvGraphicFramePr/>
          <p:nvPr>
            <p:extLst>
              <p:ext uri="{D42A27DB-BD31-4B8C-83A1-F6EECF244321}">
                <p14:modId xmlns:p14="http://schemas.microsoft.com/office/powerpoint/2010/main" val="3941244173"/>
              </p:ext>
            </p:extLst>
          </p:nvPr>
        </p:nvGraphicFramePr>
        <p:xfrm>
          <a:off x="745178" y="2065819"/>
          <a:ext cx="10300740" cy="4374416"/>
        </p:xfrm>
        <a:graphic>
          <a:graphicData uri="http://schemas.openxmlformats.org/drawingml/2006/table">
            <a:tbl>
              <a:tblPr firstRow="1" firstCol="1"/>
              <a:tblGrid>
                <a:gridCol w="3038518">
                  <a:extLst>
                    <a:ext uri="{9D8B030D-6E8A-4147-A177-3AD203B41FA5}">
                      <a16:colId xmlns:a16="http://schemas.microsoft.com/office/drawing/2014/main" val="20000"/>
                    </a:ext>
                  </a:extLst>
                </a:gridCol>
                <a:gridCol w="3828642">
                  <a:extLst>
                    <a:ext uri="{9D8B030D-6E8A-4147-A177-3AD203B41FA5}">
                      <a16:colId xmlns:a16="http://schemas.microsoft.com/office/drawing/2014/main" val="20001"/>
                    </a:ext>
                  </a:extLst>
                </a:gridCol>
                <a:gridCol w="3433580">
                  <a:extLst>
                    <a:ext uri="{9D8B030D-6E8A-4147-A177-3AD203B41FA5}">
                      <a16:colId xmlns:a16="http://schemas.microsoft.com/office/drawing/2014/main" val="20002"/>
                    </a:ext>
                  </a:extLst>
                </a:gridCol>
              </a:tblGrid>
              <a:tr h="783483">
                <a:tc>
                  <a:txBody>
                    <a:bodyPr/>
                    <a:lstStyle/>
                    <a:p>
                      <a:pPr defTabSz="914400">
                        <a:tabLst>
                          <a:tab pos="914400" algn="l"/>
                        </a:tabLst>
                        <a:defRPr sz="1800">
                          <a:solidFill>
                            <a:srgbClr val="000000"/>
                          </a:solidFill>
                        </a:defRPr>
                      </a:pPr>
                      <a:r>
                        <a:rPr lang="en-US" sz="1600" b="1" dirty="0">
                          <a:solidFill>
                            <a:schemeClr val="bg1"/>
                          </a:solidFill>
                          <a:effectLst>
                            <a:outerShdw blurRad="25400" dist="12700" dir="5400000" rotWithShape="0">
                              <a:srgbClr val="000000">
                                <a:alpha val="50000"/>
                              </a:srgbClr>
                            </a:outerShdw>
                          </a:effectLst>
                        </a:rPr>
                        <a:t>Job</a:t>
                      </a:r>
                      <a:endParaRPr sz="1600" b="1" dirty="0">
                        <a:solidFill>
                          <a:schemeClr val="bg1"/>
                        </a:solidFill>
                        <a:effectLst>
                          <a:outerShdw blurRad="25400" dist="12700" dir="5400000" rotWithShape="0">
                            <a:srgbClr val="000000">
                              <a:alpha val="50000"/>
                            </a:srgbClr>
                          </a:outerShdw>
                        </a:effectLst>
                      </a:endParaRPr>
                    </a:p>
                  </a:txBody>
                  <a:tcPr marL="35719" marR="35719" marT="35719" marB="35719" anchor="b" horzOverflow="overflow">
                    <a:lnL w="12700">
                      <a:solidFill>
                        <a:srgbClr val="7695B6"/>
                      </a:solidFill>
                      <a:miter lim="400000"/>
                    </a:lnL>
                    <a:solidFill>
                      <a:srgbClr val="007088"/>
                    </a:solidFill>
                  </a:tcPr>
                </a:tc>
                <a:tc>
                  <a:txBody>
                    <a:bodyPr/>
                    <a:lstStyle/>
                    <a:p>
                      <a:pPr defTabSz="914400">
                        <a:tabLst>
                          <a:tab pos="914400" algn="l"/>
                        </a:tabLst>
                        <a:defRPr sz="1800">
                          <a:solidFill>
                            <a:srgbClr val="000000"/>
                          </a:solidFill>
                        </a:defRPr>
                      </a:pPr>
                      <a:r>
                        <a:rPr sz="1600" b="1" dirty="0">
                          <a:solidFill>
                            <a:schemeClr val="bg1"/>
                          </a:solidFill>
                          <a:effectLst>
                            <a:outerShdw blurRad="25400" dist="12700" dir="5400000" rotWithShape="0">
                              <a:srgbClr val="000000">
                                <a:alpha val="50000"/>
                              </a:srgbClr>
                            </a:outerShdw>
                          </a:effectLst>
                        </a:rPr>
                        <a:t>Award Category</a:t>
                      </a:r>
                    </a:p>
                  </a:txBody>
                  <a:tcPr marL="35719" marR="35719" marT="35719" marB="35719" anchor="b" horzOverflow="overflow">
                    <a:solidFill>
                      <a:srgbClr val="007088"/>
                    </a:solidFill>
                  </a:tcPr>
                </a:tc>
                <a:tc>
                  <a:txBody>
                    <a:bodyPr/>
                    <a:lstStyle/>
                    <a:p>
                      <a:pPr defTabSz="914400">
                        <a:tabLst>
                          <a:tab pos="914400" algn="l"/>
                        </a:tabLst>
                        <a:defRPr sz="1800">
                          <a:solidFill>
                            <a:srgbClr val="000000"/>
                          </a:solidFill>
                        </a:defRPr>
                      </a:pPr>
                      <a:r>
                        <a:rPr sz="1600" b="1" dirty="0">
                          <a:solidFill>
                            <a:schemeClr val="bg1"/>
                          </a:solidFill>
                          <a:effectLst>
                            <a:outerShdw blurRad="25400" dist="12700" dir="5400000" rotWithShape="0">
                              <a:srgbClr val="000000">
                                <a:alpha val="50000"/>
                              </a:srgbClr>
                            </a:outerShdw>
                          </a:effectLst>
                        </a:rPr>
                        <a:t>Median Wage 5 Years After Award (Award Years 2010-2011 to 2014-2015)</a:t>
                      </a:r>
                    </a:p>
                  </a:txBody>
                  <a:tcPr marL="35719" marR="35719" marT="35719" marB="35719" anchor="b" horzOverflow="overflow">
                    <a:lnR w="12700">
                      <a:solidFill>
                        <a:srgbClr val="7695B6"/>
                      </a:solidFill>
                      <a:miter lim="400000"/>
                    </a:lnR>
                    <a:solidFill>
                      <a:srgbClr val="007088"/>
                    </a:solidFill>
                  </a:tcPr>
                </a:tc>
                <a:extLst>
                  <a:ext uri="{0D108BD9-81ED-4DB2-BD59-A6C34878D82A}">
                    <a16:rowId xmlns:a16="http://schemas.microsoft.com/office/drawing/2014/main" val="10000"/>
                  </a:ext>
                </a:extLst>
              </a:tr>
              <a:tr h="545557">
                <a:tc>
                  <a:txBody>
                    <a:bodyPr/>
                    <a:lstStyle/>
                    <a:p>
                      <a:pPr defTabSz="914400">
                        <a:tabLst>
                          <a:tab pos="914400" algn="l"/>
                        </a:tabLst>
                        <a:defRPr sz="1800">
                          <a:solidFill>
                            <a:srgbClr val="000000"/>
                          </a:solidFill>
                        </a:defRPr>
                      </a:pPr>
                      <a:r>
                        <a:rPr sz="1600" b="1" dirty="0">
                          <a:solidFill>
                            <a:schemeClr val="bg1"/>
                          </a:solidFill>
                          <a:effectLst>
                            <a:outerShdw blurRad="25400" dist="12700" dir="5400000" rotWithShape="0">
                              <a:srgbClr val="000000">
                                <a:alpha val="50000"/>
                              </a:srgbClr>
                            </a:outerShdw>
                          </a:effectLst>
                        </a:rPr>
                        <a:t>Electrical Systems and Power Transmission</a:t>
                      </a:r>
                    </a:p>
                  </a:txBody>
                  <a:tcPr marL="35719" marR="35719" marT="35719" marB="35719" anchor="ctr" horzOverflow="overflow">
                    <a:solidFill>
                      <a:srgbClr val="007088"/>
                    </a:solidFill>
                  </a:tcPr>
                </a:tc>
                <a:tc>
                  <a:txBody>
                    <a:bodyPr/>
                    <a:lstStyle/>
                    <a:p>
                      <a:pPr defTabSz="457200">
                        <a:defRPr sz="1800">
                          <a:solidFill>
                            <a:srgbClr val="000000"/>
                          </a:solidFill>
                        </a:defRPr>
                      </a:pPr>
                      <a:r>
                        <a:rPr sz="1600" b="1" dirty="0">
                          <a:solidFill>
                            <a:schemeClr val="tx2"/>
                          </a:solidFill>
                          <a:effectLst>
                            <a:outerShdw blurRad="25400" dist="12700" dir="5280000" rotWithShape="0">
                              <a:srgbClr val="FFFFFF"/>
                            </a:outerShdw>
                          </a:effectLst>
                        </a:rPr>
                        <a:t>Chancellor's Office Approved Certificates</a:t>
                      </a:r>
                    </a:p>
                  </a:txBody>
                  <a:tcPr marL="35719" marR="35719" marT="35719" marB="35719" anchor="ctr" horzOverflow="overflow"/>
                </a:tc>
                <a:tc>
                  <a:txBody>
                    <a:bodyPr/>
                    <a:lstStyle/>
                    <a:p>
                      <a:pPr defTabSz="457200">
                        <a:defRPr sz="1800">
                          <a:solidFill>
                            <a:srgbClr val="000000"/>
                          </a:solidFill>
                        </a:defRPr>
                      </a:pPr>
                      <a:r>
                        <a:rPr sz="1600" b="1" dirty="0">
                          <a:solidFill>
                            <a:schemeClr val="tx2"/>
                          </a:solidFill>
                          <a:effectLst>
                            <a:outerShdw blurRad="25400" dist="12700" dir="5280000" rotWithShape="0">
                              <a:srgbClr val="FFFFFF"/>
                            </a:outerShdw>
                          </a:effectLst>
                        </a:rPr>
                        <a:t>$159,160</a:t>
                      </a:r>
                    </a:p>
                  </a:txBody>
                  <a:tcPr marL="35719" marR="35719" marT="35719" marB="35719" anchor="ctr" horzOverflow="overflow"/>
                </a:tc>
                <a:extLst>
                  <a:ext uri="{0D108BD9-81ED-4DB2-BD59-A6C34878D82A}">
                    <a16:rowId xmlns:a16="http://schemas.microsoft.com/office/drawing/2014/main" val="10001"/>
                  </a:ext>
                </a:extLst>
              </a:tr>
              <a:tr h="437807">
                <a:tc>
                  <a:txBody>
                    <a:bodyPr/>
                    <a:lstStyle/>
                    <a:p>
                      <a:pPr defTabSz="914400">
                        <a:tabLst>
                          <a:tab pos="914400" algn="l"/>
                        </a:tabLst>
                        <a:defRPr sz="1800">
                          <a:solidFill>
                            <a:srgbClr val="000000"/>
                          </a:solidFill>
                        </a:defRPr>
                      </a:pPr>
                      <a:r>
                        <a:rPr sz="1600" b="1" dirty="0">
                          <a:solidFill>
                            <a:schemeClr val="bg1"/>
                          </a:solidFill>
                          <a:effectLst>
                            <a:outerShdw blurRad="25400" dist="12700" dir="5400000" rotWithShape="0">
                              <a:srgbClr val="000000">
                                <a:alpha val="50000"/>
                              </a:srgbClr>
                            </a:outerShdw>
                          </a:effectLst>
                        </a:rPr>
                        <a:t>Educational Technology</a:t>
                      </a:r>
                    </a:p>
                  </a:txBody>
                  <a:tcPr marL="35719" marR="35719" marT="35719" marB="35719" anchor="ctr" horzOverflow="overflow">
                    <a:solidFill>
                      <a:srgbClr val="007088"/>
                    </a:solidFill>
                  </a:tcPr>
                </a:tc>
                <a:tc>
                  <a:txBody>
                    <a:bodyPr/>
                    <a:lstStyle/>
                    <a:p>
                      <a:pPr defTabSz="457200">
                        <a:defRPr sz="1800">
                          <a:solidFill>
                            <a:srgbClr val="000000"/>
                          </a:solidFill>
                        </a:defRPr>
                      </a:pPr>
                      <a:r>
                        <a:rPr sz="1600" b="1" dirty="0">
                          <a:solidFill>
                            <a:schemeClr val="tx2"/>
                          </a:solidFill>
                          <a:effectLst>
                            <a:outerShdw blurRad="25400" dist="12700" dir="5280000" rotWithShape="0">
                              <a:srgbClr val="FFFFFF"/>
                            </a:outerShdw>
                          </a:effectLst>
                        </a:rPr>
                        <a:t>Locally Approved Certificates</a:t>
                      </a:r>
                    </a:p>
                  </a:txBody>
                  <a:tcPr marL="35719" marR="35719" marT="35719" marB="35719" anchor="ctr" horzOverflow="overflow"/>
                </a:tc>
                <a:tc>
                  <a:txBody>
                    <a:bodyPr/>
                    <a:lstStyle/>
                    <a:p>
                      <a:pPr defTabSz="457200">
                        <a:defRPr sz="1800">
                          <a:solidFill>
                            <a:srgbClr val="000000"/>
                          </a:solidFill>
                        </a:defRPr>
                      </a:pPr>
                      <a:r>
                        <a:rPr sz="1600" b="1" dirty="0">
                          <a:solidFill>
                            <a:schemeClr val="tx2"/>
                          </a:solidFill>
                          <a:effectLst>
                            <a:outerShdw blurRad="25400" dist="12700" dir="5280000" rotWithShape="0">
                              <a:srgbClr val="FFFFFF"/>
                            </a:outerShdw>
                          </a:effectLst>
                        </a:rPr>
                        <a:t>$124,377</a:t>
                      </a:r>
                    </a:p>
                  </a:txBody>
                  <a:tcPr marL="35719" marR="35719" marT="35719" marB="35719" anchor="ctr" horzOverflow="overflow"/>
                </a:tc>
                <a:extLst>
                  <a:ext uri="{0D108BD9-81ED-4DB2-BD59-A6C34878D82A}">
                    <a16:rowId xmlns:a16="http://schemas.microsoft.com/office/drawing/2014/main" val="10002"/>
                  </a:ext>
                </a:extLst>
              </a:tr>
              <a:tr h="437807">
                <a:tc>
                  <a:txBody>
                    <a:bodyPr/>
                    <a:lstStyle/>
                    <a:p>
                      <a:pPr defTabSz="914400">
                        <a:tabLst>
                          <a:tab pos="914400" algn="l"/>
                        </a:tabLst>
                        <a:defRPr sz="1800">
                          <a:solidFill>
                            <a:srgbClr val="000000"/>
                          </a:solidFill>
                        </a:defRPr>
                      </a:pPr>
                      <a:r>
                        <a:rPr sz="1600" b="1" dirty="0">
                          <a:solidFill>
                            <a:schemeClr val="bg1"/>
                          </a:solidFill>
                          <a:effectLst>
                            <a:outerShdw blurRad="25400" dist="12700" dir="5400000" rotWithShape="0">
                              <a:srgbClr val="000000">
                                <a:alpha val="50000"/>
                              </a:srgbClr>
                            </a:outerShdw>
                          </a:effectLst>
                        </a:rPr>
                        <a:t>Electrical</a:t>
                      </a:r>
                    </a:p>
                  </a:txBody>
                  <a:tcPr marL="35719" marR="35719" marT="35719" marB="35719" anchor="ctr" horzOverflow="overflow">
                    <a:solidFill>
                      <a:srgbClr val="007088"/>
                    </a:solidFill>
                  </a:tcPr>
                </a:tc>
                <a:tc>
                  <a:txBody>
                    <a:bodyPr/>
                    <a:lstStyle/>
                    <a:p>
                      <a:pPr defTabSz="457200">
                        <a:defRPr sz="1800">
                          <a:solidFill>
                            <a:srgbClr val="000000"/>
                          </a:solidFill>
                        </a:defRPr>
                      </a:pPr>
                      <a:r>
                        <a:rPr sz="1600" b="1" dirty="0">
                          <a:solidFill>
                            <a:schemeClr val="tx2"/>
                          </a:solidFill>
                          <a:effectLst>
                            <a:outerShdw blurRad="25400" dist="12700" dir="5280000" rotWithShape="0">
                              <a:srgbClr val="FFFFFF"/>
                            </a:outerShdw>
                          </a:effectLst>
                        </a:rPr>
                        <a:t>Locally Approved Certificates</a:t>
                      </a:r>
                    </a:p>
                  </a:txBody>
                  <a:tcPr marL="35719" marR="35719" marT="35719" marB="35719" anchor="ctr" horzOverflow="overflow"/>
                </a:tc>
                <a:tc>
                  <a:txBody>
                    <a:bodyPr/>
                    <a:lstStyle/>
                    <a:p>
                      <a:pPr defTabSz="457200">
                        <a:defRPr sz="1800">
                          <a:solidFill>
                            <a:srgbClr val="000000"/>
                          </a:solidFill>
                        </a:defRPr>
                      </a:pPr>
                      <a:r>
                        <a:rPr sz="1600" b="1" dirty="0">
                          <a:solidFill>
                            <a:schemeClr val="tx2"/>
                          </a:solidFill>
                          <a:effectLst>
                            <a:outerShdw blurRad="25400" dist="12700" dir="5280000" rotWithShape="0">
                              <a:srgbClr val="FFFFFF"/>
                            </a:outerShdw>
                          </a:effectLst>
                        </a:rPr>
                        <a:t>$119,918</a:t>
                      </a:r>
                    </a:p>
                  </a:txBody>
                  <a:tcPr marL="35719" marR="35719" marT="35719" marB="35719" anchor="ctr" horzOverflow="overflow"/>
                </a:tc>
                <a:extLst>
                  <a:ext uri="{0D108BD9-81ED-4DB2-BD59-A6C34878D82A}">
                    <a16:rowId xmlns:a16="http://schemas.microsoft.com/office/drawing/2014/main" val="10003"/>
                  </a:ext>
                </a:extLst>
              </a:tr>
              <a:tr h="437807">
                <a:tc>
                  <a:txBody>
                    <a:bodyPr/>
                    <a:lstStyle/>
                    <a:p>
                      <a:pPr defTabSz="914400">
                        <a:tabLst>
                          <a:tab pos="914400" algn="l"/>
                        </a:tabLst>
                        <a:defRPr sz="1800">
                          <a:solidFill>
                            <a:srgbClr val="000000"/>
                          </a:solidFill>
                        </a:defRPr>
                      </a:pPr>
                      <a:endParaRPr sz="1600" b="1" dirty="0">
                        <a:solidFill>
                          <a:schemeClr val="bg1"/>
                        </a:solidFill>
                        <a:effectLst>
                          <a:outerShdw blurRad="25400" dist="12700" dir="5400000" rotWithShape="0">
                            <a:srgbClr val="000000">
                              <a:alpha val="50000"/>
                            </a:srgbClr>
                          </a:outerShdw>
                        </a:effectLst>
                      </a:endParaRPr>
                    </a:p>
                  </a:txBody>
                  <a:tcPr marL="35719" marR="35719" marT="35719" marB="35719" anchor="ctr" horzOverflow="overflow">
                    <a:solidFill>
                      <a:schemeClr val="tx2"/>
                    </a:solidFill>
                  </a:tcPr>
                </a:tc>
                <a:tc>
                  <a:txBody>
                    <a:bodyPr/>
                    <a:lstStyle/>
                    <a:p>
                      <a:pPr defTabSz="457200">
                        <a:defRPr sz="1800">
                          <a:solidFill>
                            <a:srgbClr val="000000"/>
                          </a:solidFill>
                        </a:defRPr>
                      </a:pPr>
                      <a:endParaRPr sz="1600" b="1" dirty="0">
                        <a:solidFill>
                          <a:schemeClr val="tx2"/>
                        </a:solidFill>
                        <a:effectLst>
                          <a:outerShdw blurRad="25400" dist="12700" dir="5280000" rotWithShape="0">
                            <a:srgbClr val="FFFFFF"/>
                          </a:outerShdw>
                        </a:effectLst>
                      </a:endParaRPr>
                    </a:p>
                  </a:txBody>
                  <a:tcPr marL="35719" marR="35719" marT="35719" marB="35719" anchor="ctr" horzOverflow="overflow">
                    <a:solidFill>
                      <a:schemeClr val="tx2"/>
                    </a:solidFill>
                  </a:tcPr>
                </a:tc>
                <a:tc>
                  <a:txBody>
                    <a:bodyPr/>
                    <a:lstStyle/>
                    <a:p>
                      <a:pPr defTabSz="457200">
                        <a:defRPr sz="1800">
                          <a:solidFill>
                            <a:srgbClr val="000000"/>
                          </a:solidFill>
                        </a:defRPr>
                      </a:pPr>
                      <a:endParaRPr sz="1600" b="1" dirty="0">
                        <a:solidFill>
                          <a:schemeClr val="tx2"/>
                        </a:solidFill>
                        <a:effectLst>
                          <a:outerShdw blurRad="25400" dist="12700" dir="5280000" rotWithShape="0">
                            <a:srgbClr val="FFFFFF"/>
                          </a:outerShdw>
                        </a:effectLst>
                      </a:endParaRPr>
                    </a:p>
                  </a:txBody>
                  <a:tcPr marL="35719" marR="35719" marT="35719" marB="35719" anchor="ctr" horzOverflow="overflow">
                    <a:solidFill>
                      <a:schemeClr val="tx2"/>
                    </a:solidFill>
                  </a:tcPr>
                </a:tc>
                <a:extLst>
                  <a:ext uri="{0D108BD9-81ED-4DB2-BD59-A6C34878D82A}">
                    <a16:rowId xmlns:a16="http://schemas.microsoft.com/office/drawing/2014/main" val="4156668492"/>
                  </a:ext>
                </a:extLst>
              </a:tr>
              <a:tr h="307631">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tab pos="914400" algn="l"/>
                        </a:tabLst>
                        <a:defRPr sz="1800">
                          <a:solidFill>
                            <a:srgbClr val="000000"/>
                          </a:solidFill>
                        </a:defRPr>
                      </a:pPr>
                      <a:r>
                        <a:rPr lang="en-US" sz="1600" b="1" dirty="0">
                          <a:solidFill>
                            <a:schemeClr val="bg2">
                              <a:lumMod val="20000"/>
                              <a:lumOff val="80000"/>
                            </a:schemeClr>
                          </a:solidFill>
                          <a:latin typeface="+mn-lt"/>
                        </a:rPr>
                        <a:t>Digital Media</a:t>
                      </a:r>
                    </a:p>
                  </a:txBody>
                  <a:tcPr marL="35719" marR="35719" marT="35719" marB="35719" anchor="ctr" horzOverflow="overflow">
                    <a:solidFill>
                      <a:srgbClr val="007088"/>
                    </a:solidFill>
                  </a:tcPr>
                </a:tc>
                <a:tc>
                  <a:txBody>
                    <a:bodyPr/>
                    <a:lstStyle/>
                    <a:p>
                      <a:pPr marL="7938" indent="0">
                        <a:buFont typeface="Arial" panose="020B0604020202020204" pitchFamily="34" charset="0"/>
                        <a:buNone/>
                        <a:tabLst/>
                      </a:pPr>
                      <a:r>
                        <a:rPr lang="en-US" sz="1600" b="1" dirty="0">
                          <a:solidFill>
                            <a:srgbClr val="000000"/>
                          </a:solidFill>
                          <a:latin typeface="+mn-lt"/>
                        </a:rPr>
                        <a:t>AA</a:t>
                      </a:r>
                    </a:p>
                  </a:txBody>
                  <a:tcPr marL="35719" marR="35719" marT="35719" marB="35719" anchor="ctr" horzOverflow="overflow"/>
                </a:tc>
                <a:tc>
                  <a:txBody>
                    <a:bodyPr/>
                    <a:lstStyle/>
                    <a:p>
                      <a:pPr defTabSz="457200">
                        <a:defRPr sz="1800">
                          <a:solidFill>
                            <a:srgbClr val="000000"/>
                          </a:solidFill>
                        </a:defRPr>
                      </a:pPr>
                      <a:r>
                        <a:rPr lang="en-US" sz="1600" b="1" dirty="0">
                          <a:solidFill>
                            <a:srgbClr val="000000"/>
                          </a:solidFill>
                          <a:latin typeface="+mn-lt"/>
                        </a:rPr>
                        <a:t>$46k </a:t>
                      </a:r>
                    </a:p>
                  </a:txBody>
                  <a:tcPr marL="35719" marR="35719" marT="35719" marB="35719" anchor="ctr" horzOverflow="overflow"/>
                </a:tc>
                <a:extLst>
                  <a:ext uri="{0D108BD9-81ED-4DB2-BD59-A6C34878D82A}">
                    <a16:rowId xmlns:a16="http://schemas.microsoft.com/office/drawing/2014/main" val="3690363052"/>
                  </a:ext>
                </a:extLst>
              </a:tr>
              <a:tr h="307631">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tab pos="914400" algn="l"/>
                        </a:tabLst>
                        <a:defRPr sz="1800">
                          <a:solidFill>
                            <a:srgbClr val="000000"/>
                          </a:solidFill>
                        </a:defRPr>
                      </a:pPr>
                      <a:endParaRPr lang="en-US" sz="1600" b="1" dirty="0">
                        <a:solidFill>
                          <a:srgbClr val="000000"/>
                        </a:solidFill>
                        <a:latin typeface="+mn-lt"/>
                      </a:endParaRPr>
                    </a:p>
                  </a:txBody>
                  <a:tcPr marL="35719" marR="35719" marT="35719" marB="35719" anchor="ctr" horzOverflow="overflow">
                    <a:solidFill>
                      <a:srgbClr val="007088"/>
                    </a:solidFill>
                  </a:tcPr>
                </a:tc>
                <a:tc>
                  <a:txBody>
                    <a:bodyPr/>
                    <a:lstStyle/>
                    <a:p>
                      <a:pPr marL="7938" marR="0" lvl="0" indent="0" algn="l" defTabSz="685859"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solidFill>
                            <a:srgbClr val="000000"/>
                          </a:solidFill>
                          <a:latin typeface="+mn-lt"/>
                        </a:rPr>
                        <a:t>Chancellor's Approved Certificate</a:t>
                      </a:r>
                    </a:p>
                  </a:txBody>
                  <a:tcPr marL="35719" marR="35719" marT="35719" marB="35719" anchor="ctr" horzOverflow="overflow"/>
                </a:tc>
                <a:tc>
                  <a:txBody>
                    <a:bodyPr/>
                    <a:lstStyle/>
                    <a:p>
                      <a:pPr defTabSz="457200">
                        <a:defRPr sz="1800">
                          <a:solidFill>
                            <a:srgbClr val="000000"/>
                          </a:solidFill>
                        </a:defRPr>
                      </a:pPr>
                      <a:r>
                        <a:rPr lang="en-US" sz="1600" b="1" dirty="0">
                          <a:solidFill>
                            <a:srgbClr val="000000"/>
                          </a:solidFill>
                          <a:latin typeface="+mn-lt"/>
                        </a:rPr>
                        <a:t>$50k </a:t>
                      </a:r>
                    </a:p>
                  </a:txBody>
                  <a:tcPr marL="35719" marR="35719" marT="35719" marB="35719" anchor="ctr" horzOverflow="overflow"/>
                </a:tc>
                <a:extLst>
                  <a:ext uri="{0D108BD9-81ED-4DB2-BD59-A6C34878D82A}">
                    <a16:rowId xmlns:a16="http://schemas.microsoft.com/office/drawing/2014/main" val="691413382"/>
                  </a:ext>
                </a:extLst>
              </a:tr>
              <a:tr h="307631">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tab pos="914400" algn="l"/>
                        </a:tabLst>
                        <a:defRPr sz="1800">
                          <a:solidFill>
                            <a:srgbClr val="000000"/>
                          </a:solidFill>
                        </a:defRPr>
                      </a:pPr>
                      <a:endParaRPr lang="en-US" sz="1600" b="1" dirty="0">
                        <a:solidFill>
                          <a:srgbClr val="000000"/>
                        </a:solidFill>
                        <a:latin typeface="+mn-lt"/>
                      </a:endParaRPr>
                    </a:p>
                  </a:txBody>
                  <a:tcPr marL="35719" marR="35719" marT="35719" marB="35719" anchor="ctr" horzOverflow="overflow">
                    <a:solidFill>
                      <a:srgbClr val="007088"/>
                    </a:solidFill>
                  </a:tcPr>
                </a:tc>
                <a:tc>
                  <a:txBody>
                    <a:bodyPr/>
                    <a:lstStyle/>
                    <a:p>
                      <a:pPr marL="7938" marR="0" lvl="0" indent="0" algn="l" defTabSz="685859"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solidFill>
                            <a:srgbClr val="000000"/>
                          </a:solidFill>
                          <a:latin typeface="+mn-lt"/>
                        </a:rPr>
                        <a:t>Locally Approved Certificate</a:t>
                      </a:r>
                    </a:p>
                  </a:txBody>
                  <a:tcPr marL="35719" marR="35719" marT="35719" marB="35719"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sz="1800">
                          <a:solidFill>
                            <a:srgbClr val="000000"/>
                          </a:solidFill>
                        </a:defRPr>
                      </a:pPr>
                      <a:r>
                        <a:rPr lang="en-US" sz="1600" b="1" dirty="0">
                          <a:solidFill>
                            <a:srgbClr val="000000"/>
                          </a:solidFill>
                          <a:latin typeface="+mn-lt"/>
                        </a:rPr>
                        <a:t>$21k </a:t>
                      </a:r>
                      <a:endParaRPr lang="en-US" sz="1600" b="1" dirty="0">
                        <a:solidFill>
                          <a:schemeClr val="tx2"/>
                        </a:solidFill>
                        <a:effectLst>
                          <a:outerShdw blurRad="25400" dist="12700" dir="5280000" rotWithShape="0">
                            <a:srgbClr val="FFFFFF"/>
                          </a:outerShdw>
                        </a:effectLst>
                      </a:endParaRPr>
                    </a:p>
                  </a:txBody>
                  <a:tcPr marL="35719" marR="35719" marT="35719" marB="35719" anchor="ctr" horzOverflow="overflow"/>
                </a:tc>
                <a:extLst>
                  <a:ext uri="{0D108BD9-81ED-4DB2-BD59-A6C34878D82A}">
                    <a16:rowId xmlns:a16="http://schemas.microsoft.com/office/drawing/2014/main" val="1682777410"/>
                  </a:ext>
                </a:extLst>
              </a:tr>
              <a:tr h="307631">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tab pos="914400" algn="l"/>
                        </a:tabLst>
                        <a:defRPr sz="1800">
                          <a:solidFill>
                            <a:srgbClr val="000000"/>
                          </a:solidFill>
                        </a:defRPr>
                      </a:pPr>
                      <a:r>
                        <a:rPr lang="en-US" sz="1600" b="1" dirty="0">
                          <a:solidFill>
                            <a:schemeClr val="bg2">
                              <a:lumMod val="20000"/>
                              <a:lumOff val="80000"/>
                            </a:schemeClr>
                          </a:solidFill>
                          <a:latin typeface="+mn-lt"/>
                        </a:rPr>
                        <a:t>Multimedia </a:t>
                      </a:r>
                    </a:p>
                  </a:txBody>
                  <a:tcPr marL="35719" marR="35719" marT="35719" marB="35719" anchor="ctr" horzOverflow="overflow">
                    <a:lnB w="12700">
                      <a:solidFill>
                        <a:srgbClr val="7695B6"/>
                      </a:solidFill>
                      <a:miter lim="400000"/>
                    </a:lnB>
                    <a:solidFill>
                      <a:srgbClr val="007088"/>
                    </a:solidFill>
                  </a:tcPr>
                </a:tc>
                <a:tc>
                  <a:txBody>
                    <a:bodyPr/>
                    <a:lstStyle/>
                    <a:p>
                      <a:pPr marL="7938" lvl="1" indent="0">
                        <a:buFont typeface="Arial" panose="020B0604020202020204" pitchFamily="34" charset="0"/>
                        <a:buNone/>
                        <a:tabLst/>
                      </a:pPr>
                      <a:r>
                        <a:rPr lang="en-US" sz="1600" b="1" dirty="0">
                          <a:solidFill>
                            <a:srgbClr val="000000"/>
                          </a:solidFill>
                          <a:latin typeface="+mn-lt"/>
                        </a:rPr>
                        <a:t>AA</a:t>
                      </a:r>
                    </a:p>
                  </a:txBody>
                  <a:tcPr marL="35719" marR="35719" marT="35719" marB="35719" anchor="ctr" horzOverflow="overflow"/>
                </a:tc>
                <a:tc>
                  <a:txBody>
                    <a:bodyPr/>
                    <a:lstStyle/>
                    <a:p>
                      <a:pPr defTabSz="457200">
                        <a:defRPr sz="1800">
                          <a:solidFill>
                            <a:srgbClr val="000000"/>
                          </a:solidFill>
                        </a:defRPr>
                      </a:pPr>
                      <a:r>
                        <a:rPr lang="en-US" sz="1600" b="1" dirty="0">
                          <a:solidFill>
                            <a:srgbClr val="000000"/>
                          </a:solidFill>
                          <a:latin typeface="+mn-lt"/>
                        </a:rPr>
                        <a:t>$36k</a:t>
                      </a:r>
                    </a:p>
                  </a:txBody>
                  <a:tcPr marL="35719" marR="35719" marT="35719" marB="35719" anchor="ctr" horzOverflow="overflow"/>
                </a:tc>
                <a:extLst>
                  <a:ext uri="{0D108BD9-81ED-4DB2-BD59-A6C34878D82A}">
                    <a16:rowId xmlns:a16="http://schemas.microsoft.com/office/drawing/2014/main" val="3326530161"/>
                  </a:ext>
                </a:extLst>
              </a:tr>
              <a:tr h="437807">
                <a:tc vMerge="1">
                  <a:txBody>
                    <a:bodyPr/>
                    <a:lstStyle/>
                    <a:p>
                      <a:pPr defTabSz="914400">
                        <a:tabLst>
                          <a:tab pos="914400" algn="l"/>
                        </a:tabLst>
                        <a:defRPr sz="1800">
                          <a:solidFill>
                            <a:srgbClr val="000000"/>
                          </a:solidFill>
                        </a:defRPr>
                      </a:pPr>
                      <a:endParaRPr sz="1600" b="1" dirty="0">
                        <a:solidFill>
                          <a:schemeClr val="bg1"/>
                        </a:solidFill>
                        <a:effectLst>
                          <a:outerShdw blurRad="25400" dist="12700" dir="5400000" rotWithShape="0">
                            <a:srgbClr val="000000">
                              <a:alpha val="50000"/>
                            </a:srgbClr>
                          </a:outerShdw>
                        </a:effectLst>
                      </a:endParaRPr>
                    </a:p>
                  </a:txBody>
                  <a:tcPr marL="35719" marR="35719" marT="35719" marB="35719" anchor="ctr" horzOverflow="overflow">
                    <a:lnB w="12700">
                      <a:solidFill>
                        <a:srgbClr val="7695B6"/>
                      </a:solidFill>
                      <a:miter lim="400000"/>
                    </a:lnB>
                    <a:solidFill>
                      <a:srgbClr val="007088"/>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sz="1800">
                          <a:solidFill>
                            <a:srgbClr val="000000"/>
                          </a:solidFill>
                        </a:defRPr>
                      </a:pPr>
                      <a:r>
                        <a:rPr lang="en-US" sz="1600" b="1" dirty="0">
                          <a:solidFill>
                            <a:srgbClr val="000000"/>
                          </a:solidFill>
                          <a:latin typeface="+mn-lt"/>
                        </a:rPr>
                        <a:t>Chancellor's Approved Certificate</a:t>
                      </a:r>
                    </a:p>
                  </a:txBody>
                  <a:tcPr marL="35719" marR="35719" marT="35719" marB="35719"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sz="1800">
                          <a:solidFill>
                            <a:srgbClr val="000000"/>
                          </a:solidFill>
                        </a:defRPr>
                      </a:pPr>
                      <a:r>
                        <a:rPr lang="en-US" sz="1600" b="1" dirty="0">
                          <a:solidFill>
                            <a:srgbClr val="000000"/>
                          </a:solidFill>
                          <a:latin typeface="+mn-lt"/>
                        </a:rPr>
                        <a:t>$39k  </a:t>
                      </a:r>
                      <a:endParaRPr lang="en-US" sz="1600" b="1" dirty="0">
                        <a:solidFill>
                          <a:schemeClr val="tx2"/>
                        </a:solidFill>
                        <a:effectLst>
                          <a:outerShdw blurRad="25400" dist="12700" dir="5280000" rotWithShape="0">
                            <a:srgbClr val="FFFFFF"/>
                          </a:outerShdw>
                        </a:effectLst>
                      </a:endParaRPr>
                    </a:p>
                  </a:txBody>
                  <a:tcPr marL="35719" marR="35719" marT="35719" marB="35719" anchor="ctr" horzOverflow="overflow"/>
                </a:tc>
                <a:extLst>
                  <a:ext uri="{0D108BD9-81ED-4DB2-BD59-A6C34878D82A}">
                    <a16:rowId xmlns:a16="http://schemas.microsoft.com/office/drawing/2014/main" val="776615497"/>
                  </a:ext>
                </a:extLst>
              </a:tr>
            </a:tbl>
          </a:graphicData>
        </a:graphic>
      </p:graphicFrame>
      <p:sp>
        <p:nvSpPr>
          <p:cNvPr id="283" name="Data Mart Wage Tracker"/>
          <p:cNvSpPr txBox="1"/>
          <p:nvPr/>
        </p:nvSpPr>
        <p:spPr>
          <a:xfrm>
            <a:off x="9162282" y="6306769"/>
            <a:ext cx="2014975"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1800" u="sng">
                <a:hlinkClick r:id="" action="ppaction://noaction"/>
              </a:defRPr>
            </a:lvl1pPr>
          </a:lstStyle>
          <a:p>
            <a:pPr>
              <a:defRPr u="none"/>
            </a:pPr>
            <a:r>
              <a:rPr sz="1266" dirty="0"/>
              <a:t>Data Mart Wage Tracker</a:t>
            </a:r>
          </a:p>
        </p:txBody>
      </p:sp>
      <p:sp>
        <p:nvSpPr>
          <p:cNvPr id="3" name="TextBox 2">
            <a:extLst>
              <a:ext uri="{FF2B5EF4-FFF2-40B4-BE49-F238E27FC236}">
                <a16:creationId xmlns:a16="http://schemas.microsoft.com/office/drawing/2014/main" id="{5C5DAE77-C28F-8FB6-051F-4169AAF90728}"/>
              </a:ext>
            </a:extLst>
          </p:cNvPr>
          <p:cNvSpPr txBox="1"/>
          <p:nvPr/>
        </p:nvSpPr>
        <p:spPr>
          <a:xfrm>
            <a:off x="653153" y="1224219"/>
            <a:ext cx="1030074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tx2"/>
                </a:solidFill>
                <a:latin typeface="Century Gothic"/>
              </a:rPr>
              <a:t>Top three (3) paying jobs for an associate’s degree or certificate holders. </a:t>
            </a:r>
          </a:p>
          <a:p>
            <a:r>
              <a:rPr lang="en-US" b="1" dirty="0">
                <a:solidFill>
                  <a:schemeClr val="tx2"/>
                </a:solidFill>
                <a:latin typeface="Century Gothic"/>
              </a:rPr>
              <a:t>(Basis: Median wage 5 years after award. Award years 2010-2011 to 2014-2015.)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4" name="Table"/>
          <p:cNvGraphicFramePr/>
          <p:nvPr/>
        </p:nvGraphicFramePr>
        <p:xfrm>
          <a:off x="601421" y="2603459"/>
          <a:ext cx="10559442" cy="3435693"/>
        </p:xfrm>
        <a:graphic>
          <a:graphicData uri="http://schemas.openxmlformats.org/drawingml/2006/table">
            <a:tbl>
              <a:tblPr firstRow="1" firstCol="1"/>
              <a:tblGrid>
                <a:gridCol w="3519814">
                  <a:extLst>
                    <a:ext uri="{9D8B030D-6E8A-4147-A177-3AD203B41FA5}">
                      <a16:colId xmlns:a16="http://schemas.microsoft.com/office/drawing/2014/main" val="20000"/>
                    </a:ext>
                  </a:extLst>
                </a:gridCol>
                <a:gridCol w="3519814">
                  <a:extLst>
                    <a:ext uri="{9D8B030D-6E8A-4147-A177-3AD203B41FA5}">
                      <a16:colId xmlns:a16="http://schemas.microsoft.com/office/drawing/2014/main" val="20001"/>
                    </a:ext>
                  </a:extLst>
                </a:gridCol>
                <a:gridCol w="3519814">
                  <a:extLst>
                    <a:ext uri="{9D8B030D-6E8A-4147-A177-3AD203B41FA5}">
                      <a16:colId xmlns:a16="http://schemas.microsoft.com/office/drawing/2014/main" val="20002"/>
                    </a:ext>
                  </a:extLst>
                </a:gridCol>
              </a:tblGrid>
              <a:tr h="526200">
                <a:tc>
                  <a:txBody>
                    <a:bodyPr/>
                    <a:lstStyle/>
                    <a:p>
                      <a:pPr defTabSz="914400">
                        <a:tabLst>
                          <a:tab pos="914400" algn="l"/>
                        </a:tabLst>
                        <a:defRPr sz="1800">
                          <a:solidFill>
                            <a:srgbClr val="000000"/>
                          </a:solidFill>
                        </a:defRPr>
                      </a:pPr>
                      <a:r>
                        <a:rPr lang="en-US" sz="1800" b="1" dirty="0">
                          <a:solidFill>
                            <a:srgbClr val="F6F4EF"/>
                          </a:solidFill>
                          <a:effectLst>
                            <a:outerShdw blurRad="25400" dist="12700" dir="5400000" rotWithShape="0">
                              <a:srgbClr val="000000">
                                <a:alpha val="50000"/>
                              </a:srgbClr>
                            </a:outerShdw>
                          </a:effectLst>
                        </a:rPr>
                        <a:t>Jobs</a:t>
                      </a:r>
                      <a:endParaRPr sz="1800" b="1" dirty="0">
                        <a:solidFill>
                          <a:srgbClr val="F6F4EF"/>
                        </a:solidFill>
                        <a:effectLst>
                          <a:outerShdw blurRad="25400" dist="12700" dir="5400000" rotWithShape="0">
                            <a:srgbClr val="000000">
                              <a:alpha val="50000"/>
                            </a:srgbClr>
                          </a:outerShdw>
                        </a:effectLst>
                      </a:endParaRPr>
                    </a:p>
                  </a:txBody>
                  <a:tcPr marL="35719" marR="35719" marT="35719" marB="35719" anchor="ctr" horzOverflow="overflow">
                    <a:lnL w="12700">
                      <a:solidFill>
                        <a:srgbClr val="7695B6"/>
                      </a:solidFill>
                      <a:miter lim="400000"/>
                    </a:lnL>
                    <a:solidFill>
                      <a:srgbClr val="007088"/>
                    </a:solidFill>
                  </a:tcPr>
                </a:tc>
                <a:tc>
                  <a:txBody>
                    <a:bodyPr/>
                    <a:lstStyle/>
                    <a:p>
                      <a:pPr defTabSz="914400">
                        <a:tabLst>
                          <a:tab pos="914400" algn="l"/>
                        </a:tabLst>
                        <a:defRPr sz="1800">
                          <a:solidFill>
                            <a:srgbClr val="000000"/>
                          </a:solidFill>
                        </a:defRPr>
                      </a:pPr>
                      <a:r>
                        <a:rPr sz="1800" b="1" dirty="0">
                          <a:solidFill>
                            <a:srgbClr val="F6F4EF"/>
                          </a:solidFill>
                          <a:effectLst>
                            <a:outerShdw blurRad="25400" dist="12700" dir="5400000" rotWithShape="0">
                              <a:srgbClr val="000000">
                                <a:alpha val="50000"/>
                              </a:srgbClr>
                            </a:outerShdw>
                          </a:effectLst>
                        </a:rPr>
                        <a:t>Award Category</a:t>
                      </a:r>
                    </a:p>
                  </a:txBody>
                  <a:tcPr marL="35719" marR="35719" marT="35719" marB="35719" anchor="ctr" horzOverflow="overflow">
                    <a:solidFill>
                      <a:srgbClr val="007088"/>
                    </a:solidFill>
                  </a:tcPr>
                </a:tc>
                <a:tc>
                  <a:txBody>
                    <a:bodyPr/>
                    <a:lstStyle/>
                    <a:p>
                      <a:pPr algn="ctr" defTabSz="914400">
                        <a:tabLst>
                          <a:tab pos="914400" algn="l"/>
                        </a:tabLst>
                        <a:defRPr sz="1800">
                          <a:solidFill>
                            <a:srgbClr val="000000"/>
                          </a:solidFill>
                        </a:defRPr>
                      </a:pPr>
                      <a:r>
                        <a:rPr sz="1800" b="1" dirty="0">
                          <a:solidFill>
                            <a:srgbClr val="F6F4EF"/>
                          </a:solidFill>
                          <a:effectLst>
                            <a:outerShdw blurRad="25400" dist="12700" dir="5400000" rotWithShape="0">
                              <a:srgbClr val="000000">
                                <a:alpha val="50000"/>
                              </a:srgbClr>
                            </a:outerShdw>
                          </a:effectLst>
                        </a:rPr>
                        <a:t>Median Wage 5 Years After Award (2010-11 to 2014-15)</a:t>
                      </a:r>
                    </a:p>
                  </a:txBody>
                  <a:tcPr marL="35719" marR="35719" marT="35719" marB="35719" anchor="ctr" horzOverflow="overflow">
                    <a:lnR w="12700">
                      <a:solidFill>
                        <a:srgbClr val="7695B6"/>
                      </a:solidFill>
                      <a:miter lim="400000"/>
                    </a:lnR>
                    <a:solidFill>
                      <a:srgbClr val="007088"/>
                    </a:solidFill>
                  </a:tcPr>
                </a:tc>
                <a:extLst>
                  <a:ext uri="{0D108BD9-81ED-4DB2-BD59-A6C34878D82A}">
                    <a16:rowId xmlns:a16="http://schemas.microsoft.com/office/drawing/2014/main" val="10000"/>
                  </a:ext>
                </a:extLst>
              </a:tr>
              <a:tr h="1155849">
                <a:tc>
                  <a:txBody>
                    <a:bodyPr/>
                    <a:lstStyle/>
                    <a:p>
                      <a:pPr defTabSz="914400">
                        <a:tabLst>
                          <a:tab pos="914400" algn="l"/>
                        </a:tabLst>
                        <a:defRPr sz="1800">
                          <a:solidFill>
                            <a:srgbClr val="000000"/>
                          </a:solidFill>
                        </a:defRPr>
                      </a:pPr>
                      <a:r>
                        <a:rPr sz="1800" b="1" dirty="0">
                          <a:solidFill>
                            <a:srgbClr val="F6F4EF"/>
                          </a:solidFill>
                          <a:effectLst>
                            <a:outerShdw blurRad="25400" dist="12700" dir="5400000" rotWithShape="0">
                              <a:srgbClr val="000000">
                                <a:alpha val="50000"/>
                              </a:srgbClr>
                            </a:outerShdw>
                          </a:effectLst>
                        </a:rPr>
                        <a:t>Geographic Information Systems</a:t>
                      </a:r>
                    </a:p>
                  </a:txBody>
                  <a:tcPr marL="35719" marR="35719" marT="35719" marB="35719" anchor="ctr" horzOverflow="overflow">
                    <a:solidFill>
                      <a:srgbClr val="007088"/>
                    </a:solidFill>
                  </a:tcPr>
                </a:tc>
                <a:tc>
                  <a:txBody>
                    <a:bodyPr/>
                    <a:lstStyle/>
                    <a:p>
                      <a:pPr defTabSz="457200">
                        <a:defRPr sz="1800">
                          <a:solidFill>
                            <a:srgbClr val="000000"/>
                          </a:solidFill>
                        </a:defRPr>
                      </a:pPr>
                      <a:r>
                        <a:rPr sz="1800" b="1" dirty="0">
                          <a:solidFill>
                            <a:schemeClr val="tx2"/>
                          </a:solidFill>
                          <a:effectLst>
                            <a:outerShdw blurRad="25400" dist="12700" dir="5280000" rotWithShape="0">
                              <a:srgbClr val="FFFFFF"/>
                            </a:outerShdw>
                          </a:effectLst>
                        </a:rPr>
                        <a:t>Chancellor's Office Approved Certificates Recipient   ($74k), AA (~$58.8k)            </a:t>
                      </a:r>
                    </a:p>
                  </a:txBody>
                  <a:tcPr marL="35719" marR="35719" marT="35719" marB="35719" anchor="ctr" horzOverflow="overflow"/>
                </a:tc>
                <a:tc>
                  <a:txBody>
                    <a:bodyPr/>
                    <a:lstStyle/>
                    <a:p>
                      <a:pPr algn="ctr" defTabSz="457200">
                        <a:defRPr sz="1800">
                          <a:solidFill>
                            <a:srgbClr val="000000"/>
                          </a:solidFill>
                        </a:defRPr>
                      </a:pPr>
                      <a:r>
                        <a:rPr sz="1800" b="1" dirty="0">
                          <a:solidFill>
                            <a:schemeClr val="tx2"/>
                          </a:solidFill>
                          <a:effectLst>
                            <a:outerShdw blurRad="25400" dist="12700" dir="5280000" rotWithShape="0">
                              <a:srgbClr val="FFFFFF"/>
                            </a:outerShdw>
                          </a:effectLst>
                        </a:rPr>
                        <a:t>$58,778 - $74,440</a:t>
                      </a:r>
                    </a:p>
                  </a:txBody>
                  <a:tcPr marL="35719" marR="35719" marT="35719" marB="35719" anchor="ctr" horzOverflow="overflow"/>
                </a:tc>
                <a:extLst>
                  <a:ext uri="{0D108BD9-81ED-4DB2-BD59-A6C34878D82A}">
                    <a16:rowId xmlns:a16="http://schemas.microsoft.com/office/drawing/2014/main" val="10001"/>
                  </a:ext>
                </a:extLst>
              </a:tr>
              <a:tr h="503917">
                <a:tc>
                  <a:txBody>
                    <a:bodyPr/>
                    <a:lstStyle/>
                    <a:p>
                      <a:pPr defTabSz="914400">
                        <a:tabLst>
                          <a:tab pos="914400" algn="l"/>
                        </a:tabLst>
                        <a:defRPr sz="1800">
                          <a:solidFill>
                            <a:srgbClr val="000000"/>
                          </a:solidFill>
                        </a:defRPr>
                      </a:pPr>
                      <a:r>
                        <a:rPr sz="1800" b="1" dirty="0">
                          <a:solidFill>
                            <a:srgbClr val="F6F4EF"/>
                          </a:solidFill>
                          <a:effectLst>
                            <a:outerShdw blurRad="25400" dist="12700" dir="5400000" rotWithShape="0">
                              <a:srgbClr val="000000">
                                <a:alpha val="50000"/>
                              </a:srgbClr>
                            </a:outerShdw>
                          </a:effectLst>
                        </a:rPr>
                        <a:t>Economics</a:t>
                      </a:r>
                    </a:p>
                  </a:txBody>
                  <a:tcPr marL="35719" marR="35719" marT="35719" marB="35719" anchor="ctr" horzOverflow="overflow">
                    <a:solidFill>
                      <a:srgbClr val="007088"/>
                    </a:solidFill>
                  </a:tcPr>
                </a:tc>
                <a:tc>
                  <a:txBody>
                    <a:bodyPr/>
                    <a:lstStyle/>
                    <a:p>
                      <a:pPr defTabSz="457200">
                        <a:defRPr sz="1800">
                          <a:solidFill>
                            <a:srgbClr val="000000"/>
                          </a:solidFill>
                        </a:defRPr>
                      </a:pPr>
                      <a:r>
                        <a:rPr sz="1800" b="1" dirty="0">
                          <a:solidFill>
                            <a:schemeClr val="tx2"/>
                          </a:solidFill>
                          <a:effectLst>
                            <a:outerShdw blurRad="25400" dist="12700" dir="5280000" rotWithShape="0">
                              <a:srgbClr val="FFFFFF"/>
                            </a:outerShdw>
                          </a:effectLst>
                        </a:rPr>
                        <a:t>AA/AS Degree Recipient          </a:t>
                      </a:r>
                    </a:p>
                  </a:txBody>
                  <a:tcPr marL="35719" marR="35719" marT="35719" marB="35719" anchor="ctr" horzOverflow="overflow"/>
                </a:tc>
                <a:tc>
                  <a:txBody>
                    <a:bodyPr/>
                    <a:lstStyle/>
                    <a:p>
                      <a:pPr algn="ctr" defTabSz="457200">
                        <a:defRPr sz="1800">
                          <a:solidFill>
                            <a:srgbClr val="000000"/>
                          </a:solidFill>
                        </a:defRPr>
                      </a:pPr>
                      <a:r>
                        <a:rPr sz="1800" b="1" dirty="0">
                          <a:solidFill>
                            <a:schemeClr val="tx2"/>
                          </a:solidFill>
                          <a:effectLst>
                            <a:outerShdw blurRad="25400" dist="12700" dir="5280000" rotWithShape="0">
                              <a:srgbClr val="FFFFFF"/>
                            </a:outerShdw>
                          </a:effectLst>
                        </a:rPr>
                        <a:t>$55,708</a:t>
                      </a:r>
                    </a:p>
                  </a:txBody>
                  <a:tcPr marL="35719" marR="35719" marT="35719" marB="35719" anchor="ctr" horzOverflow="overflow"/>
                </a:tc>
                <a:extLst>
                  <a:ext uri="{0D108BD9-81ED-4DB2-BD59-A6C34878D82A}">
                    <a16:rowId xmlns:a16="http://schemas.microsoft.com/office/drawing/2014/main" val="10002"/>
                  </a:ext>
                </a:extLst>
              </a:tr>
              <a:tr h="1155849">
                <a:tc>
                  <a:txBody>
                    <a:bodyPr/>
                    <a:lstStyle/>
                    <a:p>
                      <a:pPr defTabSz="914400">
                        <a:tabLst>
                          <a:tab pos="914400" algn="l"/>
                        </a:tabLst>
                        <a:defRPr sz="1800">
                          <a:solidFill>
                            <a:srgbClr val="000000"/>
                          </a:solidFill>
                        </a:defRPr>
                      </a:pPr>
                      <a:r>
                        <a:rPr sz="1800" b="1" dirty="0">
                          <a:solidFill>
                            <a:srgbClr val="F6F4EF"/>
                          </a:solidFill>
                          <a:effectLst>
                            <a:outerShdw blurRad="25400" dist="12700" dir="5400000" rotWithShape="0">
                              <a:srgbClr val="000000">
                                <a:alpha val="50000"/>
                              </a:srgbClr>
                            </a:outerShdw>
                          </a:effectLst>
                        </a:rPr>
                        <a:t>Speech Communication</a:t>
                      </a:r>
                    </a:p>
                  </a:txBody>
                  <a:tcPr marL="35719" marR="35719" marT="35719" marB="35719" anchor="ctr" horzOverflow="overflow">
                    <a:lnB w="12700">
                      <a:solidFill>
                        <a:srgbClr val="7695B6"/>
                      </a:solidFill>
                      <a:miter lim="400000"/>
                    </a:lnB>
                    <a:solidFill>
                      <a:srgbClr val="007088"/>
                    </a:solidFill>
                  </a:tcPr>
                </a:tc>
                <a:tc>
                  <a:txBody>
                    <a:bodyPr/>
                    <a:lstStyle/>
                    <a:p>
                      <a:pPr defTabSz="457200">
                        <a:defRPr sz="1800">
                          <a:solidFill>
                            <a:srgbClr val="000000"/>
                          </a:solidFill>
                        </a:defRPr>
                      </a:pPr>
                      <a:r>
                        <a:rPr sz="1800" b="1">
                          <a:solidFill>
                            <a:schemeClr val="tx2"/>
                          </a:solidFill>
                          <a:effectLst>
                            <a:outerShdw blurRad="25400" dist="12700" dir="5280000" rotWithShape="0">
                              <a:srgbClr val="FFFFFF"/>
                            </a:outerShdw>
                          </a:effectLst>
                        </a:rPr>
                        <a:t>Locally Approved Certificates Recipient    </a:t>
                      </a:r>
                    </a:p>
                  </a:txBody>
                  <a:tcPr marL="35719" marR="35719" marT="35719" marB="35719" anchor="ctr" horzOverflow="overflow"/>
                </a:tc>
                <a:tc>
                  <a:txBody>
                    <a:bodyPr/>
                    <a:lstStyle/>
                    <a:p>
                      <a:pPr algn="ctr" defTabSz="457200">
                        <a:defRPr sz="1800">
                          <a:solidFill>
                            <a:srgbClr val="000000"/>
                          </a:solidFill>
                        </a:defRPr>
                      </a:pPr>
                      <a:r>
                        <a:rPr sz="1800" b="1" dirty="0">
                          <a:solidFill>
                            <a:schemeClr val="tx2"/>
                          </a:solidFill>
                          <a:effectLst>
                            <a:outerShdw blurRad="25400" dist="12700" dir="5280000" rotWithShape="0">
                              <a:srgbClr val="FFFFFF"/>
                            </a:outerShdw>
                          </a:effectLst>
                        </a:rPr>
                        <a:t>$54,865</a:t>
                      </a:r>
                    </a:p>
                  </a:txBody>
                  <a:tcPr marL="35719" marR="35719" marT="35719" marB="35719" anchor="ctr" horzOverflow="overflow"/>
                </a:tc>
                <a:extLst>
                  <a:ext uri="{0D108BD9-81ED-4DB2-BD59-A6C34878D82A}">
                    <a16:rowId xmlns:a16="http://schemas.microsoft.com/office/drawing/2014/main" val="10003"/>
                  </a:ext>
                </a:extLst>
              </a:tr>
            </a:tbl>
          </a:graphicData>
        </a:graphic>
      </p:graphicFrame>
      <p:sp>
        <p:nvSpPr>
          <p:cNvPr id="275" name="Data Mart Wage Tracker"/>
          <p:cNvSpPr txBox="1"/>
          <p:nvPr/>
        </p:nvSpPr>
        <p:spPr>
          <a:xfrm>
            <a:off x="9123272" y="6159280"/>
            <a:ext cx="2014975"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1800" u="sng">
                <a:hlinkClick r:id="" action="ppaction://noaction"/>
              </a:defRPr>
            </a:lvl1pPr>
          </a:lstStyle>
          <a:p>
            <a:pPr>
              <a:defRPr u="none"/>
            </a:pPr>
            <a:r>
              <a:rPr sz="1266"/>
              <a:t>Data Mart Wage Tracker</a:t>
            </a:r>
          </a:p>
        </p:txBody>
      </p:sp>
      <p:sp>
        <p:nvSpPr>
          <p:cNvPr id="5" name="Student Completion: Employment &amp; STEM">
            <a:extLst>
              <a:ext uri="{FF2B5EF4-FFF2-40B4-BE49-F238E27FC236}">
                <a16:creationId xmlns:a16="http://schemas.microsoft.com/office/drawing/2014/main" id="{08C906F6-1FA3-C306-FD5D-17E48014557D}"/>
              </a:ext>
            </a:extLst>
          </p:cNvPr>
          <p:cNvSpPr txBox="1">
            <a:spLocks noGrp="1"/>
          </p:cNvSpPr>
          <p:nvPr>
            <p:ph type="title"/>
          </p:nvPr>
        </p:nvSpPr>
        <p:spPr>
          <a:xfrm>
            <a:off x="601421" y="354565"/>
            <a:ext cx="11397291" cy="1325563"/>
          </a:xfrm>
          <a:prstGeom prst="rect">
            <a:avLst/>
          </a:prstGeom>
        </p:spPr>
        <p:txBody>
          <a:bodyPr>
            <a:normAutofit/>
          </a:bodyPr>
          <a:lstStyle>
            <a:lvl1pPr defTabSz="560831">
              <a:defRPr sz="6144" spc="-122"/>
            </a:lvl1pPr>
          </a:lstStyle>
          <a:p>
            <a:r>
              <a:rPr sz="3600" b="1" dirty="0">
                <a:solidFill>
                  <a:srgbClr val="007088"/>
                </a:solidFill>
              </a:rPr>
              <a:t>Employment</a:t>
            </a:r>
            <a:r>
              <a:rPr lang="en-US" sz="3600" b="1" dirty="0">
                <a:solidFill>
                  <a:srgbClr val="007088"/>
                </a:solidFill>
              </a:rPr>
              <a:t> Wages:</a:t>
            </a:r>
            <a:r>
              <a:rPr sz="3600" b="1" dirty="0">
                <a:solidFill>
                  <a:srgbClr val="007088"/>
                </a:solidFill>
              </a:rPr>
              <a:t> </a:t>
            </a:r>
            <a:r>
              <a:rPr lang="en-US" sz="3600" b="1" dirty="0">
                <a:solidFill>
                  <a:srgbClr val="007088"/>
                </a:solidFill>
              </a:rPr>
              <a:t>Arts/Humanities/Social Sciences</a:t>
            </a:r>
            <a:endParaRPr sz="3600" b="1" dirty="0">
              <a:solidFill>
                <a:srgbClr val="007088"/>
              </a:solidFill>
            </a:endParaRPr>
          </a:p>
        </p:txBody>
      </p:sp>
      <p:sp>
        <p:nvSpPr>
          <p:cNvPr id="8" name="TextBox 7">
            <a:extLst>
              <a:ext uri="{FF2B5EF4-FFF2-40B4-BE49-F238E27FC236}">
                <a16:creationId xmlns:a16="http://schemas.microsoft.com/office/drawing/2014/main" id="{05B48635-73DA-6A34-3507-E4DE075C286C}"/>
              </a:ext>
            </a:extLst>
          </p:cNvPr>
          <p:cNvSpPr txBox="1"/>
          <p:nvPr/>
        </p:nvSpPr>
        <p:spPr>
          <a:xfrm>
            <a:off x="601421" y="1573899"/>
            <a:ext cx="1098915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tx2"/>
                </a:solidFill>
                <a:latin typeface="+mj-lt"/>
              </a:rPr>
              <a:t>Top three (3) paying jobs for an associate’s degree or certificate holders. </a:t>
            </a:r>
          </a:p>
          <a:p>
            <a:r>
              <a:rPr lang="en-US" b="1" dirty="0">
                <a:solidFill>
                  <a:schemeClr val="tx2"/>
                </a:solidFill>
                <a:latin typeface="+mj-lt"/>
              </a:rPr>
              <a:t>(Basis: Median wage 5 years after award. Award years 2010-2011 to 2014-2015.)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Background"/>
          <p:cNvSpPr txBox="1">
            <a:spLocks noGrp="1"/>
          </p:cNvSpPr>
          <p:nvPr>
            <p:ph type="title"/>
          </p:nvPr>
        </p:nvSpPr>
        <p:spPr>
          <a:xfrm>
            <a:off x="415170" y="365127"/>
            <a:ext cx="11111245" cy="709793"/>
          </a:xfrm>
          <a:prstGeom prst="rect">
            <a:avLst/>
          </a:prstGeom>
        </p:spPr>
        <p:txBody>
          <a:bodyPr/>
          <a:lstStyle/>
          <a:p>
            <a:r>
              <a:rPr lang="en-US" b="1" dirty="0">
                <a:solidFill>
                  <a:srgbClr val="007088"/>
                </a:solidFill>
                <a:latin typeface="Century Gothic" panose="020B0502020202020204" pitchFamily="34" charset="0"/>
              </a:rPr>
              <a:t>EMP Planning </a:t>
            </a:r>
            <a:r>
              <a:rPr b="1" dirty="0">
                <a:solidFill>
                  <a:srgbClr val="007088"/>
                </a:solidFill>
                <a:latin typeface="Century Gothic" panose="020B0502020202020204" pitchFamily="34" charset="0"/>
              </a:rPr>
              <a:t>Background</a:t>
            </a:r>
          </a:p>
        </p:txBody>
      </p:sp>
      <p:sp>
        <p:nvSpPr>
          <p:cNvPr id="139" name="On Wednesday, June 22, the Berkeley City College President’s Cabinet held a retreat to review the College’s work throughout the 2021 – 2022 year for the EMP, as well as plan for the upcoming year’s activities for campus engagement.…"/>
          <p:cNvSpPr txBox="1">
            <a:spLocks noGrp="1"/>
          </p:cNvSpPr>
          <p:nvPr>
            <p:ph idx="1"/>
          </p:nvPr>
        </p:nvSpPr>
        <p:spPr>
          <a:xfrm>
            <a:off x="415170" y="1052787"/>
            <a:ext cx="11290961" cy="5366120"/>
          </a:xfrm>
          <a:prstGeom prst="rect">
            <a:avLst/>
          </a:prstGeom>
        </p:spPr>
        <p:txBody>
          <a:bodyPr>
            <a:noAutofit/>
          </a:bodyPr>
          <a:lstStyle/>
          <a:p>
            <a:pPr marL="299580" indent="-299580" defTabSz="345030">
              <a:lnSpc>
                <a:spcPct val="100000"/>
              </a:lnSpc>
              <a:spcBef>
                <a:spcPts val="2461"/>
              </a:spcBef>
              <a:defRPr sz="3191"/>
            </a:pPr>
            <a:r>
              <a:rPr sz="1700" dirty="0">
                <a:solidFill>
                  <a:schemeClr val="tx2"/>
                </a:solidFill>
                <a:uFill>
                  <a:solidFill>
                    <a:srgbClr val="000000"/>
                  </a:solidFill>
                </a:uFill>
                <a:latin typeface="Century Gothic" panose="020B0502020202020204" pitchFamily="34" charset="0"/>
              </a:rPr>
              <a:t>Wednesday, June 22</a:t>
            </a:r>
            <a:r>
              <a:rPr lang="en-US" sz="1700" dirty="0">
                <a:solidFill>
                  <a:schemeClr val="tx2"/>
                </a:solidFill>
                <a:uFill>
                  <a:solidFill>
                    <a:srgbClr val="000000"/>
                  </a:solidFill>
                </a:uFill>
                <a:latin typeface="Century Gothic" panose="020B0502020202020204" pitchFamily="34" charset="0"/>
              </a:rPr>
              <a:t>: Cabinet retreat</a:t>
            </a:r>
          </a:p>
          <a:p>
            <a:pPr marL="299580" indent="-299580" defTabSz="345030">
              <a:lnSpc>
                <a:spcPct val="100000"/>
              </a:lnSpc>
              <a:spcBef>
                <a:spcPts val="2461"/>
              </a:spcBef>
              <a:defRPr sz="3191"/>
            </a:pPr>
            <a:r>
              <a:rPr lang="en-US" sz="1700" dirty="0">
                <a:solidFill>
                  <a:schemeClr val="tx2"/>
                </a:solidFill>
                <a:uFill>
                  <a:solidFill>
                    <a:srgbClr val="000000"/>
                  </a:solidFill>
                </a:uFill>
                <a:latin typeface="Century Gothic" panose="020B0502020202020204" pitchFamily="34" charset="0"/>
              </a:rPr>
              <a:t>R</a:t>
            </a:r>
            <a:r>
              <a:rPr sz="1700" dirty="0">
                <a:solidFill>
                  <a:schemeClr val="tx2"/>
                </a:solidFill>
                <a:uFill>
                  <a:solidFill>
                    <a:srgbClr val="000000"/>
                  </a:solidFill>
                </a:uFill>
                <a:latin typeface="Century Gothic" panose="020B0502020202020204" pitchFamily="34" charset="0"/>
              </a:rPr>
              <a:t>eview</a:t>
            </a:r>
            <a:r>
              <a:rPr lang="en-US" sz="1700" dirty="0">
                <a:solidFill>
                  <a:schemeClr val="tx2"/>
                </a:solidFill>
                <a:uFill>
                  <a:solidFill>
                    <a:srgbClr val="000000"/>
                  </a:solidFill>
                </a:uFill>
                <a:latin typeface="Century Gothic" panose="020B0502020202020204" pitchFamily="34" charset="0"/>
              </a:rPr>
              <a:t>ed</a:t>
            </a:r>
            <a:r>
              <a:rPr sz="1700" dirty="0">
                <a:solidFill>
                  <a:schemeClr val="tx2"/>
                </a:solidFill>
                <a:uFill>
                  <a:solidFill>
                    <a:srgbClr val="000000"/>
                  </a:solidFill>
                </a:uFill>
                <a:latin typeface="Century Gothic" panose="020B0502020202020204" pitchFamily="34" charset="0"/>
              </a:rPr>
              <a:t> </a:t>
            </a:r>
            <a:r>
              <a:rPr lang="en-US" sz="1700" dirty="0">
                <a:solidFill>
                  <a:schemeClr val="tx2"/>
                </a:solidFill>
                <a:uFill>
                  <a:solidFill>
                    <a:srgbClr val="000000"/>
                  </a:solidFill>
                </a:uFill>
                <a:latin typeface="Century Gothic" panose="020B0502020202020204" pitchFamily="34" charset="0"/>
              </a:rPr>
              <a:t>initiatives and outcomes from </a:t>
            </a:r>
            <a:r>
              <a:rPr sz="1700" dirty="0">
                <a:solidFill>
                  <a:schemeClr val="tx2"/>
                </a:solidFill>
                <a:uFill>
                  <a:solidFill>
                    <a:srgbClr val="000000"/>
                  </a:solidFill>
                </a:uFill>
                <a:latin typeface="Century Gothic" panose="020B0502020202020204" pitchFamily="34" charset="0"/>
              </a:rPr>
              <a:t>2021 – 2022 </a:t>
            </a:r>
            <a:r>
              <a:rPr lang="en-US" sz="1700" dirty="0">
                <a:solidFill>
                  <a:schemeClr val="tx2"/>
                </a:solidFill>
                <a:uFill>
                  <a:solidFill>
                    <a:srgbClr val="000000"/>
                  </a:solidFill>
                </a:uFill>
                <a:latin typeface="Century Gothic" panose="020B0502020202020204" pitchFamily="34" charset="0"/>
              </a:rPr>
              <a:t> </a:t>
            </a:r>
            <a:endParaRPr lang="en-US" sz="1700" dirty="0">
              <a:solidFill>
                <a:schemeClr val="tx2"/>
              </a:solidFill>
              <a:latin typeface="Century Gothic" panose="020B0502020202020204" pitchFamily="34" charset="0"/>
            </a:endParaRPr>
          </a:p>
          <a:p>
            <a:pPr marL="299580" indent="-299580" defTabSz="345030">
              <a:lnSpc>
                <a:spcPct val="100000"/>
              </a:lnSpc>
              <a:spcBef>
                <a:spcPts val="2461"/>
              </a:spcBef>
              <a:defRPr sz="3191"/>
            </a:pPr>
            <a:r>
              <a:rPr lang="en-US" sz="1700" dirty="0">
                <a:solidFill>
                  <a:schemeClr val="tx2"/>
                </a:solidFill>
                <a:uFill>
                  <a:solidFill>
                    <a:srgbClr val="000000"/>
                  </a:solidFill>
                </a:uFill>
                <a:latin typeface="Century Gothic" panose="020B0502020202020204" pitchFamily="34" charset="0"/>
              </a:rPr>
              <a:t>Completed a “</a:t>
            </a:r>
            <a:r>
              <a:rPr sz="1700" dirty="0">
                <a:solidFill>
                  <a:schemeClr val="tx2"/>
                </a:solidFill>
                <a:uFill>
                  <a:solidFill>
                    <a:srgbClr val="000000"/>
                  </a:solidFill>
                </a:uFill>
                <a:latin typeface="Century Gothic" panose="020B0502020202020204" pitchFamily="34" charset="0"/>
              </a:rPr>
              <a:t>D</a:t>
            </a:r>
            <a:r>
              <a:rPr lang="en-US" sz="1700" dirty="0">
                <a:solidFill>
                  <a:schemeClr val="tx2"/>
                </a:solidFill>
                <a:uFill>
                  <a:solidFill>
                    <a:srgbClr val="000000"/>
                  </a:solidFill>
                </a:uFill>
                <a:latin typeface="Century Gothic" panose="020B0502020202020204" pitchFamily="34" charset="0"/>
              </a:rPr>
              <a:t>ream for BCC” </a:t>
            </a:r>
            <a:r>
              <a:rPr sz="1700" dirty="0">
                <a:solidFill>
                  <a:schemeClr val="tx2"/>
                </a:solidFill>
                <a:uFill>
                  <a:solidFill>
                    <a:srgbClr val="000000"/>
                  </a:solidFill>
                </a:uFill>
                <a:latin typeface="Century Gothic" panose="020B0502020202020204" pitchFamily="34" charset="0"/>
              </a:rPr>
              <a:t>exercise, in which participants suspended all rules and structures upon reflection on the following</a:t>
            </a:r>
            <a:r>
              <a:rPr lang="en-US" sz="1700" dirty="0">
                <a:solidFill>
                  <a:schemeClr val="tx2"/>
                </a:solidFill>
                <a:uFill>
                  <a:solidFill>
                    <a:srgbClr val="000000"/>
                  </a:solidFill>
                </a:uFill>
                <a:latin typeface="Century Gothic" panose="020B0502020202020204" pitchFamily="34" charset="0"/>
              </a:rPr>
              <a:t> prompt</a:t>
            </a:r>
            <a:r>
              <a:rPr sz="1700" dirty="0">
                <a:solidFill>
                  <a:schemeClr val="tx2"/>
                </a:solidFill>
                <a:uFill>
                  <a:solidFill>
                    <a:srgbClr val="000000"/>
                  </a:solidFill>
                </a:uFill>
                <a:latin typeface="Century Gothic" panose="020B0502020202020204" pitchFamily="34" charset="0"/>
              </a:rPr>
              <a:t>:</a:t>
            </a:r>
            <a:endParaRPr lang="en-US" sz="1700" dirty="0">
              <a:solidFill>
                <a:schemeClr val="tx2"/>
              </a:solidFill>
              <a:uFill>
                <a:solidFill>
                  <a:srgbClr val="000000"/>
                </a:solidFill>
              </a:uFill>
              <a:latin typeface="Century Gothic" panose="020B0502020202020204" pitchFamily="34" charset="0"/>
            </a:endParaRPr>
          </a:p>
          <a:p>
            <a:pPr marL="685829" lvl="1" indent="-342900" defTabSz="291633">
              <a:lnSpc>
                <a:spcPct val="100000"/>
              </a:lnSpc>
              <a:spcBef>
                <a:spcPts val="2039"/>
              </a:spcBef>
              <a:buFont typeface="+mj-lt"/>
              <a:buAutoNum type="arabicPeriod"/>
              <a:defRPr sz="2698"/>
            </a:pPr>
            <a:r>
              <a:rPr lang="en-US" sz="1700" dirty="0">
                <a:solidFill>
                  <a:schemeClr val="tx2"/>
                </a:solidFill>
                <a:latin typeface="Century Gothic" panose="020B0502020202020204" pitchFamily="34" charset="0"/>
              </a:rPr>
              <a:t>What would it look like for BCC to contribute to ending generational poverty in our local community? </a:t>
            </a:r>
          </a:p>
          <a:p>
            <a:pPr marL="685829" lvl="1" indent="-342900" defTabSz="291633">
              <a:lnSpc>
                <a:spcPct val="100000"/>
              </a:lnSpc>
              <a:spcBef>
                <a:spcPts val="2039"/>
              </a:spcBef>
              <a:buFont typeface="+mj-lt"/>
              <a:buAutoNum type="arabicPeriod"/>
              <a:defRPr sz="2698"/>
            </a:pPr>
            <a:r>
              <a:rPr lang="en-US" sz="1700" dirty="0">
                <a:solidFill>
                  <a:schemeClr val="tx2"/>
                </a:solidFill>
                <a:latin typeface="Century Gothic" panose="020B0502020202020204" pitchFamily="34" charset="0"/>
              </a:rPr>
              <a:t>What would it look like for BCC to reverse the impact of gentrification and support for local community members to continue to live in the area for generations to come?”</a:t>
            </a:r>
          </a:p>
          <a:p>
            <a:pPr marL="296455" indent="-296455" defTabSz="340923">
              <a:lnSpc>
                <a:spcPct val="100000"/>
              </a:lnSpc>
              <a:spcBef>
                <a:spcPts val="2391"/>
              </a:spcBef>
              <a:defRPr sz="3154"/>
            </a:pPr>
            <a:r>
              <a:rPr lang="en-US" sz="1700" dirty="0">
                <a:solidFill>
                  <a:schemeClr val="tx2"/>
                </a:solidFill>
                <a:latin typeface="Century Gothic" panose="020B0502020202020204" pitchFamily="34" charset="0"/>
              </a:rPr>
              <a:t>Reviewed disaggregated data on BCC’s current progress towards equitable outcomes (enrollment, completion, transfer rates, and workforce opportunities), all centered around the lens of equity.</a:t>
            </a:r>
          </a:p>
          <a:p>
            <a:pPr marL="296455" indent="-296455" defTabSz="340923">
              <a:lnSpc>
                <a:spcPct val="100000"/>
              </a:lnSpc>
              <a:spcBef>
                <a:spcPts val="2391"/>
              </a:spcBef>
              <a:defRPr sz="3154"/>
            </a:pPr>
            <a:r>
              <a:rPr lang="en-US" sz="1700" dirty="0">
                <a:solidFill>
                  <a:schemeClr val="tx2"/>
                </a:solidFill>
                <a:latin typeface="Century Gothic" panose="020B0502020202020204" pitchFamily="34" charset="0"/>
              </a:rPr>
              <a:t>Sr. Researcher, Dr. </a:t>
            </a:r>
            <a:r>
              <a:rPr lang="en-US" sz="1700" dirty="0" err="1">
                <a:solidFill>
                  <a:schemeClr val="tx2"/>
                </a:solidFill>
                <a:latin typeface="Century Gothic" panose="020B0502020202020204" pitchFamily="34" charset="0"/>
              </a:rPr>
              <a:t>Phoumy</a:t>
            </a:r>
            <a:r>
              <a:rPr lang="en-US" sz="1700" dirty="0">
                <a:solidFill>
                  <a:schemeClr val="tx2"/>
                </a:solidFill>
                <a:latin typeface="Century Gothic" panose="020B0502020202020204" pitchFamily="34" charset="0"/>
              </a:rPr>
              <a:t> </a:t>
            </a:r>
            <a:r>
              <a:rPr lang="en-US" sz="1700" dirty="0" err="1">
                <a:solidFill>
                  <a:schemeClr val="tx2"/>
                </a:solidFill>
                <a:latin typeface="Century Gothic" panose="020B0502020202020204" pitchFamily="34" charset="0"/>
              </a:rPr>
              <a:t>Sayavong</a:t>
            </a:r>
            <a:r>
              <a:rPr lang="en-US" sz="1700" dirty="0">
                <a:solidFill>
                  <a:schemeClr val="tx2"/>
                </a:solidFill>
                <a:latin typeface="Century Gothic" panose="020B0502020202020204" pitchFamily="34" charset="0"/>
              </a:rPr>
              <a:t>, and Faculty Special Assignment Recipient, Dr. Becky Gee, were assigned by President Garcia, to conduct research on the preliminary EMP goals through the lens of equity and ending poverty and gentrification.</a:t>
            </a:r>
            <a:endParaRPr sz="1700" dirty="0">
              <a:solidFill>
                <a:schemeClr val="tx2"/>
              </a:solidFill>
              <a:uFill>
                <a:solidFill>
                  <a:srgbClr val="000000"/>
                </a:solidFill>
              </a:uFill>
              <a:latin typeface="Century Gothic" panose="020B0502020202020204" pitchFamily="34" charset="0"/>
            </a:endParaRPr>
          </a:p>
        </p:txBody>
      </p:sp>
      <p:sp>
        <p:nvSpPr>
          <p:cNvPr id="140" name="BCC President’s Report"/>
          <p:cNvSpPr txBox="1"/>
          <p:nvPr/>
        </p:nvSpPr>
        <p:spPr>
          <a:xfrm>
            <a:off x="9747841" y="6254979"/>
            <a:ext cx="1875514" cy="266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1800" u="sng">
                <a:hlinkClick r:id="" action="ppaction://noaction"/>
              </a:defRPr>
            </a:lvl1pPr>
          </a:lstStyle>
          <a:p>
            <a:pPr>
              <a:defRPr u="none"/>
            </a:pPr>
            <a:r>
              <a:rPr sz="1266" dirty="0"/>
              <a:t>BCC President’s Report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tudent Completion: Employment &amp; STEM"/>
          <p:cNvSpPr txBox="1">
            <a:spLocks noGrp="1"/>
          </p:cNvSpPr>
          <p:nvPr>
            <p:ph type="title"/>
          </p:nvPr>
        </p:nvSpPr>
        <p:spPr>
          <a:xfrm>
            <a:off x="740991" y="193019"/>
            <a:ext cx="11111245" cy="1078734"/>
          </a:xfrm>
          <a:prstGeom prst="rect">
            <a:avLst/>
          </a:prstGeom>
        </p:spPr>
        <p:txBody>
          <a:bodyPr>
            <a:normAutofit/>
          </a:bodyPr>
          <a:lstStyle>
            <a:lvl1pPr defTabSz="560831">
              <a:defRPr sz="6144" spc="-122"/>
            </a:lvl1pPr>
          </a:lstStyle>
          <a:p>
            <a:r>
              <a:rPr sz="4400" b="1" dirty="0">
                <a:solidFill>
                  <a:srgbClr val="007088"/>
                </a:solidFill>
              </a:rPr>
              <a:t>Employment</a:t>
            </a:r>
            <a:r>
              <a:rPr lang="en-US" sz="4400" b="1" dirty="0">
                <a:solidFill>
                  <a:srgbClr val="007088"/>
                </a:solidFill>
              </a:rPr>
              <a:t> Wages:</a:t>
            </a:r>
            <a:r>
              <a:rPr sz="4400" b="1" dirty="0">
                <a:solidFill>
                  <a:srgbClr val="007088"/>
                </a:solidFill>
              </a:rPr>
              <a:t> STEM</a:t>
            </a:r>
          </a:p>
        </p:txBody>
      </p:sp>
      <p:graphicFrame>
        <p:nvGraphicFramePr>
          <p:cNvPr id="278" name="Table"/>
          <p:cNvGraphicFramePr/>
          <p:nvPr/>
        </p:nvGraphicFramePr>
        <p:xfrm>
          <a:off x="820712" y="2493514"/>
          <a:ext cx="10002933" cy="3015620"/>
        </p:xfrm>
        <a:graphic>
          <a:graphicData uri="http://schemas.openxmlformats.org/drawingml/2006/table">
            <a:tbl>
              <a:tblPr firstRow="1" firstCol="1"/>
              <a:tblGrid>
                <a:gridCol w="3334311">
                  <a:extLst>
                    <a:ext uri="{9D8B030D-6E8A-4147-A177-3AD203B41FA5}">
                      <a16:colId xmlns:a16="http://schemas.microsoft.com/office/drawing/2014/main" val="20000"/>
                    </a:ext>
                  </a:extLst>
                </a:gridCol>
                <a:gridCol w="3334311">
                  <a:extLst>
                    <a:ext uri="{9D8B030D-6E8A-4147-A177-3AD203B41FA5}">
                      <a16:colId xmlns:a16="http://schemas.microsoft.com/office/drawing/2014/main" val="20001"/>
                    </a:ext>
                  </a:extLst>
                </a:gridCol>
                <a:gridCol w="3334311">
                  <a:extLst>
                    <a:ext uri="{9D8B030D-6E8A-4147-A177-3AD203B41FA5}">
                      <a16:colId xmlns:a16="http://schemas.microsoft.com/office/drawing/2014/main" val="20002"/>
                    </a:ext>
                  </a:extLst>
                </a:gridCol>
              </a:tblGrid>
              <a:tr h="707074">
                <a:tc>
                  <a:txBody>
                    <a:bodyPr/>
                    <a:lstStyle/>
                    <a:p>
                      <a:pPr defTabSz="914400">
                        <a:tabLst>
                          <a:tab pos="914400" algn="l"/>
                        </a:tabLst>
                        <a:defRPr sz="1800">
                          <a:solidFill>
                            <a:srgbClr val="000000"/>
                          </a:solidFill>
                        </a:defRPr>
                      </a:pPr>
                      <a:r>
                        <a:rPr lang="en-US" sz="1800" b="1" dirty="0">
                          <a:solidFill>
                            <a:schemeClr val="bg1"/>
                          </a:solidFill>
                          <a:effectLst>
                            <a:outerShdw blurRad="25400" dist="12700" dir="5400000" rotWithShape="0">
                              <a:srgbClr val="000000">
                                <a:alpha val="50000"/>
                              </a:srgbClr>
                            </a:outerShdw>
                          </a:effectLst>
                        </a:rPr>
                        <a:t>Jobs</a:t>
                      </a:r>
                      <a:endParaRPr sz="1800" b="1" dirty="0">
                        <a:solidFill>
                          <a:schemeClr val="bg1"/>
                        </a:solidFill>
                        <a:effectLst>
                          <a:outerShdw blurRad="25400" dist="12700" dir="5400000" rotWithShape="0">
                            <a:srgbClr val="000000">
                              <a:alpha val="50000"/>
                            </a:srgbClr>
                          </a:outerShdw>
                        </a:effectLst>
                      </a:endParaRPr>
                    </a:p>
                  </a:txBody>
                  <a:tcPr marL="35719" marR="35719" marT="35719" marB="35719" anchor="ctr" horzOverflow="overflow">
                    <a:lnL w="12700">
                      <a:solidFill>
                        <a:srgbClr val="7695B6"/>
                      </a:solidFill>
                      <a:miter lim="400000"/>
                    </a:lnL>
                    <a:solidFill>
                      <a:srgbClr val="007088"/>
                    </a:solidFill>
                  </a:tcPr>
                </a:tc>
                <a:tc>
                  <a:txBody>
                    <a:bodyPr/>
                    <a:lstStyle/>
                    <a:p>
                      <a:pPr defTabSz="914400">
                        <a:tabLst>
                          <a:tab pos="914400" algn="l"/>
                        </a:tabLst>
                        <a:defRPr sz="1800">
                          <a:solidFill>
                            <a:srgbClr val="000000"/>
                          </a:solidFill>
                        </a:defRPr>
                      </a:pPr>
                      <a:r>
                        <a:rPr sz="1800" b="1" dirty="0">
                          <a:solidFill>
                            <a:schemeClr val="bg1"/>
                          </a:solidFill>
                          <a:effectLst>
                            <a:outerShdw blurRad="25400" dist="12700" dir="5400000" rotWithShape="0">
                              <a:srgbClr val="000000">
                                <a:alpha val="50000"/>
                              </a:srgbClr>
                            </a:outerShdw>
                          </a:effectLst>
                        </a:rPr>
                        <a:t>Award Category</a:t>
                      </a:r>
                    </a:p>
                  </a:txBody>
                  <a:tcPr marL="35719" marR="35719" marT="35719" marB="35719" anchor="ctr" horzOverflow="overflow">
                    <a:solidFill>
                      <a:srgbClr val="007088"/>
                    </a:solidFill>
                  </a:tcPr>
                </a:tc>
                <a:tc>
                  <a:txBody>
                    <a:bodyPr/>
                    <a:lstStyle/>
                    <a:p>
                      <a:pPr algn="ctr" defTabSz="914400">
                        <a:tabLst>
                          <a:tab pos="914400" algn="l"/>
                        </a:tabLst>
                        <a:defRPr sz="1800">
                          <a:solidFill>
                            <a:srgbClr val="000000"/>
                          </a:solidFill>
                        </a:defRPr>
                      </a:pPr>
                      <a:r>
                        <a:rPr sz="1800" b="1" dirty="0">
                          <a:solidFill>
                            <a:schemeClr val="bg1"/>
                          </a:solidFill>
                          <a:effectLst>
                            <a:outerShdw blurRad="25400" dist="12700" dir="5400000" rotWithShape="0">
                              <a:srgbClr val="000000">
                                <a:alpha val="50000"/>
                              </a:srgbClr>
                            </a:outerShdw>
                          </a:effectLst>
                        </a:rPr>
                        <a:t>Median Wage 5 Years After Award (Award Years 2010-2011 to 2014-2015)</a:t>
                      </a:r>
                    </a:p>
                  </a:txBody>
                  <a:tcPr marL="35719" marR="35719" marT="35719" marB="35719" anchor="ctr" horzOverflow="overflow">
                    <a:lnR w="12700">
                      <a:solidFill>
                        <a:srgbClr val="7695B6"/>
                      </a:solidFill>
                      <a:miter lim="400000"/>
                    </a:lnR>
                    <a:solidFill>
                      <a:srgbClr val="007088"/>
                    </a:solidFill>
                  </a:tcPr>
                </a:tc>
                <a:extLst>
                  <a:ext uri="{0D108BD9-81ED-4DB2-BD59-A6C34878D82A}">
                    <a16:rowId xmlns:a16="http://schemas.microsoft.com/office/drawing/2014/main" val="10000"/>
                  </a:ext>
                </a:extLst>
              </a:tr>
              <a:tr h="707074">
                <a:tc>
                  <a:txBody>
                    <a:bodyPr/>
                    <a:lstStyle/>
                    <a:p>
                      <a:pPr defTabSz="914400">
                        <a:tabLst>
                          <a:tab pos="914400" algn="l"/>
                        </a:tabLst>
                        <a:defRPr sz="1800">
                          <a:solidFill>
                            <a:srgbClr val="000000"/>
                          </a:solidFill>
                        </a:defRPr>
                      </a:pPr>
                      <a:r>
                        <a:rPr sz="1800" b="1" dirty="0">
                          <a:solidFill>
                            <a:schemeClr val="bg1"/>
                          </a:solidFill>
                          <a:effectLst>
                            <a:outerShdw blurRad="25400" dist="12700" dir="5400000" rotWithShape="0">
                              <a:srgbClr val="000000">
                                <a:alpha val="50000"/>
                              </a:srgbClr>
                            </a:outerShdw>
                          </a:effectLst>
                        </a:rPr>
                        <a:t>Physics, General</a:t>
                      </a:r>
                    </a:p>
                  </a:txBody>
                  <a:tcPr marL="35719" marR="35719" marT="35719" marB="35719" anchor="ctr" horzOverflow="overflow">
                    <a:solidFill>
                      <a:srgbClr val="007088"/>
                    </a:solidFill>
                  </a:tcPr>
                </a:tc>
                <a:tc>
                  <a:txBody>
                    <a:bodyPr/>
                    <a:lstStyle/>
                    <a:p>
                      <a:pPr defTabSz="457200">
                        <a:defRPr sz="1800">
                          <a:solidFill>
                            <a:srgbClr val="000000"/>
                          </a:solidFill>
                        </a:defRPr>
                      </a:pPr>
                      <a:r>
                        <a:rPr sz="1800" b="1" dirty="0">
                          <a:solidFill>
                            <a:schemeClr val="tx2"/>
                          </a:solidFill>
                          <a:effectLst>
                            <a:outerShdw blurRad="25400" dist="12700" dir="5280000" rotWithShape="0">
                              <a:srgbClr val="FFFFFF"/>
                            </a:outerShdw>
                          </a:effectLst>
                        </a:rPr>
                        <a:t>AA/AS Degree Recipient                                                             </a:t>
                      </a:r>
                    </a:p>
                  </a:txBody>
                  <a:tcPr marL="35719" marR="35719" marT="35719" marB="35719" anchor="ctr" horzOverflow="overflow"/>
                </a:tc>
                <a:tc>
                  <a:txBody>
                    <a:bodyPr/>
                    <a:lstStyle/>
                    <a:p>
                      <a:pPr algn="ctr" defTabSz="457200">
                        <a:defRPr sz="1800">
                          <a:solidFill>
                            <a:srgbClr val="000000"/>
                          </a:solidFill>
                        </a:defRPr>
                      </a:pPr>
                      <a:r>
                        <a:rPr sz="1800" b="1" dirty="0">
                          <a:solidFill>
                            <a:schemeClr val="tx2"/>
                          </a:solidFill>
                          <a:effectLst>
                            <a:outerShdw blurRad="25400" dist="12700" dir="5280000" rotWithShape="0">
                              <a:srgbClr val="FFFFFF"/>
                            </a:outerShdw>
                          </a:effectLst>
                        </a:rPr>
                        <a:t>$69,639</a:t>
                      </a:r>
                    </a:p>
                  </a:txBody>
                  <a:tcPr marL="35719" marR="35719" marT="35719" marB="35719" anchor="ctr" horzOverflow="overflow"/>
                </a:tc>
                <a:extLst>
                  <a:ext uri="{0D108BD9-81ED-4DB2-BD59-A6C34878D82A}">
                    <a16:rowId xmlns:a16="http://schemas.microsoft.com/office/drawing/2014/main" val="10001"/>
                  </a:ext>
                </a:extLst>
              </a:tr>
              <a:tr h="707074">
                <a:tc>
                  <a:txBody>
                    <a:bodyPr/>
                    <a:lstStyle/>
                    <a:p>
                      <a:pPr defTabSz="914400">
                        <a:tabLst>
                          <a:tab pos="914400" algn="l"/>
                        </a:tabLst>
                        <a:defRPr sz="1800">
                          <a:solidFill>
                            <a:srgbClr val="000000"/>
                          </a:solidFill>
                        </a:defRPr>
                      </a:pPr>
                      <a:r>
                        <a:rPr sz="1800" b="1" dirty="0">
                          <a:solidFill>
                            <a:schemeClr val="bg1"/>
                          </a:solidFill>
                          <a:effectLst>
                            <a:outerShdw blurRad="25400" dist="12700" dir="5400000" rotWithShape="0">
                              <a:srgbClr val="000000">
                                <a:alpha val="50000"/>
                              </a:srgbClr>
                            </a:outerShdw>
                          </a:effectLst>
                        </a:rPr>
                        <a:t>Biotechnology and Biomedical Technology</a:t>
                      </a:r>
                    </a:p>
                  </a:txBody>
                  <a:tcPr marL="35719" marR="35719" marT="35719" marB="35719" anchor="ctr" horzOverflow="overflow">
                    <a:solidFill>
                      <a:srgbClr val="007088"/>
                    </a:solidFill>
                  </a:tcPr>
                </a:tc>
                <a:tc>
                  <a:txBody>
                    <a:bodyPr/>
                    <a:lstStyle/>
                    <a:p>
                      <a:pPr defTabSz="457200">
                        <a:defRPr sz="1800">
                          <a:solidFill>
                            <a:srgbClr val="000000"/>
                          </a:solidFill>
                        </a:defRPr>
                      </a:pPr>
                      <a:r>
                        <a:rPr sz="1800" b="1" dirty="0">
                          <a:solidFill>
                            <a:schemeClr val="tx2"/>
                          </a:solidFill>
                          <a:effectLst>
                            <a:outerShdw blurRad="25400" dist="12700" dir="5280000" rotWithShape="0">
                              <a:srgbClr val="FFFFFF"/>
                            </a:outerShdw>
                          </a:effectLst>
                        </a:rPr>
                        <a:t>AA/AS Degree Recipient          </a:t>
                      </a:r>
                    </a:p>
                  </a:txBody>
                  <a:tcPr marL="35719" marR="35719" marT="35719" marB="35719" anchor="ctr" horzOverflow="overflow"/>
                </a:tc>
                <a:tc>
                  <a:txBody>
                    <a:bodyPr/>
                    <a:lstStyle/>
                    <a:p>
                      <a:pPr algn="ctr" defTabSz="457200">
                        <a:defRPr sz="1800">
                          <a:solidFill>
                            <a:srgbClr val="000000"/>
                          </a:solidFill>
                        </a:defRPr>
                      </a:pPr>
                      <a:r>
                        <a:rPr sz="1800" b="1" dirty="0">
                          <a:solidFill>
                            <a:schemeClr val="tx2"/>
                          </a:solidFill>
                          <a:effectLst>
                            <a:outerShdw blurRad="25400" dist="12700" dir="5280000" rotWithShape="0">
                              <a:srgbClr val="FFFFFF"/>
                            </a:outerShdw>
                          </a:effectLst>
                        </a:rPr>
                        <a:t>$64,439</a:t>
                      </a:r>
                    </a:p>
                  </a:txBody>
                  <a:tcPr marL="35719" marR="35719" marT="35719" marB="35719" anchor="ctr" horzOverflow="overflow"/>
                </a:tc>
                <a:extLst>
                  <a:ext uri="{0D108BD9-81ED-4DB2-BD59-A6C34878D82A}">
                    <a16:rowId xmlns:a16="http://schemas.microsoft.com/office/drawing/2014/main" val="10002"/>
                  </a:ext>
                </a:extLst>
              </a:tr>
              <a:tr h="707074">
                <a:tc>
                  <a:txBody>
                    <a:bodyPr/>
                    <a:lstStyle/>
                    <a:p>
                      <a:pPr defTabSz="914400">
                        <a:tabLst>
                          <a:tab pos="914400" algn="l"/>
                        </a:tabLst>
                        <a:defRPr sz="1800">
                          <a:solidFill>
                            <a:srgbClr val="000000"/>
                          </a:solidFill>
                        </a:defRPr>
                      </a:pPr>
                      <a:r>
                        <a:rPr sz="1800" b="1" dirty="0">
                          <a:solidFill>
                            <a:schemeClr val="bg1"/>
                          </a:solidFill>
                          <a:effectLst>
                            <a:outerShdw blurRad="25400" dist="12700" dir="5400000" rotWithShape="0">
                              <a:srgbClr val="000000">
                                <a:alpha val="50000"/>
                              </a:srgbClr>
                            </a:outerShdw>
                          </a:effectLst>
                        </a:rPr>
                        <a:t>Mathematics, General</a:t>
                      </a:r>
                    </a:p>
                  </a:txBody>
                  <a:tcPr marL="35719" marR="35719" marT="35719" marB="35719" anchor="ctr" horzOverflow="overflow">
                    <a:lnB w="12700">
                      <a:solidFill>
                        <a:srgbClr val="7695B6"/>
                      </a:solidFill>
                      <a:miter lim="400000"/>
                    </a:lnB>
                    <a:solidFill>
                      <a:srgbClr val="007088"/>
                    </a:solidFill>
                  </a:tcPr>
                </a:tc>
                <a:tc>
                  <a:txBody>
                    <a:bodyPr/>
                    <a:lstStyle/>
                    <a:p>
                      <a:pPr defTabSz="457200">
                        <a:defRPr sz="1800">
                          <a:solidFill>
                            <a:srgbClr val="000000"/>
                          </a:solidFill>
                        </a:defRPr>
                      </a:pPr>
                      <a:r>
                        <a:rPr sz="1800" b="1">
                          <a:solidFill>
                            <a:schemeClr val="tx2"/>
                          </a:solidFill>
                          <a:effectLst>
                            <a:outerShdw blurRad="25400" dist="12700" dir="5280000" rotWithShape="0">
                              <a:srgbClr val="FFFFFF"/>
                            </a:outerShdw>
                          </a:effectLst>
                        </a:rPr>
                        <a:t>AA/AS Degree Recipient          </a:t>
                      </a:r>
                    </a:p>
                  </a:txBody>
                  <a:tcPr marL="35719" marR="35719" marT="35719" marB="35719" anchor="ctr" horzOverflow="overflow"/>
                </a:tc>
                <a:tc>
                  <a:txBody>
                    <a:bodyPr/>
                    <a:lstStyle/>
                    <a:p>
                      <a:pPr algn="ctr" defTabSz="457200">
                        <a:defRPr sz="1800">
                          <a:solidFill>
                            <a:srgbClr val="000000"/>
                          </a:solidFill>
                        </a:defRPr>
                      </a:pPr>
                      <a:r>
                        <a:rPr sz="1800" b="1" dirty="0">
                          <a:solidFill>
                            <a:schemeClr val="tx2"/>
                          </a:solidFill>
                          <a:effectLst>
                            <a:outerShdw blurRad="25400" dist="12700" dir="5280000" rotWithShape="0">
                              <a:srgbClr val="FFFFFF"/>
                            </a:outerShdw>
                          </a:effectLst>
                        </a:rPr>
                        <a:t>$60,163</a:t>
                      </a:r>
                    </a:p>
                  </a:txBody>
                  <a:tcPr marL="35719" marR="35719" marT="35719" marB="35719" anchor="ctr" horzOverflow="overflow"/>
                </a:tc>
                <a:extLst>
                  <a:ext uri="{0D108BD9-81ED-4DB2-BD59-A6C34878D82A}">
                    <a16:rowId xmlns:a16="http://schemas.microsoft.com/office/drawing/2014/main" val="10003"/>
                  </a:ext>
                </a:extLst>
              </a:tr>
            </a:tbl>
          </a:graphicData>
        </a:graphic>
      </p:graphicFrame>
      <p:sp>
        <p:nvSpPr>
          <p:cNvPr id="279" name="Data Mart Wage Tracker"/>
          <p:cNvSpPr txBox="1"/>
          <p:nvPr/>
        </p:nvSpPr>
        <p:spPr>
          <a:xfrm>
            <a:off x="6874748" y="6484067"/>
            <a:ext cx="2014975"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1800" u="sng">
                <a:hlinkClick r:id="" action="ppaction://noaction"/>
              </a:defRPr>
            </a:lvl1pPr>
          </a:lstStyle>
          <a:p>
            <a:pPr>
              <a:defRPr u="none"/>
            </a:pPr>
            <a:r>
              <a:rPr sz="1266"/>
              <a:t>Data Mart Wage Tracker</a:t>
            </a:r>
          </a:p>
        </p:txBody>
      </p:sp>
      <p:sp>
        <p:nvSpPr>
          <p:cNvPr id="3" name="TextBox 2">
            <a:extLst>
              <a:ext uri="{FF2B5EF4-FFF2-40B4-BE49-F238E27FC236}">
                <a16:creationId xmlns:a16="http://schemas.microsoft.com/office/drawing/2014/main" id="{C6FCF47D-27C4-75C1-4DC1-2111A11D1317}"/>
              </a:ext>
            </a:extLst>
          </p:cNvPr>
          <p:cNvSpPr txBox="1"/>
          <p:nvPr/>
        </p:nvSpPr>
        <p:spPr>
          <a:xfrm>
            <a:off x="820712" y="1056478"/>
            <a:ext cx="1030074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chemeClr val="tx2"/>
                </a:solidFill>
                <a:latin typeface="+mj-lt"/>
              </a:rPr>
              <a:t>Top three (3) paying jobs for an associate’s degree or certificate holders are given on the following slides. (Basis: Median wage 5 years after award. Award years 2010-2011 to 2014-2015.)</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192341B-CA6A-C140-BC0C-559D73E53AB0}"/>
              </a:ext>
            </a:extLst>
          </p:cNvPr>
          <p:cNvPicPr>
            <a:picLocks noGrp="1" noChangeAspect="1"/>
          </p:cNvPicPr>
          <p:nvPr>
            <p:ph idx="1"/>
          </p:nvPr>
        </p:nvPicPr>
        <p:blipFill>
          <a:blip r:embed="rId3"/>
          <a:stretch>
            <a:fillRect/>
          </a:stretch>
        </p:blipFill>
        <p:spPr>
          <a:xfrm>
            <a:off x="922714" y="1779408"/>
            <a:ext cx="9657563" cy="4626248"/>
          </a:xfrm>
        </p:spPr>
      </p:pic>
      <p:sp>
        <p:nvSpPr>
          <p:cNvPr id="8" name="Text Placeholder 3">
            <a:extLst>
              <a:ext uri="{FF2B5EF4-FFF2-40B4-BE49-F238E27FC236}">
                <a16:creationId xmlns:a16="http://schemas.microsoft.com/office/drawing/2014/main" id="{729F471E-BD4C-474A-AA20-2DB9F9786C48}"/>
              </a:ext>
            </a:extLst>
          </p:cNvPr>
          <p:cNvSpPr txBox="1">
            <a:spLocks/>
          </p:cNvSpPr>
          <p:nvPr/>
        </p:nvSpPr>
        <p:spPr>
          <a:xfrm>
            <a:off x="785467" y="849072"/>
            <a:ext cx="10866330" cy="870971"/>
          </a:xfrm>
          <a:prstGeom prst="rect">
            <a:avLst/>
          </a:prstGeom>
          <a:noFill/>
        </p:spPr>
        <p:txBody>
          <a:bodyPr vert="horz" lIns="91440" tIns="45720" rIns="91440" bIns="45720" rtlCol="0">
            <a:noAutofit/>
          </a:bodyPr>
          <a:lstStyle>
            <a:lvl1pPr marL="0" indent="0" algn="l" defTabSz="685859" rtl="0" eaLnBrk="1" latinLnBrk="0" hangingPunct="1">
              <a:lnSpc>
                <a:spcPct val="90000"/>
              </a:lnSpc>
              <a:spcBef>
                <a:spcPts val="750"/>
              </a:spcBef>
              <a:buFont typeface="Arial" panose="020B0604020202020204" pitchFamily="34" charset="0"/>
              <a:buNone/>
              <a:defRPr sz="1200" kern="1200">
                <a:solidFill>
                  <a:schemeClr val="bg1"/>
                </a:solidFill>
                <a:latin typeface="+mn-lt"/>
                <a:ea typeface="+mn-ea"/>
                <a:cs typeface="+mn-cs"/>
              </a:defRPr>
            </a:lvl1pPr>
            <a:lvl2pPr marL="342929" indent="0" algn="l" defTabSz="685859" rtl="0" eaLnBrk="1" latinLnBrk="0" hangingPunct="1">
              <a:lnSpc>
                <a:spcPct val="90000"/>
              </a:lnSpc>
              <a:spcBef>
                <a:spcPts val="375"/>
              </a:spcBef>
              <a:buFont typeface="Arial" panose="020B0604020202020204" pitchFamily="34" charset="0"/>
              <a:buNone/>
              <a:defRPr sz="1050" kern="1200">
                <a:solidFill>
                  <a:schemeClr val="bg1"/>
                </a:solidFill>
                <a:latin typeface="+mn-lt"/>
                <a:ea typeface="+mn-ea"/>
                <a:cs typeface="+mn-cs"/>
              </a:defRPr>
            </a:lvl2pPr>
            <a:lvl3pPr marL="685859" indent="0" algn="l" defTabSz="685859" rtl="0" eaLnBrk="1" latinLnBrk="0" hangingPunct="1">
              <a:lnSpc>
                <a:spcPct val="90000"/>
              </a:lnSpc>
              <a:spcBef>
                <a:spcPts val="375"/>
              </a:spcBef>
              <a:buFont typeface="Arial" panose="020B0604020202020204" pitchFamily="34" charset="0"/>
              <a:buNone/>
              <a:defRPr sz="900" kern="1200">
                <a:solidFill>
                  <a:schemeClr val="bg1"/>
                </a:solidFill>
                <a:latin typeface="+mn-lt"/>
                <a:ea typeface="+mn-ea"/>
                <a:cs typeface="+mn-cs"/>
              </a:defRPr>
            </a:lvl3pPr>
            <a:lvl4pPr marL="1028788" indent="0" algn="l" defTabSz="685859" rtl="0" eaLnBrk="1" latinLnBrk="0" hangingPunct="1">
              <a:lnSpc>
                <a:spcPct val="90000"/>
              </a:lnSpc>
              <a:spcBef>
                <a:spcPts val="375"/>
              </a:spcBef>
              <a:buFont typeface="Arial" panose="020B0604020202020204" pitchFamily="34" charset="0"/>
              <a:buNone/>
              <a:defRPr sz="750" kern="1200">
                <a:solidFill>
                  <a:schemeClr val="bg1"/>
                </a:solidFill>
                <a:latin typeface="+mn-lt"/>
                <a:ea typeface="+mn-ea"/>
                <a:cs typeface="+mn-cs"/>
              </a:defRPr>
            </a:lvl4pPr>
            <a:lvl5pPr marL="1371717" indent="0" algn="l" defTabSz="685859" rtl="0" eaLnBrk="1" latinLnBrk="0" hangingPunct="1">
              <a:lnSpc>
                <a:spcPct val="90000"/>
              </a:lnSpc>
              <a:spcBef>
                <a:spcPts val="375"/>
              </a:spcBef>
              <a:buFont typeface="Arial" panose="020B0604020202020204" pitchFamily="34" charset="0"/>
              <a:buNone/>
              <a:defRPr sz="750" kern="1200">
                <a:solidFill>
                  <a:schemeClr val="bg1"/>
                </a:solidFill>
                <a:latin typeface="+mn-lt"/>
                <a:ea typeface="+mn-ea"/>
                <a:cs typeface="+mn-cs"/>
              </a:defRPr>
            </a:lvl5pPr>
            <a:lvl6pPr marL="1714646" indent="0" algn="l" defTabSz="685859"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576" indent="0" algn="l" defTabSz="685859"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505" indent="0" algn="l" defTabSz="685859"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434" indent="0" algn="l" defTabSz="685859"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en-US" sz="1600" dirty="0">
                <a:solidFill>
                  <a:schemeClr val="tx2"/>
                </a:solidFill>
              </a:rPr>
              <a:t>Historically marginalized students are often less likely to choose programs of study in high wage fields. Colleges working to ensure access to programs that lead to higher wage jobs (STEM, Business, Health) can reduce the earnings gap while developing a diverse workforce.</a:t>
            </a:r>
          </a:p>
        </p:txBody>
      </p:sp>
      <p:sp>
        <p:nvSpPr>
          <p:cNvPr id="9" name="Title 1">
            <a:extLst>
              <a:ext uri="{FF2B5EF4-FFF2-40B4-BE49-F238E27FC236}">
                <a16:creationId xmlns:a16="http://schemas.microsoft.com/office/drawing/2014/main" id="{8F396960-ED13-884A-93F2-A6D5ECC4DF3F}"/>
              </a:ext>
            </a:extLst>
          </p:cNvPr>
          <p:cNvSpPr>
            <a:spLocks noGrp="1"/>
          </p:cNvSpPr>
          <p:nvPr>
            <p:ph type="title"/>
          </p:nvPr>
        </p:nvSpPr>
        <p:spPr>
          <a:xfrm>
            <a:off x="785467" y="291617"/>
            <a:ext cx="11218235" cy="646072"/>
          </a:xfrm>
        </p:spPr>
        <p:txBody>
          <a:bodyPr anchor="t">
            <a:normAutofit/>
          </a:bodyPr>
          <a:lstStyle/>
          <a:p>
            <a:r>
              <a:rPr lang="en-US" sz="3200" b="1" dirty="0">
                <a:solidFill>
                  <a:schemeClr val="tx2"/>
                </a:solidFill>
                <a:latin typeface="Century Gothic" panose="020B0502020202020204" pitchFamily="34" charset="0"/>
              </a:rPr>
              <a:t>Associate Degrees by Ethnicity &amp; Gender</a:t>
            </a:r>
          </a:p>
        </p:txBody>
      </p:sp>
      <p:sp>
        <p:nvSpPr>
          <p:cNvPr id="13" name="Rectangle 12">
            <a:extLst>
              <a:ext uri="{FF2B5EF4-FFF2-40B4-BE49-F238E27FC236}">
                <a16:creationId xmlns:a16="http://schemas.microsoft.com/office/drawing/2014/main" id="{7D5282B9-D907-7740-8E59-1745FBD6C411}"/>
              </a:ext>
            </a:extLst>
          </p:cNvPr>
          <p:cNvSpPr/>
          <p:nvPr/>
        </p:nvSpPr>
        <p:spPr>
          <a:xfrm>
            <a:off x="3628332" y="2058017"/>
            <a:ext cx="1941534" cy="4255718"/>
          </a:xfrm>
          <a:prstGeom prst="rect">
            <a:avLst/>
          </a:prstGeom>
          <a:noFill/>
          <a:ln w="28575">
            <a:solidFill>
              <a:srgbClr val="00B050"/>
            </a:solidFill>
            <a:prstDash val="sysDot"/>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566B1FC9-3D81-3F41-AA97-D32EBDF2B185}"/>
              </a:ext>
            </a:extLst>
          </p:cNvPr>
          <p:cNvCxnSpPr/>
          <p:nvPr/>
        </p:nvCxnSpPr>
        <p:spPr>
          <a:xfrm>
            <a:off x="5381976" y="2994338"/>
            <a:ext cx="951978" cy="0"/>
          </a:xfrm>
          <a:prstGeom prst="straightConnector1">
            <a:avLst/>
          </a:prstGeom>
          <a:ln w="317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1EB7965-B3BA-EB4F-A627-AD20262DF5F7}"/>
              </a:ext>
            </a:extLst>
          </p:cNvPr>
          <p:cNvCxnSpPr/>
          <p:nvPr/>
        </p:nvCxnSpPr>
        <p:spPr>
          <a:xfrm>
            <a:off x="5381976" y="3722935"/>
            <a:ext cx="951978" cy="0"/>
          </a:xfrm>
          <a:prstGeom prst="straightConnector1">
            <a:avLst/>
          </a:prstGeom>
          <a:ln w="317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7B8F18B-DA75-3940-9338-9C8387048F0D}"/>
              </a:ext>
            </a:extLst>
          </p:cNvPr>
          <p:cNvCxnSpPr/>
          <p:nvPr/>
        </p:nvCxnSpPr>
        <p:spPr>
          <a:xfrm>
            <a:off x="5381976" y="5451527"/>
            <a:ext cx="951978" cy="0"/>
          </a:xfrm>
          <a:prstGeom prst="straightConnector1">
            <a:avLst/>
          </a:prstGeom>
          <a:ln w="3175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E838A91-E063-8E4B-BEED-DC967E17EEF8}"/>
              </a:ext>
            </a:extLst>
          </p:cNvPr>
          <p:cNvCxnSpPr/>
          <p:nvPr/>
        </p:nvCxnSpPr>
        <p:spPr>
          <a:xfrm>
            <a:off x="922714" y="4221888"/>
            <a:ext cx="9657563"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716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Student Completion: Key Takeaways from Research Studies"/>
          <p:cNvSpPr txBox="1">
            <a:spLocks noGrp="1"/>
          </p:cNvSpPr>
          <p:nvPr>
            <p:ph type="title"/>
          </p:nvPr>
        </p:nvSpPr>
        <p:spPr>
          <a:xfrm>
            <a:off x="415170" y="284585"/>
            <a:ext cx="11111245" cy="948456"/>
          </a:xfrm>
          <a:prstGeom prst="rect">
            <a:avLst/>
          </a:prstGeom>
        </p:spPr>
        <p:txBody>
          <a:bodyPr>
            <a:normAutofit/>
          </a:bodyPr>
          <a:lstStyle>
            <a:lvl1pPr defTabSz="560831">
              <a:defRPr sz="6144" spc="-122"/>
            </a:lvl1pPr>
          </a:lstStyle>
          <a:p>
            <a:r>
              <a:rPr sz="3600" b="1" dirty="0">
                <a:solidFill>
                  <a:srgbClr val="007088"/>
                </a:solidFill>
              </a:rPr>
              <a:t>Student </a:t>
            </a:r>
            <a:r>
              <a:rPr lang="en-US" sz="3600" b="1" dirty="0">
                <a:solidFill>
                  <a:srgbClr val="007088"/>
                </a:solidFill>
              </a:rPr>
              <a:t>Success</a:t>
            </a:r>
            <a:r>
              <a:rPr sz="3600" b="1" dirty="0">
                <a:solidFill>
                  <a:srgbClr val="007088"/>
                </a:solidFill>
              </a:rPr>
              <a:t>: Key Takeaways from Research</a:t>
            </a:r>
          </a:p>
        </p:txBody>
      </p:sp>
      <p:sp>
        <p:nvSpPr>
          <p:cNvPr id="292" name="Survey of 6,000 community college students from 10 community colleges in California and 8 other states conducted by North Carolina State University revealed the top ten (10) challenges to student success.…"/>
          <p:cNvSpPr txBox="1">
            <a:spLocks noGrp="1"/>
          </p:cNvSpPr>
          <p:nvPr>
            <p:ph idx="1"/>
          </p:nvPr>
        </p:nvSpPr>
        <p:spPr>
          <a:xfrm>
            <a:off x="415170" y="1647731"/>
            <a:ext cx="11111245" cy="4529233"/>
          </a:xfrm>
          <a:prstGeom prst="rect">
            <a:avLst/>
          </a:prstGeom>
        </p:spPr>
        <p:txBody>
          <a:bodyPr vert="horz" lIns="91440" tIns="45720" rIns="91440" bIns="45720" rtlCol="0" anchor="t">
            <a:noAutofit/>
          </a:bodyPr>
          <a:lstStyle/>
          <a:p>
            <a:pPr marL="0" indent="0" defTabSz="180730">
              <a:spcBef>
                <a:spcPts val="1266"/>
              </a:spcBef>
              <a:buNone/>
              <a:defRPr sz="1979"/>
            </a:pPr>
            <a:r>
              <a:rPr sz="1600" b="1" dirty="0">
                <a:solidFill>
                  <a:schemeClr val="tx2"/>
                </a:solidFill>
                <a:latin typeface="Century Gothic"/>
              </a:rPr>
              <a:t>Survey of 6,000 community college students from 10 community colleges in California and 8 other states conducted by North Carolina State University revealed the top ten (10) challenges to student success.</a:t>
            </a:r>
            <a:endParaRPr lang="en-US" sz="1600" b="1" dirty="0">
              <a:solidFill>
                <a:schemeClr val="tx2"/>
              </a:solidFill>
              <a:latin typeface="Century Gothic"/>
            </a:endParaRPr>
          </a:p>
          <a:p>
            <a:pPr marL="156845" indent="-156845" defTabSz="180730">
              <a:spcBef>
                <a:spcPts val="1266"/>
              </a:spcBef>
              <a:defRPr sz="1979"/>
            </a:pPr>
            <a:r>
              <a:rPr sz="1600" b="1" dirty="0">
                <a:solidFill>
                  <a:schemeClr val="tx2"/>
                </a:solidFill>
                <a:latin typeface="Century Gothic"/>
              </a:rPr>
              <a:t>Work (34%)</a:t>
            </a:r>
          </a:p>
          <a:p>
            <a:pPr marL="156845" indent="-156845" defTabSz="180730">
              <a:spcBef>
                <a:spcPts val="1266"/>
              </a:spcBef>
              <a:defRPr sz="1979"/>
            </a:pPr>
            <a:r>
              <a:rPr sz="1600" b="1" dirty="0">
                <a:solidFill>
                  <a:schemeClr val="tx2"/>
                </a:solidFill>
                <a:latin typeface="Century Gothic"/>
              </a:rPr>
              <a:t>Paying expenses (34%)</a:t>
            </a:r>
          </a:p>
          <a:p>
            <a:pPr marL="156845" indent="-156845" defTabSz="180730">
              <a:spcBef>
                <a:spcPts val="1266"/>
              </a:spcBef>
              <a:defRPr sz="1979"/>
            </a:pPr>
            <a:r>
              <a:rPr sz="1600" b="1" dirty="0">
                <a:solidFill>
                  <a:schemeClr val="tx2"/>
                </a:solidFill>
                <a:latin typeface="Century Gothic"/>
              </a:rPr>
              <a:t>Meeting demands of family and friends (30%)</a:t>
            </a:r>
          </a:p>
          <a:p>
            <a:pPr marL="156845" indent="-156845" defTabSz="180730">
              <a:spcBef>
                <a:spcPts val="1266"/>
              </a:spcBef>
              <a:defRPr sz="1979"/>
            </a:pPr>
            <a:r>
              <a:rPr sz="1600" b="1" dirty="0">
                <a:solidFill>
                  <a:schemeClr val="tx2"/>
                </a:solidFill>
                <a:latin typeface="Century Gothic"/>
              </a:rPr>
              <a:t>Online classes, e.g. difficulty learning material on their own, lack of interaction with faculty (21%)</a:t>
            </a:r>
          </a:p>
          <a:p>
            <a:pPr marL="156845" indent="-156845" defTabSz="180730">
              <a:spcBef>
                <a:spcPts val="1266"/>
              </a:spcBef>
              <a:defRPr sz="1979"/>
            </a:pPr>
            <a:r>
              <a:rPr sz="1600" b="1" dirty="0">
                <a:solidFill>
                  <a:schemeClr val="tx2"/>
                </a:solidFill>
                <a:latin typeface="Century Gothic"/>
              </a:rPr>
              <a:t>Parking on campus (21%)</a:t>
            </a:r>
          </a:p>
          <a:p>
            <a:pPr marL="156845" indent="-156845" defTabSz="180730">
              <a:spcBef>
                <a:spcPts val="1266"/>
              </a:spcBef>
              <a:defRPr sz="1979"/>
            </a:pPr>
            <a:r>
              <a:rPr sz="1600" b="1" dirty="0">
                <a:solidFill>
                  <a:schemeClr val="tx2"/>
                </a:solidFill>
                <a:latin typeface="Century Gothic"/>
              </a:rPr>
              <a:t>Developmental courses, courses were too hard (17%)</a:t>
            </a:r>
          </a:p>
          <a:p>
            <a:pPr marL="156845" indent="-156845" defTabSz="180730">
              <a:spcBef>
                <a:spcPts val="1266"/>
              </a:spcBef>
              <a:defRPr sz="1979"/>
            </a:pPr>
            <a:r>
              <a:rPr sz="1600" b="1" dirty="0">
                <a:solidFill>
                  <a:schemeClr val="tx2"/>
                </a:solidFill>
                <a:latin typeface="Century Gothic"/>
              </a:rPr>
              <a:t>Faculty (16%)</a:t>
            </a:r>
          </a:p>
          <a:p>
            <a:pPr marL="156845" indent="-156845" defTabSz="180730">
              <a:spcBef>
                <a:spcPts val="1266"/>
              </a:spcBef>
              <a:defRPr sz="1979"/>
            </a:pPr>
            <a:r>
              <a:rPr sz="1600" b="1" dirty="0">
                <a:solidFill>
                  <a:schemeClr val="tx2"/>
                </a:solidFill>
                <a:latin typeface="Century Gothic"/>
              </a:rPr>
              <a:t>Health and disability (16%)</a:t>
            </a:r>
          </a:p>
          <a:p>
            <a:pPr marL="156845" indent="-156845" defTabSz="180730">
              <a:spcBef>
                <a:spcPts val="1266"/>
              </a:spcBef>
              <a:defRPr sz="1979"/>
            </a:pPr>
            <a:r>
              <a:rPr sz="1600" b="1" dirty="0">
                <a:solidFill>
                  <a:schemeClr val="tx2"/>
                </a:solidFill>
                <a:latin typeface="Century Gothic"/>
              </a:rPr>
              <a:t>Doing college-level work (15%)</a:t>
            </a:r>
          </a:p>
          <a:p>
            <a:pPr marL="156845" indent="-156845" defTabSz="180730">
              <a:spcBef>
                <a:spcPts val="1266"/>
              </a:spcBef>
              <a:defRPr sz="1979"/>
            </a:pPr>
            <a:r>
              <a:rPr sz="1600" b="1" dirty="0">
                <a:solidFill>
                  <a:schemeClr val="tx2"/>
                </a:solidFill>
                <a:latin typeface="Century Gothic"/>
              </a:rPr>
              <a:t>Registering for courses (14%)</a:t>
            </a:r>
          </a:p>
          <a:p>
            <a:pPr marL="0" indent="0" defTabSz="180730">
              <a:spcBef>
                <a:spcPts val="1266"/>
              </a:spcBef>
              <a:buNone/>
              <a:defRPr sz="1979"/>
            </a:pPr>
            <a:r>
              <a:rPr lang="en-US" sz="1200" dirty="0">
                <a:solidFill>
                  <a:schemeClr val="tx2"/>
                </a:solidFill>
                <a:latin typeface="Century Gothic"/>
              </a:rPr>
              <a:t>*</a:t>
            </a:r>
            <a:r>
              <a:rPr sz="1200" dirty="0">
                <a:solidFill>
                  <a:schemeClr val="tx2"/>
                </a:solidFill>
                <a:latin typeface="Century Gothic"/>
              </a:rPr>
              <a:t>Percentages do not add to 100% as students could choose more than one option</a:t>
            </a:r>
          </a:p>
        </p:txBody>
      </p:sp>
      <p:sp>
        <p:nvSpPr>
          <p:cNvPr id="293" name="RISC Report"/>
          <p:cNvSpPr txBox="1"/>
          <p:nvPr/>
        </p:nvSpPr>
        <p:spPr>
          <a:xfrm>
            <a:off x="9116840" y="6068597"/>
            <a:ext cx="2659990" cy="5048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defRPr sz="2000" u="sng">
                <a:hlinkClick r:id="" action="ppaction://noaction"/>
              </a:defRPr>
            </a:lvl1pPr>
          </a:lstStyle>
          <a:p>
            <a:pPr>
              <a:defRPr u="none"/>
            </a:pPr>
            <a:r>
              <a:rPr sz="1406" dirty="0"/>
              <a:t>RISC Report</a:t>
            </a:r>
            <a:r>
              <a:rPr lang="en-US" sz="1406" dirty="0"/>
              <a:t> (Fall 2017 &amp; Fall 2018; Published 2019)</a:t>
            </a:r>
            <a:endParaRPr sz="1406" dirty="0"/>
          </a:p>
        </p:txBody>
      </p:sp>
      <p:sp>
        <p:nvSpPr>
          <p:cNvPr id="3" name="TextBox 2">
            <a:extLst>
              <a:ext uri="{FF2B5EF4-FFF2-40B4-BE49-F238E27FC236}">
                <a16:creationId xmlns:a16="http://schemas.microsoft.com/office/drawing/2014/main" id="{54891A2B-2D3C-1F55-E14F-F27FD44D46E1}"/>
              </a:ext>
            </a:extLst>
          </p:cNvPr>
          <p:cNvSpPr txBox="1"/>
          <p:nvPr/>
        </p:nvSpPr>
        <p:spPr>
          <a:xfrm>
            <a:off x="415170" y="1128144"/>
            <a:ext cx="10654687" cy="369332"/>
          </a:xfrm>
          <a:prstGeom prst="rect">
            <a:avLst/>
          </a:prstGeom>
          <a:noFill/>
        </p:spPr>
        <p:txBody>
          <a:bodyPr wrap="square">
            <a:spAutoFit/>
          </a:bodyPr>
          <a:lstStyle/>
          <a:p>
            <a:pPr marL="171450" indent="-171450"/>
            <a:r>
              <a:rPr lang="en-US" b="1" dirty="0">
                <a:solidFill>
                  <a:schemeClr val="tx2"/>
                </a:solidFill>
                <a:ea typeface="+mn-lt"/>
                <a:cs typeface="+mn-lt"/>
              </a:rPr>
              <a:t>Non-academic obstacles might be key drivers of dropout rates for low-income students. </a:t>
            </a:r>
            <a:endParaRPr lang="en-US" b="1" dirty="0">
              <a:solidFill>
                <a:schemeClr val="tx2"/>
              </a:solidFill>
              <a:latin typeface="Palatino Linotype"/>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BA92A0-658C-F88A-EF84-A5F6706FFB1A}"/>
              </a:ext>
            </a:extLst>
          </p:cNvPr>
          <p:cNvSpPr/>
          <p:nvPr/>
        </p:nvSpPr>
        <p:spPr>
          <a:xfrm>
            <a:off x="665584" y="3748135"/>
            <a:ext cx="10787050" cy="1774479"/>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tudent Completion: Key Takeaways from Research Studies">
            <a:extLst>
              <a:ext uri="{FF2B5EF4-FFF2-40B4-BE49-F238E27FC236}">
                <a16:creationId xmlns:a16="http://schemas.microsoft.com/office/drawing/2014/main" id="{CB5EF5C7-05DE-D15C-6702-E011B56413B7}"/>
              </a:ext>
            </a:extLst>
          </p:cNvPr>
          <p:cNvSpPr txBox="1">
            <a:spLocks noGrp="1"/>
          </p:cNvSpPr>
          <p:nvPr>
            <p:ph type="title"/>
          </p:nvPr>
        </p:nvSpPr>
        <p:spPr>
          <a:xfrm>
            <a:off x="415170" y="18254"/>
            <a:ext cx="11111245" cy="1325563"/>
          </a:xfrm>
          <a:prstGeom prst="rect">
            <a:avLst/>
          </a:prstGeom>
        </p:spPr>
        <p:txBody>
          <a:bodyPr>
            <a:normAutofit/>
          </a:bodyPr>
          <a:lstStyle>
            <a:lvl1pPr defTabSz="560831">
              <a:defRPr sz="6144" spc="-122"/>
            </a:lvl1pPr>
          </a:lstStyle>
          <a:p>
            <a:r>
              <a:rPr lang="en-US" sz="3600" b="1" dirty="0">
                <a:solidFill>
                  <a:srgbClr val="007088"/>
                </a:solidFill>
              </a:rPr>
              <a:t>Online Course Success</a:t>
            </a:r>
            <a:endParaRPr sz="3600" b="1" dirty="0">
              <a:solidFill>
                <a:srgbClr val="007088"/>
              </a:solidFill>
            </a:endParaRPr>
          </a:p>
        </p:txBody>
      </p:sp>
      <p:sp>
        <p:nvSpPr>
          <p:cNvPr id="296" name="Regarding online courses, UC Davis School of Education’s analysis of California Community College Data suggests…"/>
          <p:cNvSpPr txBox="1">
            <a:spLocks noGrp="1"/>
          </p:cNvSpPr>
          <p:nvPr>
            <p:ph idx="1"/>
          </p:nvPr>
        </p:nvSpPr>
        <p:spPr>
          <a:xfrm>
            <a:off x="415170" y="1036622"/>
            <a:ext cx="11453923" cy="4784756"/>
          </a:xfrm>
          <a:prstGeom prst="rect">
            <a:avLst/>
          </a:prstGeom>
        </p:spPr>
        <p:txBody>
          <a:bodyPr vert="horz" lIns="91440" tIns="45720" rIns="91440" bIns="45720" rtlCol="0" anchor="t">
            <a:noAutofit/>
          </a:bodyPr>
          <a:lstStyle/>
          <a:p>
            <a:pPr marL="0" indent="0" defTabSz="369675">
              <a:spcBef>
                <a:spcPts val="2601"/>
              </a:spcBef>
              <a:buNone/>
              <a:defRPr sz="3420"/>
            </a:pPr>
            <a:r>
              <a:rPr sz="2200" dirty="0">
                <a:solidFill>
                  <a:schemeClr val="tx2"/>
                </a:solidFill>
                <a:latin typeface="Arial" panose="020B0604020202020204" pitchFamily="34" charset="0"/>
                <a:cs typeface="Arial" panose="020B0604020202020204" pitchFamily="34" charset="0"/>
              </a:rPr>
              <a:t>UC Davis School of Education’s analysis of California Community College Data suggests</a:t>
            </a:r>
            <a:endParaRPr lang="en-US" sz="2200" dirty="0">
              <a:solidFill>
                <a:schemeClr val="tx2"/>
              </a:solidFill>
              <a:latin typeface="Arial" panose="020B0604020202020204" pitchFamily="34" charset="0"/>
              <a:cs typeface="Arial" panose="020B0604020202020204" pitchFamily="34" charset="0"/>
            </a:endParaRPr>
          </a:p>
          <a:p>
            <a:pPr marL="642620" lvl="1" indent="-321310" defTabSz="369675">
              <a:spcBef>
                <a:spcPts val="2601"/>
              </a:spcBef>
              <a:defRPr sz="3420"/>
            </a:pPr>
            <a:r>
              <a:rPr sz="2200" dirty="0">
                <a:solidFill>
                  <a:schemeClr val="tx2"/>
                </a:solidFill>
                <a:latin typeface="Arial" panose="020B0604020202020204" pitchFamily="34" charset="0"/>
                <a:cs typeface="Arial" panose="020B0604020202020204" pitchFamily="34" charset="0"/>
              </a:rPr>
              <a:t>On average, students have poorer outcomes in online courses in terms of the likelihood of course completion, course completion with a passing grade, and receiving an A or B.</a:t>
            </a:r>
            <a:r>
              <a:rPr lang="en-US" sz="2200" dirty="0">
                <a:solidFill>
                  <a:schemeClr val="tx2"/>
                </a:solidFill>
                <a:latin typeface="Arial" panose="020B0604020202020204" pitchFamily="34" charset="0"/>
                <a:cs typeface="Arial" panose="020B0604020202020204" pitchFamily="34" charset="0"/>
              </a:rPr>
              <a:t> </a:t>
            </a:r>
          </a:p>
          <a:p>
            <a:pPr marL="642620" lvl="1" indent="-321310" defTabSz="369675">
              <a:spcBef>
                <a:spcPts val="2601"/>
              </a:spcBef>
              <a:defRPr sz="3420"/>
            </a:pPr>
            <a:r>
              <a:rPr sz="2200" dirty="0">
                <a:solidFill>
                  <a:schemeClr val="tx2"/>
                </a:solidFill>
                <a:latin typeface="Arial" panose="020B0604020202020204" pitchFamily="34" charset="0"/>
                <a:cs typeface="Arial" panose="020B0604020202020204" pitchFamily="34" charset="0"/>
              </a:rPr>
              <a:t>Students are more likely to repeat courses taken online, but are less likely to take new courses in the same subject following courses taken online.</a:t>
            </a:r>
            <a:endParaRPr lang="en-US" sz="2200" dirty="0">
              <a:solidFill>
                <a:schemeClr val="tx2"/>
              </a:solidFill>
              <a:latin typeface="Arial" panose="020B0604020202020204" pitchFamily="34" charset="0"/>
              <a:cs typeface="Arial" panose="020B0604020202020204" pitchFamily="34" charset="0"/>
            </a:endParaRPr>
          </a:p>
          <a:p>
            <a:pPr marL="321310" lvl="1" indent="0" defTabSz="369675">
              <a:spcBef>
                <a:spcPts val="2601"/>
              </a:spcBef>
              <a:buNone/>
              <a:defRPr sz="3420"/>
            </a:pPr>
            <a:r>
              <a:rPr lang="en-US" sz="2200" dirty="0">
                <a:solidFill>
                  <a:schemeClr val="tx2"/>
                </a:solidFill>
                <a:latin typeface="Arial" panose="020B0604020202020204" pitchFamily="34" charset="0"/>
                <a:cs typeface="Arial" panose="020B0604020202020204" pitchFamily="34" charset="0"/>
              </a:rPr>
              <a:t>At BCC in 2021-22, completion rate for online classes was 70% vs. 71% in-person.</a:t>
            </a:r>
          </a:p>
          <a:p>
            <a:pPr marL="985549" lvl="2" indent="-321310" defTabSz="369675">
              <a:spcBef>
                <a:spcPts val="600"/>
              </a:spcBef>
              <a:defRPr sz="3420"/>
            </a:pPr>
            <a:r>
              <a:rPr lang="en-US" sz="2200" dirty="0">
                <a:solidFill>
                  <a:schemeClr val="tx2"/>
                </a:solidFill>
                <a:latin typeface="Arial" panose="020B0604020202020204" pitchFamily="34" charset="0"/>
                <a:cs typeface="Arial" panose="020B0604020202020204" pitchFamily="34" charset="0"/>
              </a:rPr>
              <a:t>Female students: 70% online vs. 75% in-person;</a:t>
            </a:r>
          </a:p>
          <a:p>
            <a:pPr marL="985549" lvl="2" indent="-321310" defTabSz="369675">
              <a:spcBef>
                <a:spcPts val="600"/>
              </a:spcBef>
              <a:defRPr sz="3420"/>
            </a:pPr>
            <a:r>
              <a:rPr lang="en-US" sz="2200" dirty="0">
                <a:solidFill>
                  <a:schemeClr val="tx2"/>
                </a:solidFill>
                <a:latin typeface="Arial" panose="020B0604020202020204" pitchFamily="34" charset="0"/>
                <a:cs typeface="Arial" panose="020B0604020202020204" pitchFamily="34" charset="0"/>
              </a:rPr>
              <a:t>White students: 74% online vs. 80% in-person;</a:t>
            </a:r>
          </a:p>
          <a:p>
            <a:pPr marL="985549" lvl="2" indent="-321310" defTabSz="369675">
              <a:spcBef>
                <a:spcPts val="600"/>
              </a:spcBef>
              <a:defRPr sz="3420"/>
            </a:pPr>
            <a:r>
              <a:rPr lang="en-US" sz="2200" dirty="0">
                <a:solidFill>
                  <a:schemeClr val="tx2"/>
                </a:solidFill>
                <a:latin typeface="Arial" panose="020B0604020202020204" pitchFamily="34" charset="0"/>
                <a:cs typeface="Arial" panose="020B0604020202020204" pitchFamily="34" charset="0"/>
              </a:rPr>
              <a:t>Pacific Islander students: 55% online </a:t>
            </a:r>
            <a:r>
              <a:rPr lang="en-US" sz="1400" dirty="0">
                <a:solidFill>
                  <a:schemeClr val="tx2"/>
                </a:solidFill>
                <a:latin typeface="Arial" panose="020B0604020202020204" pitchFamily="34" charset="0"/>
                <a:cs typeface="Arial" panose="020B0604020202020204" pitchFamily="34" charset="0"/>
              </a:rPr>
              <a:t>(44 students) </a:t>
            </a:r>
            <a:r>
              <a:rPr lang="en-US" sz="2200" dirty="0">
                <a:solidFill>
                  <a:schemeClr val="tx2"/>
                </a:solidFill>
                <a:latin typeface="Arial" panose="020B0604020202020204" pitchFamily="34" charset="0"/>
                <a:cs typeface="Arial" panose="020B0604020202020204" pitchFamily="34" charset="0"/>
              </a:rPr>
              <a:t>vs. 100% in-person </a:t>
            </a:r>
            <a:r>
              <a:rPr lang="en-US" sz="1400" dirty="0">
                <a:solidFill>
                  <a:schemeClr val="tx2"/>
                </a:solidFill>
                <a:latin typeface="Arial" panose="020B0604020202020204" pitchFamily="34" charset="0"/>
                <a:cs typeface="Arial" panose="020B0604020202020204" pitchFamily="34" charset="0"/>
              </a:rPr>
              <a:t>(6 students).</a:t>
            </a:r>
          </a:p>
        </p:txBody>
      </p:sp>
      <p:sp>
        <p:nvSpPr>
          <p:cNvPr id="297" name="Online Course-taking and Student Outcomes in California Community Colleges. Education Finance and Policy"/>
          <p:cNvSpPr txBox="1"/>
          <p:nvPr/>
        </p:nvSpPr>
        <p:spPr>
          <a:xfrm>
            <a:off x="1615432" y="6209588"/>
            <a:ext cx="8710719"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lgn="l">
              <a:defRPr sz="1800" u="sng">
                <a:hlinkClick r:id="" action="ppaction://noaction"/>
              </a:defRPr>
            </a:lvl1pPr>
          </a:lstStyle>
          <a:p>
            <a:pPr>
              <a:defRPr u="none"/>
            </a:pPr>
            <a:r>
              <a:rPr sz="1266" dirty="0"/>
              <a:t>Online Course-taking and Student Outcomes in California Community Colleges. Education Finance and Policy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Percent of population living below poverty for Albany, Berkeley, Emeryville, and Oakland"/>
          <p:cNvSpPr txBox="1">
            <a:spLocks noGrp="1"/>
          </p:cNvSpPr>
          <p:nvPr>
            <p:ph type="body" sz="quarter" idx="1"/>
          </p:nvPr>
        </p:nvSpPr>
        <p:spPr>
          <a:xfrm>
            <a:off x="707923" y="1024583"/>
            <a:ext cx="10582608" cy="604692"/>
          </a:xfrm>
          <a:prstGeom prst="rect">
            <a:avLst/>
          </a:prstGeom>
        </p:spPr>
        <p:txBody>
          <a:bodyPr vert="horz" lIns="91440" tIns="45720" rIns="91440" bIns="45720" rtlCol="0" anchor="t">
            <a:noAutofit/>
          </a:bodyPr>
          <a:lstStyle/>
          <a:p>
            <a:pPr marL="0" indent="0">
              <a:buNone/>
            </a:pPr>
            <a:r>
              <a:rPr lang="en-US" sz="1800" b="1" dirty="0">
                <a:solidFill>
                  <a:schemeClr val="tx2"/>
                </a:solidFill>
                <a:latin typeface="+mj-lt"/>
              </a:rPr>
              <a:t>Key Takeaways</a:t>
            </a:r>
          </a:p>
        </p:txBody>
      </p:sp>
      <p:sp>
        <p:nvSpPr>
          <p:cNvPr id="224" name="Student Completion: Poverty"/>
          <p:cNvSpPr txBox="1">
            <a:spLocks noGrp="1"/>
          </p:cNvSpPr>
          <p:nvPr>
            <p:ph type="title"/>
          </p:nvPr>
        </p:nvSpPr>
        <p:spPr>
          <a:xfrm>
            <a:off x="707923" y="311141"/>
            <a:ext cx="9218913" cy="747118"/>
          </a:xfrm>
          <a:prstGeom prst="rect">
            <a:avLst/>
          </a:prstGeom>
        </p:spPr>
        <p:txBody>
          <a:bodyPr>
            <a:normAutofit fontScale="90000"/>
          </a:bodyPr>
          <a:lstStyle/>
          <a:p>
            <a:r>
              <a:rPr lang="en-US" sz="4800" b="1" dirty="0">
                <a:solidFill>
                  <a:srgbClr val="007088"/>
                </a:solidFill>
              </a:rPr>
              <a:t>Internships</a:t>
            </a:r>
            <a:endParaRPr lang="en-US" dirty="0"/>
          </a:p>
        </p:txBody>
      </p:sp>
      <p:sp>
        <p:nvSpPr>
          <p:cNvPr id="226" name="US Census Data"/>
          <p:cNvSpPr txBox="1"/>
          <p:nvPr/>
        </p:nvSpPr>
        <p:spPr>
          <a:xfrm>
            <a:off x="7652033" y="3430915"/>
            <a:ext cx="3767058" cy="2644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1800" u="sng">
                <a:hlinkClick r:id="" action="ppaction://noaction"/>
              </a:defRPr>
            </a:lvl1pPr>
          </a:lstStyle>
          <a:p>
            <a:pPr>
              <a:defRPr u="none"/>
            </a:pPr>
            <a:r>
              <a:rPr lang="en-US" sz="1250" dirty="0">
                <a:hlinkClick r:id="rId2"/>
              </a:rPr>
              <a:t>National Association of Colleges and Employers</a:t>
            </a:r>
          </a:p>
        </p:txBody>
      </p:sp>
      <p:sp>
        <p:nvSpPr>
          <p:cNvPr id="2" name="TextBox 1">
            <a:extLst>
              <a:ext uri="{FF2B5EF4-FFF2-40B4-BE49-F238E27FC236}">
                <a16:creationId xmlns:a16="http://schemas.microsoft.com/office/drawing/2014/main" id="{BE6F7574-99C5-92FA-C0FA-193CDFB987E9}"/>
              </a:ext>
            </a:extLst>
          </p:cNvPr>
          <p:cNvSpPr txBox="1"/>
          <p:nvPr/>
        </p:nvSpPr>
        <p:spPr>
          <a:xfrm>
            <a:off x="604946" y="1384396"/>
            <a:ext cx="1137764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solidFill>
                  <a:srgbClr val="444444"/>
                </a:solidFill>
                <a:latin typeface="Century Gothic"/>
                <a:ea typeface="Calibri"/>
                <a:cs typeface="Calibri"/>
              </a:rPr>
              <a:t>Sample of 12,220 college graduates (2013-2015)</a:t>
            </a:r>
            <a:endParaRPr lang="en-US"/>
          </a:p>
          <a:p>
            <a:pPr marL="742950" lvl="1" indent="-285750">
              <a:buFont typeface="Arial"/>
              <a:buChar char="•"/>
            </a:pPr>
            <a:r>
              <a:rPr lang="en-US" b="1" dirty="0">
                <a:solidFill>
                  <a:srgbClr val="444444"/>
                </a:solidFill>
                <a:latin typeface="Century Gothic"/>
                <a:ea typeface="Calibri"/>
                <a:cs typeface="Calibri"/>
              </a:rPr>
              <a:t>Unpaid </a:t>
            </a:r>
            <a:r>
              <a:rPr lang="en-US" dirty="0">
                <a:solidFill>
                  <a:srgbClr val="444444"/>
                </a:solidFill>
                <a:latin typeface="Century Gothic"/>
                <a:ea typeface="Calibri"/>
                <a:cs typeface="Calibri"/>
              </a:rPr>
              <a:t>internships were correlated to positive outcomes in the areas of confirming or rejecting career interests, setting and attaining career goals, quality of supervision, and networking. </a:t>
            </a:r>
          </a:p>
          <a:p>
            <a:pPr marL="1200150" lvl="2" indent="-285750">
              <a:buFont typeface="Arial"/>
              <a:buChar char="•"/>
            </a:pPr>
            <a:r>
              <a:rPr lang="en-US" dirty="0">
                <a:solidFill>
                  <a:srgbClr val="444444"/>
                </a:solidFill>
                <a:latin typeface="Century Gothic"/>
                <a:ea typeface="Calibri"/>
                <a:cs typeface="Calibri"/>
              </a:rPr>
              <a:t>In the latter two categories, </a:t>
            </a:r>
            <a:r>
              <a:rPr lang="en-US" b="1" dirty="0">
                <a:solidFill>
                  <a:srgbClr val="444444"/>
                </a:solidFill>
                <a:latin typeface="Century Gothic"/>
                <a:ea typeface="Calibri"/>
                <a:cs typeface="Calibri"/>
              </a:rPr>
              <a:t>unpaid</a:t>
            </a:r>
            <a:r>
              <a:rPr lang="en-US" dirty="0">
                <a:solidFill>
                  <a:srgbClr val="444444"/>
                </a:solidFill>
                <a:latin typeface="Century Gothic"/>
                <a:ea typeface="Calibri"/>
                <a:cs typeface="Calibri"/>
              </a:rPr>
              <a:t> internships proved to be slightly more impactful than </a:t>
            </a:r>
            <a:r>
              <a:rPr lang="en-US" b="1" dirty="0">
                <a:solidFill>
                  <a:srgbClr val="444444"/>
                </a:solidFill>
                <a:latin typeface="Century Gothic"/>
                <a:ea typeface="Calibri"/>
                <a:cs typeface="Calibri"/>
              </a:rPr>
              <a:t>paid</a:t>
            </a:r>
            <a:r>
              <a:rPr lang="en-US" dirty="0">
                <a:solidFill>
                  <a:srgbClr val="444444"/>
                </a:solidFill>
                <a:latin typeface="Century Gothic"/>
                <a:ea typeface="Calibri"/>
                <a:cs typeface="Calibri"/>
              </a:rPr>
              <a:t> internship experiences (although both were significant). </a:t>
            </a:r>
            <a:endParaRPr lang="en-US" b="1" dirty="0">
              <a:solidFill>
                <a:srgbClr val="999999"/>
              </a:solidFill>
              <a:latin typeface="Century Gothic"/>
              <a:ea typeface="Calibri"/>
              <a:cs typeface="Calibri"/>
            </a:endParaRPr>
          </a:p>
          <a:p>
            <a:pPr marL="742950" lvl="1" indent="-285750">
              <a:buFont typeface="Arial"/>
              <a:buChar char="•"/>
            </a:pPr>
            <a:r>
              <a:rPr lang="en-US" dirty="0">
                <a:solidFill>
                  <a:srgbClr val="444444"/>
                </a:solidFill>
                <a:latin typeface="Century Gothic"/>
                <a:ea typeface="Calibri"/>
                <a:cs typeface="Calibri"/>
              </a:rPr>
              <a:t>Notably, </a:t>
            </a:r>
            <a:r>
              <a:rPr lang="en-US" b="1" dirty="0">
                <a:solidFill>
                  <a:srgbClr val="444444"/>
                </a:solidFill>
                <a:latin typeface="Century Gothic"/>
                <a:ea typeface="Calibri"/>
                <a:cs typeface="Calibri"/>
              </a:rPr>
              <a:t>unpaid </a:t>
            </a:r>
            <a:r>
              <a:rPr lang="en-US" dirty="0">
                <a:solidFill>
                  <a:srgbClr val="444444"/>
                </a:solidFill>
                <a:latin typeface="Century Gothic"/>
                <a:ea typeface="Calibri"/>
                <a:cs typeface="Calibri"/>
              </a:rPr>
              <a:t>internships were rated as being significantly beneficial to gains in understanding academic coursework, while </a:t>
            </a:r>
            <a:r>
              <a:rPr lang="en-US" b="1" dirty="0">
                <a:solidFill>
                  <a:srgbClr val="444444"/>
                </a:solidFill>
                <a:latin typeface="Century Gothic"/>
                <a:ea typeface="Calibri"/>
                <a:cs typeface="Calibri"/>
              </a:rPr>
              <a:t>paid </a:t>
            </a:r>
            <a:r>
              <a:rPr lang="en-US" dirty="0">
                <a:solidFill>
                  <a:srgbClr val="444444"/>
                </a:solidFill>
                <a:latin typeface="Century Gothic"/>
                <a:ea typeface="Calibri"/>
                <a:cs typeface="Calibri"/>
              </a:rPr>
              <a:t>internships were not rated as significant in this area.</a:t>
            </a:r>
            <a:endParaRPr lang="en-US" dirty="0">
              <a:latin typeface="Century Gothic"/>
            </a:endParaRPr>
          </a:p>
        </p:txBody>
      </p:sp>
      <p:sp>
        <p:nvSpPr>
          <p:cNvPr id="3" name="TextBox 2">
            <a:extLst>
              <a:ext uri="{FF2B5EF4-FFF2-40B4-BE49-F238E27FC236}">
                <a16:creationId xmlns:a16="http://schemas.microsoft.com/office/drawing/2014/main" id="{40ADB826-5885-6EDC-447A-8F699D28FAAE}"/>
              </a:ext>
            </a:extLst>
          </p:cNvPr>
          <p:cNvSpPr txBox="1"/>
          <p:nvPr/>
        </p:nvSpPr>
        <p:spPr>
          <a:xfrm>
            <a:off x="756182" y="3862351"/>
            <a:ext cx="10377159"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solidFill>
                  <a:srgbClr val="444444"/>
                </a:solidFill>
                <a:latin typeface="Century Gothic"/>
                <a:ea typeface="Calibri"/>
                <a:cs typeface="Calibri"/>
              </a:rPr>
              <a:t>Sample of 579 graduating business seniors</a:t>
            </a:r>
            <a:endParaRPr lang="en-US" dirty="0"/>
          </a:p>
          <a:p>
            <a:pPr marL="742950" lvl="1" indent="-285750">
              <a:buFont typeface="Arial"/>
              <a:buChar char="•"/>
            </a:pPr>
            <a:r>
              <a:rPr lang="en-US" b="1" dirty="0">
                <a:solidFill>
                  <a:schemeClr val="tx2"/>
                </a:solidFill>
                <a:ea typeface="+mn-lt"/>
                <a:cs typeface="+mn-lt"/>
              </a:rPr>
              <a:t>Securing full-time employment by graduation is more positively related to having paid internships/co-ops.</a:t>
            </a:r>
          </a:p>
          <a:p>
            <a:pPr marL="742950" lvl="1" indent="-285750">
              <a:buFont typeface="Arial"/>
              <a:buChar char="•"/>
            </a:pPr>
            <a:r>
              <a:rPr lang="en-US" b="1" dirty="0">
                <a:solidFill>
                  <a:schemeClr val="tx2"/>
                </a:solidFill>
                <a:ea typeface="+mn-lt"/>
                <a:cs typeface="+mn-lt"/>
              </a:rPr>
              <a:t>Being self-employed by graduation is more positively related to having unpaid internships</a:t>
            </a:r>
            <a:r>
              <a:rPr lang="en-US" dirty="0">
                <a:solidFill>
                  <a:schemeClr val="tx2"/>
                </a:solidFill>
                <a:ea typeface="+mn-lt"/>
                <a:cs typeface="+mn-lt"/>
              </a:rPr>
              <a:t>/co-ops. </a:t>
            </a:r>
            <a:endParaRPr lang="en-US">
              <a:solidFill>
                <a:schemeClr val="tx2"/>
              </a:solidFill>
              <a:ea typeface="+mn-lt"/>
              <a:cs typeface="+mn-lt"/>
            </a:endParaRPr>
          </a:p>
          <a:p>
            <a:pPr marL="742950" lvl="1" indent="-285750">
              <a:buFont typeface="Arial"/>
              <a:buChar char="•"/>
            </a:pPr>
            <a:r>
              <a:rPr lang="en-US" dirty="0">
                <a:solidFill>
                  <a:schemeClr val="tx2"/>
                </a:solidFill>
                <a:ea typeface="+mn-lt"/>
                <a:cs typeface="+mn-lt"/>
              </a:rPr>
              <a:t>Completing a professional development course earlier in one’s college program was found to be positively related to both types of internships/co-ops. </a:t>
            </a:r>
            <a:endParaRPr lang="en-US">
              <a:solidFill>
                <a:schemeClr val="tx2"/>
              </a:solidFill>
            </a:endParaRPr>
          </a:p>
        </p:txBody>
      </p:sp>
      <p:sp>
        <p:nvSpPr>
          <p:cNvPr id="4" name="TextBox 3">
            <a:extLst>
              <a:ext uri="{FF2B5EF4-FFF2-40B4-BE49-F238E27FC236}">
                <a16:creationId xmlns:a16="http://schemas.microsoft.com/office/drawing/2014/main" id="{5EA83ABC-BDCC-B0CE-6BFC-B3E68C3F5575}"/>
              </a:ext>
            </a:extLst>
          </p:cNvPr>
          <p:cNvSpPr txBox="1"/>
          <p:nvPr/>
        </p:nvSpPr>
        <p:spPr>
          <a:xfrm>
            <a:off x="7846855" y="5863328"/>
            <a:ext cx="328648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hlinkClick r:id="" action="ppaction://noaction"/>
              </a:rPr>
              <a:t>Journal of Education for Business</a:t>
            </a:r>
            <a:endParaRPr lang="en-US" sz="1200"/>
          </a:p>
        </p:txBody>
      </p:sp>
    </p:spTree>
    <p:extLst>
      <p:ext uri="{BB962C8B-B14F-4D97-AF65-F5344CB8AC3E}">
        <p14:creationId xmlns:p14="http://schemas.microsoft.com/office/powerpoint/2010/main" val="2404949165"/>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tudent Completion: Poverty"/>
          <p:cNvSpPr txBox="1">
            <a:spLocks noGrp="1"/>
          </p:cNvSpPr>
          <p:nvPr>
            <p:ph type="title"/>
          </p:nvPr>
        </p:nvSpPr>
        <p:spPr>
          <a:xfrm>
            <a:off x="1018030" y="256774"/>
            <a:ext cx="10035441" cy="1132588"/>
          </a:xfrm>
          <a:prstGeom prst="rect">
            <a:avLst/>
          </a:prstGeom>
        </p:spPr>
        <p:txBody>
          <a:bodyPr>
            <a:normAutofit fontScale="90000"/>
          </a:bodyPr>
          <a:lstStyle/>
          <a:p>
            <a:r>
              <a:rPr lang="en-US" sz="4800" b="1" dirty="0">
                <a:solidFill>
                  <a:srgbClr val="007088"/>
                </a:solidFill>
              </a:rPr>
              <a:t>Mental Health Services &amp; Outcomes</a:t>
            </a:r>
            <a:endParaRPr lang="en-US" dirty="0"/>
          </a:p>
        </p:txBody>
      </p:sp>
      <p:sp>
        <p:nvSpPr>
          <p:cNvPr id="7" name="TextBox 6">
            <a:extLst>
              <a:ext uri="{FF2B5EF4-FFF2-40B4-BE49-F238E27FC236}">
                <a16:creationId xmlns:a16="http://schemas.microsoft.com/office/drawing/2014/main" id="{D3FBC74F-1FC1-A451-C558-AFE2AC3DA6DF}"/>
              </a:ext>
            </a:extLst>
          </p:cNvPr>
          <p:cNvSpPr txBox="1"/>
          <p:nvPr/>
        </p:nvSpPr>
        <p:spPr>
          <a:xfrm>
            <a:off x="8917664" y="6324227"/>
            <a:ext cx="307934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hlinkClick r:id="rId2"/>
              </a:rPr>
              <a:t>California Legislative Analyst's Office</a:t>
            </a:r>
            <a:endParaRPr lang="en-US" sz="1200" dirty="0"/>
          </a:p>
        </p:txBody>
      </p:sp>
      <p:sp>
        <p:nvSpPr>
          <p:cNvPr id="8" name="TextBox 7">
            <a:extLst>
              <a:ext uri="{FF2B5EF4-FFF2-40B4-BE49-F238E27FC236}">
                <a16:creationId xmlns:a16="http://schemas.microsoft.com/office/drawing/2014/main" id="{1312B731-FB42-5F5C-D23A-4786A4CCEED5}"/>
              </a:ext>
            </a:extLst>
          </p:cNvPr>
          <p:cNvSpPr txBox="1"/>
          <p:nvPr/>
        </p:nvSpPr>
        <p:spPr>
          <a:xfrm>
            <a:off x="1018030" y="1254704"/>
            <a:ext cx="10582935"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b="1" dirty="0">
                <a:solidFill>
                  <a:schemeClr val="tx2"/>
                </a:solidFill>
                <a:ea typeface="+mn-lt"/>
                <a:cs typeface="+mn-lt"/>
              </a:rPr>
              <a:t>Limited Data Is Available on Mental Health Utilization and Outcomes. </a:t>
            </a:r>
          </a:p>
          <a:p>
            <a:pPr marL="285750" indent="-285750">
              <a:buFont typeface="Arial" panose="020B0604020202020204" pitchFamily="34" charset="0"/>
              <a:buChar char="•"/>
            </a:pPr>
            <a:endParaRPr lang="en-US" b="1" dirty="0">
              <a:solidFill>
                <a:schemeClr val="tx2"/>
              </a:solidFill>
              <a:ea typeface="+mn-lt"/>
              <a:cs typeface="+mn-lt"/>
            </a:endParaRPr>
          </a:p>
          <a:p>
            <a:pPr marL="285750" indent="-285750">
              <a:buFont typeface="Arial" panose="020B0604020202020204" pitchFamily="34" charset="0"/>
              <a:buChar char="•"/>
            </a:pPr>
            <a:r>
              <a:rPr lang="en-US" b="1" dirty="0">
                <a:solidFill>
                  <a:schemeClr val="tx2"/>
                </a:solidFill>
                <a:ea typeface="+mn-lt"/>
                <a:cs typeface="+mn-lt"/>
              </a:rPr>
              <a:t>In 2019-20, UC campuses collectively provided counseling services to about 34,000 students (12 percent of total UC enrollment) and psychiatry services to about 6,400 students (2 percent of total UC enrollment). </a:t>
            </a:r>
          </a:p>
          <a:p>
            <a:pPr marL="285750" indent="-285750">
              <a:buFont typeface="Arial" panose="020B0604020202020204" pitchFamily="34" charset="0"/>
              <a:buChar char="•"/>
            </a:pPr>
            <a:endParaRPr lang="en-US" b="1" dirty="0">
              <a:solidFill>
                <a:schemeClr val="tx2"/>
              </a:solidFill>
              <a:ea typeface="+mn-lt"/>
              <a:cs typeface="+mn-lt"/>
            </a:endParaRPr>
          </a:p>
          <a:p>
            <a:pPr marL="285750" indent="-285750">
              <a:buFont typeface="Arial" panose="020B0604020202020204" pitchFamily="34" charset="0"/>
              <a:buChar char="•"/>
            </a:pPr>
            <a:r>
              <a:rPr lang="en-US" b="1" dirty="0">
                <a:solidFill>
                  <a:schemeClr val="tx2"/>
                </a:solidFill>
                <a:ea typeface="+mn-lt"/>
                <a:cs typeface="+mn-lt"/>
              </a:rPr>
              <a:t>CCC recently began collecting utilization data, reporting that about 59,000 students (2 percent of total CCC enrollment) received any mental health services in 2019-20. </a:t>
            </a:r>
          </a:p>
          <a:p>
            <a:pPr marL="285750" indent="-285750">
              <a:buFont typeface="Arial" panose="020B0604020202020204" pitchFamily="34" charset="0"/>
              <a:buChar char="•"/>
            </a:pPr>
            <a:endParaRPr lang="en-US" b="1" dirty="0">
              <a:solidFill>
                <a:schemeClr val="tx2"/>
              </a:solidFill>
              <a:ea typeface="+mn-lt"/>
              <a:cs typeface="+mn-lt"/>
            </a:endParaRPr>
          </a:p>
          <a:p>
            <a:pPr marL="285750" indent="-285750">
              <a:buFont typeface="Arial" panose="020B0604020202020204" pitchFamily="34" charset="0"/>
              <a:buChar char="•"/>
            </a:pPr>
            <a:r>
              <a:rPr lang="en-US" b="1" dirty="0">
                <a:solidFill>
                  <a:schemeClr val="tx2"/>
                </a:solidFill>
                <a:ea typeface="+mn-lt"/>
                <a:cs typeface="+mn-lt"/>
              </a:rPr>
              <a:t>Across the segments, data is not available on the impact of mental health services on students’ academic or clinical outcomes. </a:t>
            </a:r>
          </a:p>
          <a:p>
            <a:pPr marL="285750" indent="-285750">
              <a:buFont typeface="Arial" panose="020B0604020202020204" pitchFamily="34" charset="0"/>
              <a:buChar char="•"/>
            </a:pPr>
            <a:endParaRPr lang="en-US" b="1" dirty="0">
              <a:solidFill>
                <a:schemeClr val="tx2"/>
              </a:solidFill>
              <a:ea typeface="+mn-lt"/>
              <a:cs typeface="+mn-lt"/>
            </a:endParaRPr>
          </a:p>
          <a:p>
            <a:pPr marL="285750" indent="-285750">
              <a:buFont typeface="Arial" panose="020B0604020202020204" pitchFamily="34" charset="0"/>
              <a:buChar char="•"/>
            </a:pPr>
            <a:r>
              <a:rPr lang="en-US" b="1" dirty="0">
                <a:solidFill>
                  <a:schemeClr val="tx2"/>
                </a:solidFill>
                <a:ea typeface="+mn-lt"/>
                <a:cs typeface="+mn-lt"/>
              </a:rPr>
              <a:t>Measuring the outcomes of mental health services remains a challenge among all providers, not only college campuses. </a:t>
            </a:r>
          </a:p>
          <a:p>
            <a:pPr marL="285750" indent="-285750">
              <a:buFont typeface="Arial" panose="020B0604020202020204" pitchFamily="34" charset="0"/>
              <a:buChar char="•"/>
            </a:pPr>
            <a:endParaRPr lang="en-US" b="1" dirty="0">
              <a:solidFill>
                <a:schemeClr val="tx2"/>
              </a:solidFill>
              <a:ea typeface="+mn-lt"/>
              <a:cs typeface="+mn-lt"/>
            </a:endParaRPr>
          </a:p>
          <a:p>
            <a:pPr marL="285750" indent="-285750">
              <a:buFont typeface="Arial" panose="020B0604020202020204" pitchFamily="34" charset="0"/>
              <a:buChar char="•"/>
            </a:pPr>
            <a:r>
              <a:rPr lang="en-US" b="1" dirty="0">
                <a:solidFill>
                  <a:schemeClr val="tx2"/>
                </a:solidFill>
                <a:ea typeface="+mn-lt"/>
                <a:cs typeface="+mn-lt"/>
              </a:rPr>
              <a:t>Academic and health practitioners have not yet developed an agreed-upon set of measurable mental health outcomes that are consistently reported.</a:t>
            </a:r>
            <a:endParaRPr lang="en-US" b="1" dirty="0">
              <a:solidFill>
                <a:schemeClr val="tx2"/>
              </a:solidFill>
            </a:endParaRPr>
          </a:p>
        </p:txBody>
      </p:sp>
    </p:spTree>
    <p:extLst>
      <p:ext uri="{BB962C8B-B14F-4D97-AF65-F5344CB8AC3E}">
        <p14:creationId xmlns:p14="http://schemas.microsoft.com/office/powerpoint/2010/main" val="3139767557"/>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3FBC74F-1FC1-A451-C558-AFE2AC3DA6DF}"/>
              </a:ext>
            </a:extLst>
          </p:cNvPr>
          <p:cNvSpPr txBox="1"/>
          <p:nvPr/>
        </p:nvSpPr>
        <p:spPr>
          <a:xfrm>
            <a:off x="6708618" y="6220112"/>
            <a:ext cx="583078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hlinkClick r:id="rId2"/>
              </a:rPr>
              <a:t>Association for University and College Counseling Center Directors</a:t>
            </a:r>
            <a:endParaRPr lang="en-US" dirty="0"/>
          </a:p>
        </p:txBody>
      </p:sp>
      <p:sp>
        <p:nvSpPr>
          <p:cNvPr id="8" name="TextBox 7">
            <a:extLst>
              <a:ext uri="{FF2B5EF4-FFF2-40B4-BE49-F238E27FC236}">
                <a16:creationId xmlns:a16="http://schemas.microsoft.com/office/drawing/2014/main" id="{1312B731-FB42-5F5C-D23A-4786A4CCEED5}"/>
              </a:ext>
            </a:extLst>
          </p:cNvPr>
          <p:cNvSpPr txBox="1"/>
          <p:nvPr/>
        </p:nvSpPr>
        <p:spPr>
          <a:xfrm>
            <a:off x="1018030" y="1416713"/>
            <a:ext cx="10525138"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chemeClr val="tx2"/>
                </a:solidFill>
                <a:ea typeface="+mn-lt"/>
                <a:cs typeface="+mn-lt"/>
              </a:rPr>
              <a:t>Anxiety continues to be the most frequent concern among college counseling center clients</a:t>
            </a:r>
          </a:p>
          <a:p>
            <a:pPr marL="285750" indent="-285750">
              <a:buFont typeface="Arial"/>
              <a:buChar char="•"/>
            </a:pPr>
            <a:endParaRPr lang="en-US" sz="1600" b="1" dirty="0">
              <a:solidFill>
                <a:schemeClr val="tx2"/>
              </a:solidFill>
              <a:ea typeface="+mn-lt"/>
              <a:cs typeface="+mn-lt"/>
            </a:endParaRPr>
          </a:p>
          <a:p>
            <a:r>
              <a:rPr lang="en-US" sz="1600" b="1" dirty="0">
                <a:solidFill>
                  <a:schemeClr val="tx2"/>
                </a:solidFill>
                <a:ea typeface="+mn-lt"/>
                <a:cs typeface="+mn-lt"/>
              </a:rPr>
              <a:t>The most frequent concern for counseling center clients were: </a:t>
            </a:r>
          </a:p>
          <a:p>
            <a:pPr marL="742950" lvl="1" indent="-285750">
              <a:buFont typeface="Arial"/>
              <a:buChar char="•"/>
            </a:pPr>
            <a:r>
              <a:rPr lang="en-US" sz="1600" b="1" dirty="0">
                <a:solidFill>
                  <a:schemeClr val="tx2"/>
                </a:solidFill>
                <a:ea typeface="+mn-lt"/>
                <a:cs typeface="+mn-lt"/>
              </a:rPr>
              <a:t>anxiety (58.9%) </a:t>
            </a:r>
          </a:p>
          <a:p>
            <a:pPr marL="742950" lvl="1" indent="-285750">
              <a:buFont typeface="Arial"/>
              <a:buChar char="•"/>
            </a:pPr>
            <a:r>
              <a:rPr lang="en-US" sz="1600" b="1" dirty="0">
                <a:solidFill>
                  <a:schemeClr val="tx2"/>
                </a:solidFill>
                <a:ea typeface="+mn-lt"/>
                <a:cs typeface="+mn-lt"/>
              </a:rPr>
              <a:t>depression (48.0%) </a:t>
            </a:r>
          </a:p>
          <a:p>
            <a:pPr marL="742950" lvl="1" indent="-285750">
              <a:buFont typeface="Arial"/>
              <a:buChar char="•"/>
            </a:pPr>
            <a:r>
              <a:rPr lang="en-US" sz="1600" b="1" dirty="0">
                <a:solidFill>
                  <a:schemeClr val="tx2"/>
                </a:solidFill>
                <a:ea typeface="+mn-lt"/>
                <a:cs typeface="+mn-lt"/>
              </a:rPr>
              <a:t>stress (46.9%) </a:t>
            </a:r>
          </a:p>
          <a:p>
            <a:pPr marL="742950" lvl="1" indent="-285750">
              <a:buFont typeface="Arial"/>
              <a:buChar char="•"/>
            </a:pPr>
            <a:r>
              <a:rPr lang="en-US" sz="1600" b="1" dirty="0">
                <a:solidFill>
                  <a:schemeClr val="tx2"/>
                </a:solidFill>
                <a:ea typeface="+mn-lt"/>
                <a:cs typeface="+mn-lt"/>
              </a:rPr>
              <a:t>specific relationship problems (29.5%) </a:t>
            </a:r>
          </a:p>
          <a:p>
            <a:pPr marL="742950" lvl="1" indent="-285750">
              <a:buFont typeface="Arial"/>
              <a:buChar char="•"/>
            </a:pPr>
            <a:r>
              <a:rPr lang="en-US" sz="1600" b="1" dirty="0">
                <a:solidFill>
                  <a:schemeClr val="tx2"/>
                </a:solidFill>
                <a:ea typeface="+mn-lt"/>
                <a:cs typeface="+mn-lt"/>
              </a:rPr>
              <a:t>family concerns (29.0%) </a:t>
            </a:r>
          </a:p>
          <a:p>
            <a:pPr marL="742950" lvl="1" indent="-285750">
              <a:buFont typeface="Arial"/>
              <a:buChar char="•"/>
            </a:pPr>
            <a:r>
              <a:rPr lang="en-US" sz="1600" b="1" dirty="0">
                <a:solidFill>
                  <a:schemeClr val="tx2"/>
                </a:solidFill>
                <a:ea typeface="+mn-lt"/>
                <a:cs typeface="+mn-lt"/>
              </a:rPr>
              <a:t>suicidal thoughts (28.4%) </a:t>
            </a:r>
          </a:p>
          <a:p>
            <a:pPr marL="742950" lvl="1" indent="-285750">
              <a:buFont typeface="Arial"/>
              <a:buChar char="•"/>
            </a:pPr>
            <a:r>
              <a:rPr lang="en-US" sz="1600" b="1" dirty="0">
                <a:solidFill>
                  <a:schemeClr val="tx2"/>
                </a:solidFill>
                <a:ea typeface="+mn-lt"/>
                <a:cs typeface="+mn-lt"/>
              </a:rPr>
              <a:t>academic performance difficulties (28.2%) </a:t>
            </a:r>
          </a:p>
          <a:p>
            <a:pPr marL="742950" lvl="1" indent="-285750">
              <a:buFont typeface="Arial"/>
              <a:buChar char="•"/>
            </a:pPr>
            <a:r>
              <a:rPr lang="en-US" sz="1600" b="1" dirty="0">
                <a:solidFill>
                  <a:schemeClr val="tx2"/>
                </a:solidFill>
                <a:ea typeface="+mn-lt"/>
                <a:cs typeface="+mn-lt"/>
              </a:rPr>
              <a:t>sleep disturbance (19.1%) </a:t>
            </a:r>
          </a:p>
          <a:p>
            <a:pPr marL="742950" lvl="1" indent="-285750">
              <a:buFont typeface="Arial"/>
              <a:buChar char="•"/>
            </a:pPr>
            <a:r>
              <a:rPr lang="en-US" sz="1600" b="1" dirty="0">
                <a:solidFill>
                  <a:schemeClr val="tx2"/>
                </a:solidFill>
                <a:ea typeface="+mn-lt"/>
                <a:cs typeface="+mn-lt"/>
              </a:rPr>
              <a:t>social isolation / loneliness (18.5%) </a:t>
            </a:r>
          </a:p>
          <a:p>
            <a:pPr marL="742950" lvl="1" indent="-285750">
              <a:buFont typeface="Arial"/>
              <a:buChar char="•"/>
            </a:pPr>
            <a:r>
              <a:rPr lang="en-US" sz="1600" b="1" dirty="0">
                <a:solidFill>
                  <a:schemeClr val="tx2"/>
                </a:solidFill>
                <a:ea typeface="+mn-lt"/>
                <a:cs typeface="+mn-lt"/>
              </a:rPr>
              <a:t>significant previous mental health treatment history (16.5%) </a:t>
            </a:r>
          </a:p>
          <a:p>
            <a:pPr marL="742950" lvl="1" indent="-285750">
              <a:buFont typeface="Arial"/>
              <a:buChar char="•"/>
            </a:pPr>
            <a:r>
              <a:rPr lang="en-US" sz="1600" b="1" dirty="0">
                <a:solidFill>
                  <a:schemeClr val="tx2"/>
                </a:solidFill>
                <a:ea typeface="+mn-lt"/>
                <a:cs typeface="+mn-lt"/>
              </a:rPr>
              <a:t>adjustment to a new environment (15.8%)</a:t>
            </a:r>
          </a:p>
          <a:p>
            <a:pPr marL="285750" indent="-285750">
              <a:buFont typeface="Arial"/>
              <a:buChar char="•"/>
            </a:pPr>
            <a:endParaRPr lang="en-US" sz="1600" b="1" dirty="0">
              <a:solidFill>
                <a:schemeClr val="tx2"/>
              </a:solidFill>
              <a:ea typeface="+mn-lt"/>
              <a:cs typeface="+mn-lt"/>
            </a:endParaRPr>
          </a:p>
          <a:p>
            <a:r>
              <a:rPr lang="en-US" sz="1600" b="1" dirty="0">
                <a:solidFill>
                  <a:schemeClr val="tx2"/>
                </a:solidFill>
                <a:ea typeface="+mn-lt"/>
                <a:cs typeface="+mn-lt"/>
              </a:rPr>
              <a:t>Counseling services have a positive impact on academics, as measured by student self-report: </a:t>
            </a:r>
          </a:p>
          <a:p>
            <a:pPr marL="742950" lvl="1" indent="-285750">
              <a:buFont typeface="Arial"/>
              <a:buChar char="•"/>
            </a:pPr>
            <a:r>
              <a:rPr lang="en-US" sz="1600" b="1" dirty="0">
                <a:solidFill>
                  <a:schemeClr val="tx2"/>
                </a:solidFill>
                <a:ea typeface="+mn-lt"/>
                <a:cs typeface="+mn-lt"/>
              </a:rPr>
              <a:t>65.8% of clients stated that counseling services helped with their academic performance</a:t>
            </a:r>
            <a:endParaRPr lang="en-US" b="1" dirty="0">
              <a:solidFill>
                <a:schemeClr val="tx2"/>
              </a:solidFill>
            </a:endParaRPr>
          </a:p>
          <a:p>
            <a:pPr marL="742950" lvl="1" indent="-285750">
              <a:buFont typeface="Arial"/>
              <a:buChar char="•"/>
            </a:pPr>
            <a:r>
              <a:rPr lang="en-US" sz="1600" b="1" dirty="0">
                <a:solidFill>
                  <a:schemeClr val="tx2"/>
                </a:solidFill>
                <a:ea typeface="+mn-lt"/>
                <a:cs typeface="+mn-lt"/>
              </a:rPr>
              <a:t>63.2% of clients stated that counseling services helped them stay in school</a:t>
            </a:r>
          </a:p>
        </p:txBody>
      </p:sp>
      <p:sp>
        <p:nvSpPr>
          <p:cNvPr id="5" name="Student Completion: Poverty">
            <a:extLst>
              <a:ext uri="{FF2B5EF4-FFF2-40B4-BE49-F238E27FC236}">
                <a16:creationId xmlns:a16="http://schemas.microsoft.com/office/drawing/2014/main" id="{FED69679-725B-70E0-B217-53BC6400149F}"/>
              </a:ext>
            </a:extLst>
          </p:cNvPr>
          <p:cNvSpPr txBox="1">
            <a:spLocks/>
          </p:cNvSpPr>
          <p:nvPr/>
        </p:nvSpPr>
        <p:spPr>
          <a:xfrm>
            <a:off x="1018030" y="256774"/>
            <a:ext cx="10035441" cy="1132588"/>
          </a:xfrm>
          <a:prstGeom prst="rect">
            <a:avLst/>
          </a:prstGeom>
        </p:spPr>
        <p:txBody>
          <a:bodyPr vert="horz" lIns="91440" tIns="45720" rIns="91440" bIns="45720" rtlCol="0" anchor="ctr">
            <a:normAutofit fontScale="90000"/>
          </a:bodyPr>
          <a:lstStyle>
            <a:lvl1pPr algn="l" defTabSz="685859" rtl="0" eaLnBrk="1" latinLnBrk="0" hangingPunct="1">
              <a:lnSpc>
                <a:spcPct val="90000"/>
              </a:lnSpc>
              <a:spcBef>
                <a:spcPct val="0"/>
              </a:spcBef>
              <a:buNone/>
              <a:defRPr sz="3300" kern="1200">
                <a:solidFill>
                  <a:schemeClr val="tx1"/>
                </a:solidFill>
                <a:latin typeface="+mj-lt"/>
                <a:ea typeface="+mj-ea"/>
                <a:cs typeface="+mj-cs"/>
              </a:defRPr>
            </a:lvl1pPr>
          </a:lstStyle>
          <a:p>
            <a:r>
              <a:rPr lang="en-US" sz="4800" b="1">
                <a:solidFill>
                  <a:srgbClr val="007088"/>
                </a:solidFill>
              </a:rPr>
              <a:t>Mental Health Services &amp; Outcomes</a:t>
            </a:r>
            <a:endParaRPr lang="en-US" dirty="0"/>
          </a:p>
        </p:txBody>
      </p:sp>
    </p:spTree>
    <p:extLst>
      <p:ext uri="{BB962C8B-B14F-4D97-AF65-F5344CB8AC3E}">
        <p14:creationId xmlns:p14="http://schemas.microsoft.com/office/powerpoint/2010/main" val="2424519106"/>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tudent Completion: Poverty"/>
          <p:cNvSpPr txBox="1">
            <a:spLocks noGrp="1"/>
          </p:cNvSpPr>
          <p:nvPr>
            <p:ph type="title"/>
          </p:nvPr>
        </p:nvSpPr>
        <p:spPr>
          <a:xfrm>
            <a:off x="745253" y="374514"/>
            <a:ext cx="9218913" cy="747118"/>
          </a:xfrm>
          <a:prstGeom prst="rect">
            <a:avLst/>
          </a:prstGeom>
        </p:spPr>
        <p:txBody>
          <a:bodyPr>
            <a:normAutofit fontScale="90000"/>
          </a:bodyPr>
          <a:lstStyle/>
          <a:p>
            <a:r>
              <a:rPr lang="en-US" sz="4800" b="1" dirty="0">
                <a:solidFill>
                  <a:srgbClr val="007088"/>
                </a:solidFill>
              </a:rPr>
              <a:t>Human Capital Development</a:t>
            </a:r>
          </a:p>
        </p:txBody>
      </p:sp>
      <p:sp>
        <p:nvSpPr>
          <p:cNvPr id="7" name="TextBox 6">
            <a:extLst>
              <a:ext uri="{FF2B5EF4-FFF2-40B4-BE49-F238E27FC236}">
                <a16:creationId xmlns:a16="http://schemas.microsoft.com/office/drawing/2014/main" id="{D3FBC74F-1FC1-A451-C558-AFE2AC3DA6DF}"/>
              </a:ext>
            </a:extLst>
          </p:cNvPr>
          <p:cNvSpPr txBox="1"/>
          <p:nvPr/>
        </p:nvSpPr>
        <p:spPr>
          <a:xfrm>
            <a:off x="8807040" y="6021821"/>
            <a:ext cx="378091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hlinkClick r:id="rId2"/>
              </a:rPr>
              <a:t>Community and University Professional Association for Human Resources</a:t>
            </a:r>
            <a:endParaRPr lang="en-US" dirty="0">
              <a:hlinkClick r:id="rId2"/>
            </a:endParaRPr>
          </a:p>
        </p:txBody>
      </p:sp>
      <p:sp>
        <p:nvSpPr>
          <p:cNvPr id="8" name="TextBox 7">
            <a:extLst>
              <a:ext uri="{FF2B5EF4-FFF2-40B4-BE49-F238E27FC236}">
                <a16:creationId xmlns:a16="http://schemas.microsoft.com/office/drawing/2014/main" id="{1312B731-FB42-5F5C-D23A-4786A4CCEED5}"/>
              </a:ext>
            </a:extLst>
          </p:cNvPr>
          <p:cNvSpPr txBox="1"/>
          <p:nvPr/>
        </p:nvSpPr>
        <p:spPr>
          <a:xfrm>
            <a:off x="745253" y="1490401"/>
            <a:ext cx="10595872"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chemeClr val="tx2"/>
                </a:solidFill>
                <a:ea typeface="+mn-lt"/>
                <a:cs typeface="+mn-lt"/>
              </a:rPr>
              <a:t>Key Takeaways: Employee Retention</a:t>
            </a:r>
          </a:p>
          <a:p>
            <a:endParaRPr lang="en-US" sz="2000" b="1" dirty="0">
              <a:solidFill>
                <a:schemeClr val="tx2"/>
              </a:solidFill>
            </a:endParaRPr>
          </a:p>
          <a:p>
            <a:pPr>
              <a:buFont typeface="Arial"/>
              <a:buChar char="•"/>
            </a:pPr>
            <a:r>
              <a:rPr lang="en-US" sz="2000" b="1" dirty="0">
                <a:solidFill>
                  <a:schemeClr val="tx2"/>
                </a:solidFill>
                <a:ea typeface="+mn-lt"/>
                <a:cs typeface="+mn-lt"/>
              </a:rPr>
              <a:t> Benchmark statistics </a:t>
            </a:r>
          </a:p>
          <a:p>
            <a:pPr>
              <a:buFont typeface="Arial"/>
              <a:buChar char="•"/>
            </a:pPr>
            <a:endParaRPr lang="en-US" sz="2000" b="1" dirty="0">
              <a:solidFill>
                <a:schemeClr val="tx2"/>
              </a:solidFill>
              <a:ea typeface="+mn-lt"/>
              <a:cs typeface="+mn-lt"/>
            </a:endParaRPr>
          </a:p>
          <a:p>
            <a:pPr>
              <a:buFont typeface="Arial"/>
              <a:buChar char="•"/>
            </a:pPr>
            <a:r>
              <a:rPr lang="en-US" sz="2000" b="1" dirty="0">
                <a:solidFill>
                  <a:schemeClr val="tx2"/>
                </a:solidFill>
                <a:ea typeface="+mn-lt"/>
                <a:cs typeface="+mn-lt"/>
              </a:rPr>
              <a:t> Turnover at Associate's Institutions</a:t>
            </a:r>
          </a:p>
          <a:p>
            <a:pPr lvl="1">
              <a:buFont typeface="Arial"/>
              <a:buChar char="•"/>
            </a:pPr>
            <a:r>
              <a:rPr lang="en-US" sz="2000" b="1" dirty="0">
                <a:solidFill>
                  <a:schemeClr val="tx2"/>
                </a:solidFill>
                <a:ea typeface="+mn-lt"/>
                <a:cs typeface="+mn-lt"/>
              </a:rPr>
              <a:t>Exempt 12% (Associates)/13% (Other Higher Ed Institutions)</a:t>
            </a:r>
          </a:p>
          <a:p>
            <a:pPr lvl="1">
              <a:buFont typeface="Arial"/>
              <a:buChar char="•"/>
            </a:pPr>
            <a:r>
              <a:rPr lang="en-US" sz="2000" b="1" dirty="0">
                <a:solidFill>
                  <a:schemeClr val="tx2"/>
                </a:solidFill>
                <a:ea typeface="+mn-lt"/>
                <a:cs typeface="+mn-lt"/>
              </a:rPr>
              <a:t>Non-Exempt 12% (Associates)/16% (Other Institutions, Higher Ed)</a:t>
            </a:r>
            <a:endParaRPr lang="en-US" sz="2000" b="1" dirty="0">
              <a:solidFill>
                <a:schemeClr val="tx2"/>
              </a:solidFill>
            </a:endParaRPr>
          </a:p>
          <a:p>
            <a:pPr lvl="1">
              <a:buFont typeface="Arial"/>
              <a:buChar char="•"/>
            </a:pPr>
            <a:r>
              <a:rPr lang="en-US" sz="2000" b="1" dirty="0">
                <a:solidFill>
                  <a:schemeClr val="tx2"/>
                </a:solidFill>
                <a:ea typeface="+mn-lt"/>
                <a:cs typeface="+mn-lt"/>
              </a:rPr>
              <a:t>HR ~11% (Associates)/9% (Other Higher Ed Institutions)</a:t>
            </a:r>
            <a:endParaRPr lang="en-US" sz="2000" b="1" dirty="0">
              <a:solidFill>
                <a:schemeClr val="tx2"/>
              </a:solidFill>
            </a:endParaRPr>
          </a:p>
          <a:p>
            <a:pPr marL="285750" indent="-285750">
              <a:buFont typeface="Arial"/>
              <a:buChar char="•"/>
            </a:pPr>
            <a:endParaRPr lang="en-US" sz="2000" b="1" dirty="0">
              <a:solidFill>
                <a:schemeClr val="tx2"/>
              </a:solidFill>
            </a:endParaRPr>
          </a:p>
          <a:p>
            <a:endParaRPr lang="en-US" sz="2000" b="1" dirty="0">
              <a:solidFill>
                <a:schemeClr val="tx2"/>
              </a:solidFill>
            </a:endParaRPr>
          </a:p>
          <a:p>
            <a:endParaRPr lang="en-US" sz="2000" b="1" dirty="0">
              <a:solidFill>
                <a:schemeClr val="tx2"/>
              </a:solidFill>
            </a:endParaRPr>
          </a:p>
        </p:txBody>
      </p:sp>
    </p:spTree>
    <p:extLst>
      <p:ext uri="{BB962C8B-B14F-4D97-AF65-F5344CB8AC3E}">
        <p14:creationId xmlns:p14="http://schemas.microsoft.com/office/powerpoint/2010/main" val="2914901945"/>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tudent Completion: Poverty"/>
          <p:cNvSpPr txBox="1">
            <a:spLocks noGrp="1"/>
          </p:cNvSpPr>
          <p:nvPr>
            <p:ph type="title"/>
          </p:nvPr>
        </p:nvSpPr>
        <p:spPr>
          <a:xfrm>
            <a:off x="778598" y="229706"/>
            <a:ext cx="9386727" cy="747118"/>
          </a:xfrm>
          <a:prstGeom prst="rect">
            <a:avLst/>
          </a:prstGeom>
        </p:spPr>
        <p:txBody>
          <a:bodyPr>
            <a:normAutofit fontScale="90000"/>
          </a:bodyPr>
          <a:lstStyle/>
          <a:p>
            <a:r>
              <a:rPr lang="en-US" sz="4800" b="1" dirty="0">
                <a:solidFill>
                  <a:srgbClr val="007088"/>
                </a:solidFill>
              </a:rPr>
              <a:t>Human Capital Development</a:t>
            </a:r>
          </a:p>
        </p:txBody>
      </p:sp>
      <p:sp>
        <p:nvSpPr>
          <p:cNvPr id="7" name="TextBox 6">
            <a:extLst>
              <a:ext uri="{FF2B5EF4-FFF2-40B4-BE49-F238E27FC236}">
                <a16:creationId xmlns:a16="http://schemas.microsoft.com/office/drawing/2014/main" id="{D3FBC74F-1FC1-A451-C558-AFE2AC3DA6DF}"/>
              </a:ext>
            </a:extLst>
          </p:cNvPr>
          <p:cNvSpPr txBox="1"/>
          <p:nvPr/>
        </p:nvSpPr>
        <p:spPr>
          <a:xfrm>
            <a:off x="8411083" y="3280670"/>
            <a:ext cx="285022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hlinkClick r:id="rId2"/>
              </a:rPr>
              <a:t>Community College Journal of Research and Practice</a:t>
            </a:r>
            <a:endParaRPr lang="en-US" dirty="0"/>
          </a:p>
        </p:txBody>
      </p:sp>
      <p:sp>
        <p:nvSpPr>
          <p:cNvPr id="8" name="TextBox 7">
            <a:extLst>
              <a:ext uri="{FF2B5EF4-FFF2-40B4-BE49-F238E27FC236}">
                <a16:creationId xmlns:a16="http://schemas.microsoft.com/office/drawing/2014/main" id="{1312B731-FB42-5F5C-D23A-4786A4CCEED5}"/>
              </a:ext>
            </a:extLst>
          </p:cNvPr>
          <p:cNvSpPr txBox="1"/>
          <p:nvPr/>
        </p:nvSpPr>
        <p:spPr>
          <a:xfrm>
            <a:off x="862050" y="937667"/>
            <a:ext cx="10712207"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tx2"/>
                </a:solidFill>
                <a:ea typeface="+mn-lt"/>
                <a:cs typeface="+mn-lt"/>
              </a:rPr>
              <a:t>Key Takeaways, Employee Retention</a:t>
            </a:r>
            <a:endParaRPr lang="en-US" dirty="0">
              <a:solidFill>
                <a:schemeClr val="tx2"/>
              </a:solidFill>
              <a:ea typeface="+mn-lt"/>
              <a:cs typeface="+mn-lt"/>
            </a:endParaRPr>
          </a:p>
          <a:p>
            <a:endParaRPr lang="en-US" sz="1600" dirty="0">
              <a:solidFill>
                <a:schemeClr val="tx2"/>
              </a:solidFill>
            </a:endParaRPr>
          </a:p>
          <a:p>
            <a:pPr marL="285750" indent="-285750">
              <a:buFont typeface="Arial"/>
              <a:buChar char="•"/>
            </a:pPr>
            <a:r>
              <a:rPr lang="en-US" sz="1600" dirty="0">
                <a:solidFill>
                  <a:schemeClr val="tx2"/>
                </a:solidFill>
                <a:ea typeface="+mn-lt"/>
                <a:cs typeface="+mn-lt"/>
              </a:rPr>
              <a:t>The study population included all full-time faculty members employed by an urban community college in the southeastern U.S. Survey responses from 66% (N = 149) of the invited population revealed that </a:t>
            </a:r>
            <a:r>
              <a:rPr lang="en-US" sz="1600" b="1" dirty="0">
                <a:solidFill>
                  <a:schemeClr val="tx2"/>
                </a:solidFill>
                <a:ea typeface="+mn-lt"/>
                <a:cs typeface="+mn-lt"/>
              </a:rPr>
              <a:t>organizational support for innovation had the strongest effect on turnover intent.</a:t>
            </a:r>
            <a:r>
              <a:rPr lang="en-US" sz="1600" dirty="0">
                <a:solidFill>
                  <a:schemeClr val="tx2"/>
                </a:solidFill>
                <a:ea typeface="+mn-lt"/>
                <a:cs typeface="+mn-lt"/>
              </a:rPr>
              <a:t> </a:t>
            </a:r>
            <a:r>
              <a:rPr lang="en-US" sz="1600" b="1" dirty="0">
                <a:solidFill>
                  <a:schemeClr val="tx2"/>
                </a:solidFill>
                <a:ea typeface="+mn-lt"/>
                <a:cs typeface="+mn-lt"/>
              </a:rPr>
              <a:t>Faculty who reported higher levels of support for innovation were less likely to indicate intentions to leave.</a:t>
            </a:r>
            <a:r>
              <a:rPr lang="en-US" sz="1600" dirty="0">
                <a:solidFill>
                  <a:schemeClr val="tx2"/>
                </a:solidFill>
                <a:ea typeface="+mn-lt"/>
                <a:cs typeface="+mn-lt"/>
              </a:rPr>
              <a:t> </a:t>
            </a:r>
            <a:r>
              <a:rPr lang="en-US" sz="1600" b="1" dirty="0">
                <a:solidFill>
                  <a:schemeClr val="tx2"/>
                </a:solidFill>
                <a:ea typeface="+mn-lt"/>
                <a:cs typeface="+mn-lt"/>
              </a:rPr>
              <a:t>Findings suggest that community colleges can target innovation and organizational change as vehicles for enhancing faculty retention rates. </a:t>
            </a:r>
            <a:r>
              <a:rPr lang="en-US" sz="1600" dirty="0">
                <a:solidFill>
                  <a:schemeClr val="tx2"/>
                </a:solidFill>
                <a:ea typeface="+mn-lt"/>
                <a:cs typeface="+mn-lt"/>
              </a:rPr>
              <a:t>Change initiatives related to curriculum, governance, and faculty development can be designed in ways that facilitate faculty commitment to the institution.</a:t>
            </a:r>
            <a:endParaRPr lang="en-US" sz="1600" dirty="0">
              <a:solidFill>
                <a:schemeClr val="tx2"/>
              </a:solidFill>
            </a:endParaRPr>
          </a:p>
          <a:p>
            <a:endParaRPr lang="en-US" sz="1600" dirty="0">
              <a:solidFill>
                <a:schemeClr val="tx2"/>
              </a:solidFill>
            </a:endParaRPr>
          </a:p>
          <a:p>
            <a:endParaRPr lang="en-US" sz="1600" dirty="0">
              <a:solidFill>
                <a:schemeClr val="tx2"/>
              </a:solidFill>
            </a:endParaRPr>
          </a:p>
        </p:txBody>
      </p:sp>
      <p:sp>
        <p:nvSpPr>
          <p:cNvPr id="2" name="TextBox 1">
            <a:extLst>
              <a:ext uri="{FF2B5EF4-FFF2-40B4-BE49-F238E27FC236}">
                <a16:creationId xmlns:a16="http://schemas.microsoft.com/office/drawing/2014/main" id="{9C3F5093-8E0C-577A-2096-1D1140E6C6B0}"/>
              </a:ext>
            </a:extLst>
          </p:cNvPr>
          <p:cNvSpPr txBox="1"/>
          <p:nvPr/>
        </p:nvSpPr>
        <p:spPr>
          <a:xfrm>
            <a:off x="860885" y="3740199"/>
            <a:ext cx="10231738"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b="1" dirty="0">
                <a:solidFill>
                  <a:schemeClr val="tx2"/>
                </a:solidFill>
                <a:ea typeface="+mn-lt"/>
                <a:cs typeface="+mn-lt"/>
              </a:rPr>
              <a:t>Employees most commonly leave because they feel undervalued,</a:t>
            </a:r>
            <a:r>
              <a:rPr lang="en-US" sz="1600" dirty="0">
                <a:solidFill>
                  <a:schemeClr val="tx2"/>
                </a:solidFill>
                <a:ea typeface="+mn-lt"/>
                <a:cs typeface="+mn-lt"/>
              </a:rPr>
              <a:t> especially higher education where the professional staff within the student service offices that students commonly interact with are often well educated (Master’s degrees or above) and well trained (through professional development and yearly departmental training) but are paid minimal salaries (often just above entry level pay) </a:t>
            </a:r>
            <a:endParaRPr lang="en-US">
              <a:solidFill>
                <a:schemeClr val="tx2"/>
              </a:solidFill>
              <a:ea typeface="+mn-lt"/>
              <a:cs typeface="+mn-lt"/>
            </a:endParaRPr>
          </a:p>
          <a:p>
            <a:pPr marL="285750" indent="-285750">
              <a:buFont typeface="Arial"/>
              <a:buChar char="•"/>
            </a:pPr>
            <a:endParaRPr lang="en-US" sz="1600" dirty="0">
              <a:solidFill>
                <a:schemeClr val="tx2"/>
              </a:solidFill>
            </a:endParaRPr>
          </a:p>
          <a:p>
            <a:pPr marL="285750" indent="-285750">
              <a:buFont typeface="Arial"/>
              <a:buChar char="•"/>
            </a:pPr>
            <a:r>
              <a:rPr lang="en-US" sz="1600" dirty="0">
                <a:solidFill>
                  <a:schemeClr val="tx2"/>
                </a:solidFill>
                <a:ea typeface="+mn-lt"/>
                <a:cs typeface="+mn-lt"/>
              </a:rPr>
              <a:t>According to studies published by the Carey School of Business at Arizona State University (ASU), for example,</a:t>
            </a:r>
            <a:r>
              <a:rPr lang="en-US" sz="1600" b="1" dirty="0">
                <a:solidFill>
                  <a:schemeClr val="tx2"/>
                </a:solidFill>
                <a:ea typeface="+mn-lt"/>
                <a:cs typeface="+mn-lt"/>
              </a:rPr>
              <a:t> increasing worker wages is one way to prevent turnover. The research indicated that when workers were given a 15 percent wage increase, the volume of corresponding turnovers decreased by 13 percent. </a:t>
            </a:r>
            <a:endParaRPr lang="en-US" b="1">
              <a:solidFill>
                <a:schemeClr val="tx2"/>
              </a:solidFill>
              <a:ea typeface="+mn-lt"/>
              <a:cs typeface="+mn-lt"/>
            </a:endParaRPr>
          </a:p>
        </p:txBody>
      </p:sp>
      <p:sp>
        <p:nvSpPr>
          <p:cNvPr id="3" name="TextBox 2">
            <a:extLst>
              <a:ext uri="{FF2B5EF4-FFF2-40B4-BE49-F238E27FC236}">
                <a16:creationId xmlns:a16="http://schemas.microsoft.com/office/drawing/2014/main" id="{7AE1ECED-4D48-A6B8-BA73-7E943D499690}"/>
              </a:ext>
            </a:extLst>
          </p:cNvPr>
          <p:cNvSpPr txBox="1"/>
          <p:nvPr/>
        </p:nvSpPr>
        <p:spPr>
          <a:xfrm>
            <a:off x="9516275" y="6107633"/>
            <a:ext cx="162870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hlinkClick r:id="rId3"/>
              </a:rPr>
              <a:t>Ed News Daily</a:t>
            </a:r>
            <a:endParaRPr lang="en-US"/>
          </a:p>
        </p:txBody>
      </p:sp>
    </p:spTree>
    <p:extLst>
      <p:ext uri="{BB962C8B-B14F-4D97-AF65-F5344CB8AC3E}">
        <p14:creationId xmlns:p14="http://schemas.microsoft.com/office/powerpoint/2010/main" val="2889212734"/>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690DE-D98E-6523-6CA8-30B34AE20869}"/>
              </a:ext>
            </a:extLst>
          </p:cNvPr>
          <p:cNvSpPr>
            <a:spLocks noGrp="1"/>
          </p:cNvSpPr>
          <p:nvPr>
            <p:ph type="title"/>
          </p:nvPr>
        </p:nvSpPr>
        <p:spPr>
          <a:xfrm>
            <a:off x="843542" y="365128"/>
            <a:ext cx="10682873" cy="847656"/>
          </a:xfrm>
        </p:spPr>
        <p:txBody>
          <a:bodyPr/>
          <a:lstStyle/>
          <a:p>
            <a:r>
              <a:rPr lang="en-US" b="1" dirty="0" err="1">
                <a:solidFill>
                  <a:srgbClr val="007088"/>
                </a:solidFill>
              </a:rPr>
              <a:t>WestEd</a:t>
            </a:r>
            <a:r>
              <a:rPr lang="en-US" b="1" dirty="0">
                <a:solidFill>
                  <a:srgbClr val="007088"/>
                </a:solidFill>
              </a:rPr>
              <a:t> EMP Support Timeline</a:t>
            </a:r>
          </a:p>
        </p:txBody>
      </p:sp>
      <p:pic>
        <p:nvPicPr>
          <p:cNvPr id="4" name="Picture 3">
            <a:extLst>
              <a:ext uri="{FF2B5EF4-FFF2-40B4-BE49-F238E27FC236}">
                <a16:creationId xmlns:a16="http://schemas.microsoft.com/office/drawing/2014/main" id="{77A5EDB0-7472-27FF-4242-EB76C2EF3227}"/>
              </a:ext>
            </a:extLst>
          </p:cNvPr>
          <p:cNvPicPr>
            <a:picLocks noChangeAspect="1"/>
          </p:cNvPicPr>
          <p:nvPr/>
        </p:nvPicPr>
        <p:blipFill>
          <a:blip r:embed="rId2"/>
          <a:stretch>
            <a:fillRect/>
          </a:stretch>
        </p:blipFill>
        <p:spPr>
          <a:xfrm>
            <a:off x="843541" y="1337553"/>
            <a:ext cx="10537927" cy="5155319"/>
          </a:xfrm>
          <a:prstGeom prst="rect">
            <a:avLst/>
          </a:prstGeom>
        </p:spPr>
      </p:pic>
    </p:spTree>
    <p:extLst>
      <p:ext uri="{BB962C8B-B14F-4D97-AF65-F5344CB8AC3E}">
        <p14:creationId xmlns:p14="http://schemas.microsoft.com/office/powerpoint/2010/main" val="84110783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Background"/>
          <p:cNvSpPr txBox="1">
            <a:spLocks noGrp="1"/>
          </p:cNvSpPr>
          <p:nvPr>
            <p:ph type="title"/>
          </p:nvPr>
        </p:nvSpPr>
        <p:spPr>
          <a:xfrm>
            <a:off x="415170" y="18254"/>
            <a:ext cx="11111245" cy="1325563"/>
          </a:xfrm>
          <a:prstGeom prst="rect">
            <a:avLst/>
          </a:prstGeom>
        </p:spPr>
        <p:txBody>
          <a:bodyPr/>
          <a:lstStyle/>
          <a:p>
            <a:r>
              <a:rPr lang="en-US" b="1" dirty="0">
                <a:solidFill>
                  <a:srgbClr val="007088"/>
                </a:solidFill>
                <a:latin typeface="Century Gothic" panose="020B0502020202020204" pitchFamily="34" charset="0"/>
              </a:rPr>
              <a:t>Cabinet Retreat Outcomes</a:t>
            </a:r>
            <a:endParaRPr b="1" dirty="0">
              <a:solidFill>
                <a:srgbClr val="007088"/>
              </a:solidFill>
              <a:latin typeface="Century Gothic" panose="020B0502020202020204" pitchFamily="34" charset="0"/>
            </a:endParaRPr>
          </a:p>
        </p:txBody>
      </p:sp>
      <p:sp>
        <p:nvSpPr>
          <p:cNvPr id="151" name="From the data review, some preliminary strategic priorities emerged: a) Student Completion, b) Teaching &amp; Learning, c) Data-Informed Processes &amp; Innovations, d) Community Partnerships, e) Human Capital Development, f) Fiscal Sustainability, g) Diversity, Equity, Inclusion &amp; the Global Community, h) Advanced Technology &amp; Facilities."/>
          <p:cNvSpPr txBox="1">
            <a:spLocks noGrp="1"/>
          </p:cNvSpPr>
          <p:nvPr>
            <p:ph idx="1"/>
          </p:nvPr>
        </p:nvSpPr>
        <p:spPr>
          <a:xfrm>
            <a:off x="415170" y="1058779"/>
            <a:ext cx="11111245" cy="5434204"/>
          </a:xfrm>
          <a:prstGeom prst="rect">
            <a:avLst/>
          </a:prstGeom>
        </p:spPr>
        <p:txBody>
          <a:bodyPr>
            <a:normAutofit/>
          </a:bodyPr>
          <a:lstStyle/>
          <a:p>
            <a:r>
              <a:rPr lang="en-US" sz="1700" b="1" dirty="0">
                <a:solidFill>
                  <a:schemeClr val="tx2"/>
                </a:solidFill>
                <a:latin typeface="+mj-lt"/>
              </a:rPr>
              <a:t>Developed P</a:t>
            </a:r>
            <a:r>
              <a:rPr sz="1700" b="1" dirty="0">
                <a:solidFill>
                  <a:schemeClr val="tx2"/>
                </a:solidFill>
                <a:latin typeface="+mj-lt"/>
              </a:rPr>
              <a:t>reliminary </a:t>
            </a:r>
            <a:r>
              <a:rPr lang="en-US" sz="1700" b="1" dirty="0">
                <a:solidFill>
                  <a:schemeClr val="tx2"/>
                </a:solidFill>
                <a:latin typeface="+mj-lt"/>
              </a:rPr>
              <a:t>EMP Goals</a:t>
            </a:r>
          </a:p>
          <a:p>
            <a:endParaRPr lang="en-US" sz="1700" dirty="0">
              <a:solidFill>
                <a:schemeClr val="tx2"/>
              </a:solidFill>
              <a:latin typeface="+mj-lt"/>
            </a:endParaRPr>
          </a:p>
          <a:p>
            <a:r>
              <a:rPr lang="en-US" sz="1700" b="1" dirty="0">
                <a:solidFill>
                  <a:schemeClr val="tx2"/>
                </a:solidFill>
                <a:latin typeface="+mj-lt"/>
              </a:rPr>
              <a:t>The </a:t>
            </a:r>
            <a:r>
              <a:rPr lang="en-US" sz="1700" b="1" dirty="0" err="1">
                <a:solidFill>
                  <a:schemeClr val="tx2"/>
                </a:solidFill>
                <a:latin typeface="+mj-lt"/>
              </a:rPr>
              <a:t>DREAMing</a:t>
            </a:r>
            <a:r>
              <a:rPr lang="en-US" sz="1700" b="1" dirty="0">
                <a:solidFill>
                  <a:schemeClr val="tx2"/>
                </a:solidFill>
                <a:latin typeface="+mj-lt"/>
              </a:rPr>
              <a:t> session themes included</a:t>
            </a:r>
          </a:p>
          <a:p>
            <a:pPr lvl="1"/>
            <a:r>
              <a:rPr lang="en-US" sz="1700" dirty="0">
                <a:solidFill>
                  <a:schemeClr val="tx2"/>
                </a:solidFill>
                <a:latin typeface="+mj-lt"/>
              </a:rPr>
              <a:t>Commitment to students, </a:t>
            </a:r>
          </a:p>
          <a:p>
            <a:pPr lvl="1"/>
            <a:r>
              <a:rPr lang="en-US" sz="1700" dirty="0">
                <a:solidFill>
                  <a:schemeClr val="tx2"/>
                </a:solidFill>
                <a:latin typeface="+mj-lt"/>
              </a:rPr>
              <a:t>Culturally and industry-relevant programs/services, </a:t>
            </a:r>
          </a:p>
          <a:p>
            <a:pPr lvl="1"/>
            <a:r>
              <a:rPr lang="en-US" sz="1700" dirty="0">
                <a:solidFill>
                  <a:schemeClr val="tx2"/>
                </a:solidFill>
                <a:latin typeface="+mj-lt"/>
              </a:rPr>
              <a:t>Collaborative community partnerships,</a:t>
            </a:r>
          </a:p>
          <a:p>
            <a:pPr lvl="1"/>
            <a:r>
              <a:rPr lang="en-US" sz="1700" dirty="0">
                <a:solidFill>
                  <a:schemeClr val="tx2"/>
                </a:solidFill>
                <a:latin typeface="+mj-lt"/>
              </a:rPr>
              <a:t>Focus on student access, success, and equitable outcomes. </a:t>
            </a:r>
          </a:p>
          <a:p>
            <a:pPr lvl="1"/>
            <a:endParaRPr lang="en-US" sz="1700" dirty="0">
              <a:solidFill>
                <a:schemeClr val="tx2"/>
              </a:solidFill>
              <a:latin typeface="+mj-lt"/>
            </a:endParaRPr>
          </a:p>
          <a:p>
            <a:r>
              <a:rPr lang="en-US" sz="1700" b="1" dirty="0">
                <a:solidFill>
                  <a:schemeClr val="tx2"/>
                </a:solidFill>
                <a:latin typeface="+mj-lt"/>
              </a:rPr>
              <a:t>Amidst the context of a post-pandemic society, topics included:</a:t>
            </a:r>
          </a:p>
          <a:p>
            <a:pPr lvl="1"/>
            <a:r>
              <a:rPr lang="en-US" sz="1700" dirty="0">
                <a:solidFill>
                  <a:schemeClr val="tx2"/>
                </a:solidFill>
                <a:latin typeface="+mj-lt"/>
              </a:rPr>
              <a:t> Access to high wage, high skills job training, </a:t>
            </a:r>
          </a:p>
          <a:p>
            <a:pPr lvl="1"/>
            <a:r>
              <a:rPr lang="en-US" sz="1700" dirty="0">
                <a:solidFill>
                  <a:schemeClr val="tx2"/>
                </a:solidFill>
                <a:latin typeface="+mj-lt"/>
              </a:rPr>
              <a:t>Partnerships with local industries for impactful work experience for BCC students, </a:t>
            </a:r>
          </a:p>
          <a:p>
            <a:pPr lvl="1"/>
            <a:r>
              <a:rPr lang="en-US" sz="1700" dirty="0">
                <a:solidFill>
                  <a:schemeClr val="tx2"/>
                </a:solidFill>
                <a:latin typeface="+mj-lt"/>
              </a:rPr>
              <a:t>Student and employee health (physical, mental, fiscal), </a:t>
            </a:r>
          </a:p>
          <a:p>
            <a:pPr lvl="1"/>
            <a:r>
              <a:rPr lang="en-US" sz="1700" dirty="0">
                <a:solidFill>
                  <a:schemeClr val="tx2"/>
                </a:solidFill>
                <a:latin typeface="+mj-lt"/>
              </a:rPr>
              <a:t>Community partnerships to generate affordable housing opportunities, </a:t>
            </a:r>
          </a:p>
          <a:p>
            <a:pPr lvl="1"/>
            <a:r>
              <a:rPr lang="en-US" sz="1700" dirty="0">
                <a:solidFill>
                  <a:schemeClr val="tx2"/>
                </a:solidFill>
                <a:latin typeface="+mj-lt"/>
              </a:rPr>
              <a:t>Developing a truly “free college for all”.</a:t>
            </a:r>
          </a:p>
          <a:p>
            <a:endParaRPr lang="en-US" sz="1700" dirty="0">
              <a:solidFill>
                <a:schemeClr val="tx2"/>
              </a:solidFill>
              <a:latin typeface="+mj-lt"/>
            </a:endParaRPr>
          </a:p>
          <a:p>
            <a:r>
              <a:rPr lang="en-US" sz="1700" dirty="0">
                <a:solidFill>
                  <a:schemeClr val="tx2"/>
                </a:solidFill>
                <a:latin typeface="+mj-lt"/>
              </a:rPr>
              <a:t>Berkeley City College aims to prioritize and pursue initiatives that lead to higher-wage jobs for students from historically marginalized and low-income backgrounds to achieve the goal of ending poverty and gentrification. </a:t>
            </a:r>
          </a:p>
        </p:txBody>
      </p:sp>
      <p:sp>
        <p:nvSpPr>
          <p:cNvPr id="152" name="BCC President’s Report"/>
          <p:cNvSpPr txBox="1"/>
          <p:nvPr/>
        </p:nvSpPr>
        <p:spPr>
          <a:xfrm>
            <a:off x="9901316" y="6226050"/>
            <a:ext cx="1875514" cy="266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lvl1pPr>
              <a:defRPr sz="1800" u="sng">
                <a:hlinkClick r:id="" action="ppaction://noaction"/>
              </a:defRPr>
            </a:lvl1pPr>
          </a:lstStyle>
          <a:p>
            <a:pPr>
              <a:defRPr u="none"/>
            </a:pPr>
            <a:r>
              <a:rPr sz="1266" dirty="0"/>
              <a:t>BCC President’s Report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B716D3-08FE-946F-2EBE-4833EA2D95B3}"/>
              </a:ext>
            </a:extLst>
          </p:cNvPr>
          <p:cNvPicPr>
            <a:picLocks noChangeAspect="1"/>
          </p:cNvPicPr>
          <p:nvPr/>
        </p:nvPicPr>
        <p:blipFill>
          <a:blip r:embed="rId2"/>
          <a:stretch>
            <a:fillRect/>
          </a:stretch>
        </p:blipFill>
        <p:spPr>
          <a:xfrm>
            <a:off x="2317687" y="289392"/>
            <a:ext cx="7347611" cy="6034210"/>
          </a:xfrm>
          <a:prstGeom prst="rect">
            <a:avLst/>
          </a:prstGeom>
        </p:spPr>
      </p:pic>
    </p:spTree>
    <p:extLst>
      <p:ext uri="{BB962C8B-B14F-4D97-AF65-F5344CB8AC3E}">
        <p14:creationId xmlns:p14="http://schemas.microsoft.com/office/powerpoint/2010/main" val="2921700173"/>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F077B2-AA73-0F83-54DC-363D663D95DE}"/>
              </a:ext>
            </a:extLst>
          </p:cNvPr>
          <p:cNvPicPr>
            <a:picLocks noChangeAspect="1"/>
          </p:cNvPicPr>
          <p:nvPr/>
        </p:nvPicPr>
        <p:blipFill>
          <a:blip r:embed="rId3"/>
          <a:stretch>
            <a:fillRect/>
          </a:stretch>
        </p:blipFill>
        <p:spPr>
          <a:xfrm>
            <a:off x="5776112" y="681571"/>
            <a:ext cx="5802130" cy="5641850"/>
          </a:xfrm>
          <a:prstGeom prst="rect">
            <a:avLst/>
          </a:prstGeom>
        </p:spPr>
      </p:pic>
      <p:sp>
        <p:nvSpPr>
          <p:cNvPr id="4" name="Title 1">
            <a:extLst>
              <a:ext uri="{FF2B5EF4-FFF2-40B4-BE49-F238E27FC236}">
                <a16:creationId xmlns:a16="http://schemas.microsoft.com/office/drawing/2014/main" id="{1DCD8B33-FA54-74E8-D20B-35E86EEE8BEA}"/>
              </a:ext>
            </a:extLst>
          </p:cNvPr>
          <p:cNvSpPr>
            <a:spLocks noGrp="1"/>
          </p:cNvSpPr>
          <p:nvPr>
            <p:ph type="title"/>
          </p:nvPr>
        </p:nvSpPr>
        <p:spPr>
          <a:xfrm>
            <a:off x="540378" y="681571"/>
            <a:ext cx="5235734" cy="5583427"/>
          </a:xfrm>
        </p:spPr>
        <p:txBody>
          <a:bodyPr>
            <a:normAutofit/>
          </a:bodyPr>
          <a:lstStyle/>
          <a:p>
            <a:pPr algn="ctr"/>
            <a:r>
              <a:rPr lang="en-US" b="1" dirty="0">
                <a:solidFill>
                  <a:srgbClr val="FFFFFF"/>
                </a:solidFill>
              </a:rPr>
              <a:t>Thank you!</a:t>
            </a:r>
            <a:br>
              <a:rPr lang="en-US" b="1" dirty="0">
                <a:solidFill>
                  <a:srgbClr val="FFFFFF"/>
                </a:solidFill>
              </a:rPr>
            </a:br>
            <a:br>
              <a:rPr lang="en-US" b="1" dirty="0">
                <a:solidFill>
                  <a:srgbClr val="FFFFFF"/>
                </a:solidFill>
              </a:rPr>
            </a:br>
            <a:r>
              <a:rPr lang="en-US" b="1" dirty="0">
                <a:solidFill>
                  <a:srgbClr val="FFFFFF"/>
                </a:solidFill>
              </a:rPr>
              <a:t>Leave Feedback</a:t>
            </a:r>
            <a:br>
              <a:rPr lang="en-US" b="1" dirty="0">
                <a:solidFill>
                  <a:srgbClr val="FFFFFF"/>
                </a:solidFill>
              </a:rPr>
            </a:br>
            <a:br>
              <a:rPr lang="en-US" b="1" dirty="0">
                <a:solidFill>
                  <a:srgbClr val="FFFFFF"/>
                </a:solidFill>
              </a:rPr>
            </a:br>
            <a:r>
              <a:rPr lang="en-US" b="1" dirty="0">
                <a:solidFill>
                  <a:srgbClr val="FFFFFF"/>
                </a:solidFill>
              </a:rPr>
              <a:t>View EMP Documents</a:t>
            </a:r>
            <a:br>
              <a:rPr lang="en-US" b="1" dirty="0">
                <a:solidFill>
                  <a:srgbClr val="FFFFFF"/>
                </a:solidFill>
              </a:rPr>
            </a:br>
            <a:endParaRPr lang="en-US" b="1" dirty="0">
              <a:solidFill>
                <a:srgbClr val="FFFFFF"/>
              </a:solidFill>
            </a:endParaRPr>
          </a:p>
        </p:txBody>
      </p:sp>
    </p:spTree>
    <p:extLst>
      <p:ext uri="{BB962C8B-B14F-4D97-AF65-F5344CB8AC3E}">
        <p14:creationId xmlns:p14="http://schemas.microsoft.com/office/powerpoint/2010/main" val="3075387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E0B4E-1C97-1528-C6C7-7E457CAC6702}"/>
              </a:ext>
            </a:extLst>
          </p:cNvPr>
          <p:cNvSpPr>
            <a:spLocks noGrp="1"/>
          </p:cNvSpPr>
          <p:nvPr>
            <p:ph type="title"/>
          </p:nvPr>
        </p:nvSpPr>
        <p:spPr>
          <a:xfrm>
            <a:off x="621859" y="1294646"/>
            <a:ext cx="11111245" cy="4001631"/>
          </a:xfrm>
        </p:spPr>
        <p:txBody>
          <a:bodyPr>
            <a:normAutofit/>
          </a:bodyPr>
          <a:lstStyle/>
          <a:p>
            <a:pPr algn="ctr"/>
            <a:r>
              <a:rPr lang="en-US" sz="4800" b="1" dirty="0">
                <a:solidFill>
                  <a:srgbClr val="007088"/>
                </a:solidFill>
              </a:rPr>
              <a:t>Questions?</a:t>
            </a:r>
          </a:p>
        </p:txBody>
      </p:sp>
    </p:spTree>
    <p:extLst>
      <p:ext uri="{BB962C8B-B14F-4D97-AF65-F5344CB8AC3E}">
        <p14:creationId xmlns:p14="http://schemas.microsoft.com/office/powerpoint/2010/main" val="1970171063"/>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94DFC5D-7E9C-8920-3D1C-88AE5D0E549E}"/>
              </a:ext>
            </a:extLst>
          </p:cNvPr>
          <p:cNvSpPr>
            <a:spLocks noGrp="1"/>
          </p:cNvSpPr>
          <p:nvPr>
            <p:ph type="title"/>
          </p:nvPr>
        </p:nvSpPr>
        <p:spPr>
          <a:xfrm>
            <a:off x="415170" y="365127"/>
            <a:ext cx="11111245" cy="741297"/>
          </a:xfrm>
        </p:spPr>
        <p:txBody>
          <a:bodyPr/>
          <a:lstStyle/>
          <a:p>
            <a:r>
              <a:rPr lang="en-US" b="1" dirty="0">
                <a:solidFill>
                  <a:srgbClr val="007088"/>
                </a:solidFill>
              </a:rPr>
              <a:t>Addendum</a:t>
            </a:r>
            <a:endParaRPr lang="en-US" dirty="0" err="1"/>
          </a:p>
        </p:txBody>
      </p:sp>
      <p:sp>
        <p:nvSpPr>
          <p:cNvPr id="9" name="Next steps for the EMP…">
            <a:extLst>
              <a:ext uri="{FF2B5EF4-FFF2-40B4-BE49-F238E27FC236}">
                <a16:creationId xmlns:a16="http://schemas.microsoft.com/office/drawing/2014/main" id="{8BE2692A-CC15-7F65-68B3-4B89F50AD6F1}"/>
              </a:ext>
            </a:extLst>
          </p:cNvPr>
          <p:cNvSpPr txBox="1">
            <a:spLocks noGrp="1"/>
          </p:cNvSpPr>
          <p:nvPr>
            <p:ph type="body" idx="1"/>
          </p:nvPr>
        </p:nvSpPr>
        <p:spPr>
          <a:xfrm>
            <a:off x="1263392" y="1407631"/>
            <a:ext cx="8643938" cy="4446985"/>
          </a:xfrm>
          <a:prstGeom prst="rect">
            <a:avLst/>
          </a:prstGeom>
        </p:spPr>
        <p:txBody>
          <a:bodyPr vert="horz" lIns="91440" tIns="45720" rIns="91440" bIns="45720" rtlCol="0" anchor="t">
            <a:normAutofit/>
          </a:bodyPr>
          <a:lstStyle/>
          <a:p>
            <a:pPr marL="171450" indent="-171450" defTabSz="283418">
              <a:spcBef>
                <a:spcPts val="1969"/>
              </a:spcBef>
              <a:defRPr sz="2622"/>
            </a:pPr>
            <a:r>
              <a:rPr lang="en-US" sz="1800" dirty="0">
                <a:solidFill>
                  <a:schemeClr val="tx2"/>
                </a:solidFill>
                <a:latin typeface="Century Gothic"/>
              </a:rPr>
              <a:t>The following slides provide information based on questions and feedback from the President and her Cabinet during the August 2, 2022 EMP meeting.</a:t>
            </a:r>
          </a:p>
        </p:txBody>
      </p:sp>
    </p:spTree>
    <p:extLst>
      <p:ext uri="{BB962C8B-B14F-4D97-AF65-F5344CB8AC3E}">
        <p14:creationId xmlns:p14="http://schemas.microsoft.com/office/powerpoint/2010/main" val="587993981"/>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Next Steps"/>
          <p:cNvSpPr txBox="1">
            <a:spLocks noGrp="1"/>
          </p:cNvSpPr>
          <p:nvPr>
            <p:ph type="title"/>
          </p:nvPr>
        </p:nvSpPr>
        <p:spPr>
          <a:xfrm>
            <a:off x="415170" y="365127"/>
            <a:ext cx="11111245" cy="662449"/>
          </a:xfrm>
          <a:prstGeom prst="rect">
            <a:avLst/>
          </a:prstGeom>
        </p:spPr>
        <p:txBody>
          <a:bodyPr/>
          <a:lstStyle/>
          <a:p>
            <a:r>
              <a:rPr lang="en-US" b="1" dirty="0">
                <a:solidFill>
                  <a:srgbClr val="007088"/>
                </a:solidFill>
              </a:rPr>
              <a:t>Wage Data</a:t>
            </a:r>
            <a:endParaRPr b="1" dirty="0">
              <a:solidFill>
                <a:srgbClr val="007088"/>
              </a:solidFill>
            </a:endParaRPr>
          </a:p>
        </p:txBody>
      </p:sp>
      <p:sp>
        <p:nvSpPr>
          <p:cNvPr id="361" name="Next steps for the EMP…"/>
          <p:cNvSpPr txBox="1">
            <a:spLocks noGrp="1"/>
          </p:cNvSpPr>
          <p:nvPr>
            <p:ph type="body" idx="1"/>
          </p:nvPr>
        </p:nvSpPr>
        <p:spPr>
          <a:xfrm>
            <a:off x="1461163" y="1029539"/>
            <a:ext cx="8643938" cy="456665"/>
          </a:xfrm>
          <a:prstGeom prst="rect">
            <a:avLst/>
          </a:prstGeom>
        </p:spPr>
        <p:txBody>
          <a:bodyPr vert="horz" lIns="91440" tIns="45720" rIns="91440" bIns="45720" rtlCol="0" anchor="t">
            <a:normAutofit/>
          </a:bodyPr>
          <a:lstStyle/>
          <a:p>
            <a:pPr marL="171450" indent="-171450" defTabSz="283418">
              <a:spcBef>
                <a:spcPts val="1969"/>
              </a:spcBef>
              <a:defRPr sz="2622"/>
            </a:pPr>
            <a:r>
              <a:rPr lang="en-US" sz="1800" dirty="0">
                <a:solidFill>
                  <a:schemeClr val="tx2"/>
                </a:solidFill>
                <a:latin typeface="Century Gothic"/>
              </a:rPr>
              <a:t>Household Median Income (in 2020 Inflation Adjusted Dollars)</a:t>
            </a:r>
            <a:endParaRPr lang="en-US" sz="1500" dirty="0">
              <a:solidFill>
                <a:schemeClr val="tx2"/>
              </a:solidFill>
              <a:latin typeface="Century Gothic"/>
            </a:endParaRPr>
          </a:p>
        </p:txBody>
      </p:sp>
      <p:sp>
        <p:nvSpPr>
          <p:cNvPr id="2" name="TextBox 1">
            <a:extLst>
              <a:ext uri="{FF2B5EF4-FFF2-40B4-BE49-F238E27FC236}">
                <a16:creationId xmlns:a16="http://schemas.microsoft.com/office/drawing/2014/main" id="{76C834C6-5E56-1C1B-F31D-685AEBB36B27}"/>
              </a:ext>
            </a:extLst>
          </p:cNvPr>
          <p:cNvSpPr txBox="1"/>
          <p:nvPr/>
        </p:nvSpPr>
        <p:spPr>
          <a:xfrm>
            <a:off x="10505129" y="6072732"/>
            <a:ext cx="1396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hlinkClick r:id="rId2"/>
              </a:rPr>
              <a:t>US Census</a:t>
            </a:r>
            <a:endParaRPr lang="en-US" sz="1600" dirty="0"/>
          </a:p>
        </p:txBody>
      </p:sp>
      <p:graphicFrame>
        <p:nvGraphicFramePr>
          <p:cNvPr id="7" name="Table 6">
            <a:extLst>
              <a:ext uri="{FF2B5EF4-FFF2-40B4-BE49-F238E27FC236}">
                <a16:creationId xmlns:a16="http://schemas.microsoft.com/office/drawing/2014/main" id="{B5C022D9-4F9D-9527-9018-294C18E06B7F}"/>
              </a:ext>
            </a:extLst>
          </p:cNvPr>
          <p:cNvGraphicFramePr>
            <a:graphicFrameLocks noGrp="1"/>
          </p:cNvGraphicFramePr>
          <p:nvPr/>
        </p:nvGraphicFramePr>
        <p:xfrm>
          <a:off x="831801" y="1733404"/>
          <a:ext cx="10514008" cy="3976271"/>
        </p:xfrm>
        <a:graphic>
          <a:graphicData uri="http://schemas.openxmlformats.org/drawingml/2006/table">
            <a:tbl>
              <a:tblPr firstRow="1" bandRow="1">
                <a:tableStyleId>{5C22544A-7EE6-4342-B048-85BDC9FD1C3A}</a:tableStyleId>
              </a:tblPr>
              <a:tblGrid>
                <a:gridCol w="6639364">
                  <a:extLst>
                    <a:ext uri="{9D8B030D-6E8A-4147-A177-3AD203B41FA5}">
                      <a16:colId xmlns:a16="http://schemas.microsoft.com/office/drawing/2014/main" val="4162489534"/>
                    </a:ext>
                  </a:extLst>
                </a:gridCol>
                <a:gridCol w="3874644">
                  <a:extLst>
                    <a:ext uri="{9D8B030D-6E8A-4147-A177-3AD203B41FA5}">
                      <a16:colId xmlns:a16="http://schemas.microsoft.com/office/drawing/2014/main" val="2476115591"/>
                    </a:ext>
                  </a:extLst>
                </a:gridCol>
              </a:tblGrid>
              <a:tr h="616580">
                <a:tc>
                  <a:txBody>
                    <a:bodyPr/>
                    <a:lstStyle/>
                    <a:p>
                      <a:pPr lvl="0" algn="ctr">
                        <a:buNone/>
                      </a:pPr>
                      <a:endParaRPr lang="en-US" sz="1800" b="0" u="none" strike="noStrike" dirty="0">
                        <a:solidFill>
                          <a:schemeClr val="tx1">
                            <a:lumMod val="20000"/>
                            <a:lumOff val="80000"/>
                          </a:schemeClr>
                        </a:solidFill>
                        <a:effectLst/>
                        <a:latin typeface="Century Gothic"/>
                      </a:endParaRPr>
                    </a:p>
                    <a:p>
                      <a:pPr lvl="0" algn="ctr">
                        <a:buNone/>
                      </a:pPr>
                      <a:r>
                        <a:rPr lang="en-US" sz="1800" b="0" u="none" strike="noStrike" dirty="0">
                          <a:solidFill>
                            <a:schemeClr val="tx1">
                              <a:lumMod val="20000"/>
                              <a:lumOff val="80000"/>
                            </a:schemeClr>
                          </a:solidFill>
                          <a:effectLst/>
                          <a:latin typeface="Century Gothic"/>
                        </a:rPr>
                        <a:t>Albany</a:t>
                      </a:r>
                    </a:p>
                  </a:txBody>
                  <a:tcPr marL="9524" marR="9524" marT="9524"/>
                </a:tc>
                <a:tc>
                  <a:txBody>
                    <a:bodyPr/>
                    <a:lstStyle/>
                    <a:p>
                      <a:pPr lvl="0" algn="ctr">
                        <a:buNone/>
                      </a:pPr>
                      <a:endParaRPr lang="en-US" sz="1800" b="0" u="none" strike="noStrike" dirty="0">
                        <a:solidFill>
                          <a:schemeClr val="tx1">
                            <a:lumMod val="20000"/>
                            <a:lumOff val="80000"/>
                          </a:schemeClr>
                        </a:solidFill>
                        <a:effectLst/>
                        <a:latin typeface="Century Gothic"/>
                      </a:endParaRPr>
                    </a:p>
                    <a:p>
                      <a:pPr lvl="0" algn="ctr">
                        <a:buNone/>
                      </a:pPr>
                      <a:r>
                        <a:rPr lang="en-US" sz="1800" b="0" u="none" strike="noStrike" dirty="0">
                          <a:solidFill>
                            <a:schemeClr val="tx1">
                              <a:lumMod val="20000"/>
                              <a:lumOff val="80000"/>
                            </a:schemeClr>
                          </a:solidFill>
                          <a:effectLst/>
                          <a:latin typeface="Century Gothic"/>
                        </a:rPr>
                        <a:t>Household Median Income</a:t>
                      </a:r>
                    </a:p>
                  </a:txBody>
                  <a:tcPr marL="9524" marR="9524" marT="9524"/>
                </a:tc>
                <a:extLst>
                  <a:ext uri="{0D108BD9-81ED-4DB2-BD59-A6C34878D82A}">
                    <a16:rowId xmlns:a16="http://schemas.microsoft.com/office/drawing/2014/main" val="1111732273"/>
                  </a:ext>
                </a:extLst>
              </a:tr>
              <a:tr h="373299">
                <a:tc>
                  <a:txBody>
                    <a:bodyPr/>
                    <a:lstStyle/>
                    <a:p>
                      <a:pPr fontAlgn="b"/>
                      <a:r>
                        <a:rPr lang="en-US" sz="1800" u="none" strike="noStrike" dirty="0">
                          <a:solidFill>
                            <a:schemeClr val="bg1">
                              <a:lumMod val="10000"/>
                            </a:schemeClr>
                          </a:solidFill>
                          <a:effectLst/>
                          <a:latin typeface="Century Gothic"/>
                        </a:rPr>
                        <a:t>White</a:t>
                      </a:r>
                      <a:endParaRPr lang="en-US" sz="1800" b="0" i="0" u="none" strike="noStrike">
                        <a:solidFill>
                          <a:schemeClr val="bg1">
                            <a:lumMod val="10000"/>
                          </a:schemeClr>
                        </a:solidFill>
                        <a:effectLst/>
                        <a:latin typeface="Century Gothic"/>
                      </a:endParaRPr>
                    </a:p>
                  </a:txBody>
                  <a:tcPr marL="9525" marR="9525" marT="9525" anchor="b"/>
                </a:tc>
                <a:tc>
                  <a:txBody>
                    <a:bodyPr/>
                    <a:lstStyle/>
                    <a:p>
                      <a:pPr algn="r" fontAlgn="b"/>
                      <a:r>
                        <a:rPr lang="en-US" sz="1800" u="none" strike="noStrike" dirty="0">
                          <a:solidFill>
                            <a:schemeClr val="bg1">
                              <a:lumMod val="10000"/>
                            </a:schemeClr>
                          </a:solidFill>
                          <a:effectLst/>
                          <a:latin typeface="Century Gothic"/>
                        </a:rPr>
                        <a:t>$112,181</a:t>
                      </a:r>
                      <a:endParaRPr lang="en-US" sz="1800" b="0" i="0" u="none" strike="noStrike" dirty="0">
                        <a:solidFill>
                          <a:schemeClr val="bg1">
                            <a:lumMod val="10000"/>
                          </a:schemeClr>
                        </a:solidFill>
                        <a:effectLst/>
                        <a:latin typeface="Century Gothic"/>
                      </a:endParaRPr>
                    </a:p>
                  </a:txBody>
                  <a:tcPr marL="9525" marR="9525" marT="9525" anchor="b"/>
                </a:tc>
                <a:extLst>
                  <a:ext uri="{0D108BD9-81ED-4DB2-BD59-A6C34878D82A}">
                    <a16:rowId xmlns:a16="http://schemas.microsoft.com/office/drawing/2014/main" val="4058330492"/>
                  </a:ext>
                </a:extLst>
              </a:tr>
              <a:tr h="373299">
                <a:tc>
                  <a:txBody>
                    <a:bodyPr/>
                    <a:lstStyle/>
                    <a:p>
                      <a:pPr fontAlgn="b"/>
                      <a:r>
                        <a:rPr lang="en-US" sz="1800" u="none" strike="noStrike" dirty="0">
                          <a:solidFill>
                            <a:schemeClr val="bg1">
                              <a:lumMod val="10000"/>
                            </a:schemeClr>
                          </a:solidFill>
                          <a:effectLst/>
                          <a:latin typeface="Century Gothic"/>
                        </a:rPr>
                        <a:t>Black or African America</a:t>
                      </a:r>
                      <a:endParaRPr lang="en-US" sz="1800" b="0" i="0" u="none" strike="noStrike">
                        <a:solidFill>
                          <a:schemeClr val="bg1">
                            <a:lumMod val="10000"/>
                          </a:schemeClr>
                        </a:solidFill>
                        <a:effectLst/>
                        <a:latin typeface="Century Gothic"/>
                      </a:endParaRPr>
                    </a:p>
                  </a:txBody>
                  <a:tcPr marL="9525" marR="9525" marT="9525" anchor="b"/>
                </a:tc>
                <a:tc>
                  <a:txBody>
                    <a:bodyPr/>
                    <a:lstStyle/>
                    <a:p>
                      <a:pPr fontAlgn="b"/>
                      <a:r>
                        <a:rPr lang="en-US" sz="1800" u="none" strike="noStrike" dirty="0">
                          <a:solidFill>
                            <a:schemeClr val="bg1">
                              <a:lumMod val="10000"/>
                            </a:schemeClr>
                          </a:solidFill>
                          <a:effectLst/>
                          <a:latin typeface="Century Gothic"/>
                        </a:rPr>
                        <a:t>No data</a:t>
                      </a:r>
                      <a:endParaRPr lang="en-US" sz="1800" b="0" i="0" u="none" strike="noStrike">
                        <a:solidFill>
                          <a:schemeClr val="bg1">
                            <a:lumMod val="10000"/>
                          </a:schemeClr>
                        </a:solidFill>
                        <a:effectLst/>
                        <a:latin typeface="Century Gothic"/>
                      </a:endParaRPr>
                    </a:p>
                  </a:txBody>
                  <a:tcPr marL="9525" marR="9525" marT="9525" anchor="b"/>
                </a:tc>
                <a:extLst>
                  <a:ext uri="{0D108BD9-81ED-4DB2-BD59-A6C34878D82A}">
                    <a16:rowId xmlns:a16="http://schemas.microsoft.com/office/drawing/2014/main" val="3242610122"/>
                  </a:ext>
                </a:extLst>
              </a:tr>
              <a:tr h="373299">
                <a:tc>
                  <a:txBody>
                    <a:bodyPr/>
                    <a:lstStyle/>
                    <a:p>
                      <a:pPr fontAlgn="b"/>
                      <a:r>
                        <a:rPr lang="en-US" sz="1800" u="none" strike="noStrike" dirty="0">
                          <a:solidFill>
                            <a:schemeClr val="bg1">
                              <a:lumMod val="10000"/>
                            </a:schemeClr>
                          </a:solidFill>
                          <a:effectLst/>
                          <a:latin typeface="Century Gothic"/>
                        </a:rPr>
                        <a:t>American Indian and Alaska Native</a:t>
                      </a:r>
                      <a:endParaRPr lang="en-US" sz="1800" b="0" i="0" u="none" strike="noStrike">
                        <a:solidFill>
                          <a:schemeClr val="bg1">
                            <a:lumMod val="10000"/>
                          </a:schemeClr>
                        </a:solidFill>
                        <a:effectLst/>
                        <a:latin typeface="Century Gothic"/>
                      </a:endParaRPr>
                    </a:p>
                  </a:txBody>
                  <a:tcPr marL="9525" marR="9525" marT="9525" anchor="b"/>
                </a:tc>
                <a:tc>
                  <a:txBody>
                    <a:bodyPr/>
                    <a:lstStyle/>
                    <a:p>
                      <a:pPr fontAlgn="b"/>
                      <a:r>
                        <a:rPr lang="en-US" sz="1800" u="none" strike="noStrike" dirty="0">
                          <a:solidFill>
                            <a:schemeClr val="bg1">
                              <a:lumMod val="10000"/>
                            </a:schemeClr>
                          </a:solidFill>
                          <a:effectLst/>
                          <a:latin typeface="Century Gothic"/>
                        </a:rPr>
                        <a:t>No data</a:t>
                      </a:r>
                      <a:endParaRPr lang="en-US" sz="1800" b="0" i="0" u="none" strike="noStrike">
                        <a:solidFill>
                          <a:schemeClr val="bg1">
                            <a:lumMod val="10000"/>
                          </a:schemeClr>
                        </a:solidFill>
                        <a:effectLst/>
                        <a:latin typeface="Century Gothic"/>
                      </a:endParaRPr>
                    </a:p>
                  </a:txBody>
                  <a:tcPr marL="9525" marR="9525" marT="9525" anchor="b"/>
                </a:tc>
                <a:extLst>
                  <a:ext uri="{0D108BD9-81ED-4DB2-BD59-A6C34878D82A}">
                    <a16:rowId xmlns:a16="http://schemas.microsoft.com/office/drawing/2014/main" val="2145909250"/>
                  </a:ext>
                </a:extLst>
              </a:tr>
              <a:tr h="373299">
                <a:tc>
                  <a:txBody>
                    <a:bodyPr/>
                    <a:lstStyle/>
                    <a:p>
                      <a:pPr fontAlgn="b"/>
                      <a:r>
                        <a:rPr lang="en-US" sz="1800" u="none" strike="noStrike" dirty="0">
                          <a:solidFill>
                            <a:schemeClr val="bg1">
                              <a:lumMod val="10000"/>
                            </a:schemeClr>
                          </a:solidFill>
                          <a:effectLst/>
                          <a:latin typeface="Century Gothic"/>
                        </a:rPr>
                        <a:t>Asian</a:t>
                      </a:r>
                      <a:endParaRPr lang="en-US" sz="1800" b="0" i="0" u="none" strike="noStrike">
                        <a:solidFill>
                          <a:schemeClr val="bg1">
                            <a:lumMod val="10000"/>
                          </a:schemeClr>
                        </a:solidFill>
                        <a:effectLst/>
                        <a:latin typeface="Century Gothic"/>
                      </a:endParaRPr>
                    </a:p>
                  </a:txBody>
                  <a:tcPr marL="9525" marR="9525" marT="9525" anchor="b"/>
                </a:tc>
                <a:tc>
                  <a:txBody>
                    <a:bodyPr/>
                    <a:lstStyle/>
                    <a:p>
                      <a:pPr algn="r" fontAlgn="b"/>
                      <a:r>
                        <a:rPr lang="en-US" sz="1800" u="none" strike="noStrike" dirty="0">
                          <a:solidFill>
                            <a:schemeClr val="bg1">
                              <a:lumMod val="10000"/>
                            </a:schemeClr>
                          </a:solidFill>
                          <a:effectLst/>
                          <a:latin typeface="Century Gothic"/>
                        </a:rPr>
                        <a:t>$92,786</a:t>
                      </a:r>
                      <a:endParaRPr lang="en-US" sz="1800" b="0" i="0" u="none" strike="noStrike" dirty="0">
                        <a:solidFill>
                          <a:schemeClr val="bg1">
                            <a:lumMod val="10000"/>
                          </a:schemeClr>
                        </a:solidFill>
                        <a:effectLst/>
                        <a:latin typeface="Century Gothic"/>
                      </a:endParaRPr>
                    </a:p>
                  </a:txBody>
                  <a:tcPr marL="9525" marR="9525" marT="9525" anchor="b"/>
                </a:tc>
                <a:extLst>
                  <a:ext uri="{0D108BD9-81ED-4DB2-BD59-A6C34878D82A}">
                    <a16:rowId xmlns:a16="http://schemas.microsoft.com/office/drawing/2014/main" val="3672580074"/>
                  </a:ext>
                </a:extLst>
              </a:tr>
              <a:tr h="373299">
                <a:tc>
                  <a:txBody>
                    <a:bodyPr/>
                    <a:lstStyle/>
                    <a:p>
                      <a:pPr fontAlgn="b"/>
                      <a:r>
                        <a:rPr lang="en-US" sz="1800" u="none" strike="noStrike" dirty="0">
                          <a:solidFill>
                            <a:schemeClr val="bg1">
                              <a:lumMod val="10000"/>
                            </a:schemeClr>
                          </a:solidFill>
                          <a:effectLst/>
                          <a:latin typeface="Century Gothic"/>
                        </a:rPr>
                        <a:t>Native Hawaiian and Other Pacific Islander</a:t>
                      </a:r>
                      <a:endParaRPr lang="en-US" sz="1800" b="0" i="0" u="none" strike="noStrike">
                        <a:solidFill>
                          <a:schemeClr val="bg1">
                            <a:lumMod val="10000"/>
                          </a:schemeClr>
                        </a:solidFill>
                        <a:effectLst/>
                        <a:latin typeface="Century Gothic"/>
                      </a:endParaRPr>
                    </a:p>
                  </a:txBody>
                  <a:tcPr marL="9525" marR="9525" marT="9525" anchor="b"/>
                </a:tc>
                <a:tc>
                  <a:txBody>
                    <a:bodyPr/>
                    <a:lstStyle/>
                    <a:p>
                      <a:pPr fontAlgn="b"/>
                      <a:r>
                        <a:rPr lang="en-US" sz="1800" u="none" strike="noStrike" dirty="0">
                          <a:solidFill>
                            <a:schemeClr val="bg1">
                              <a:lumMod val="10000"/>
                            </a:schemeClr>
                          </a:solidFill>
                          <a:effectLst/>
                          <a:latin typeface="Century Gothic"/>
                        </a:rPr>
                        <a:t>No data</a:t>
                      </a:r>
                      <a:endParaRPr lang="en-US" sz="1800" b="0" i="0" u="none" strike="noStrike">
                        <a:solidFill>
                          <a:schemeClr val="bg1">
                            <a:lumMod val="10000"/>
                          </a:schemeClr>
                        </a:solidFill>
                        <a:effectLst/>
                        <a:latin typeface="Century Gothic"/>
                      </a:endParaRPr>
                    </a:p>
                  </a:txBody>
                  <a:tcPr marL="9525" marR="9525" marT="9525" anchor="b"/>
                </a:tc>
                <a:extLst>
                  <a:ext uri="{0D108BD9-81ED-4DB2-BD59-A6C34878D82A}">
                    <a16:rowId xmlns:a16="http://schemas.microsoft.com/office/drawing/2014/main" val="453368232"/>
                  </a:ext>
                </a:extLst>
              </a:tr>
              <a:tr h="373299">
                <a:tc>
                  <a:txBody>
                    <a:bodyPr/>
                    <a:lstStyle/>
                    <a:p>
                      <a:pPr fontAlgn="b"/>
                      <a:r>
                        <a:rPr lang="en-US" sz="1800" u="none" strike="noStrike" dirty="0">
                          <a:solidFill>
                            <a:schemeClr val="bg1">
                              <a:lumMod val="10000"/>
                            </a:schemeClr>
                          </a:solidFill>
                          <a:effectLst/>
                          <a:latin typeface="Century Gothic"/>
                        </a:rPr>
                        <a:t>Some other race</a:t>
                      </a:r>
                      <a:endParaRPr lang="en-US" sz="1800" b="0" i="0" u="none" strike="noStrike">
                        <a:solidFill>
                          <a:schemeClr val="bg1">
                            <a:lumMod val="10000"/>
                          </a:schemeClr>
                        </a:solidFill>
                        <a:effectLst/>
                        <a:latin typeface="Century Gothic"/>
                      </a:endParaRPr>
                    </a:p>
                  </a:txBody>
                  <a:tcPr marL="9525" marR="9525" marT="9525" anchor="b"/>
                </a:tc>
                <a:tc>
                  <a:txBody>
                    <a:bodyPr/>
                    <a:lstStyle/>
                    <a:p>
                      <a:pPr algn="r" fontAlgn="b"/>
                      <a:r>
                        <a:rPr lang="en-US" sz="1800" u="none" strike="noStrike" dirty="0">
                          <a:solidFill>
                            <a:schemeClr val="bg1">
                              <a:lumMod val="10000"/>
                            </a:schemeClr>
                          </a:solidFill>
                          <a:effectLst/>
                          <a:latin typeface="Century Gothic"/>
                        </a:rPr>
                        <a:t>$47,981</a:t>
                      </a:r>
                      <a:endParaRPr lang="en-US" sz="1800" b="0" i="0" u="none" strike="noStrike" dirty="0">
                        <a:solidFill>
                          <a:schemeClr val="bg1">
                            <a:lumMod val="10000"/>
                          </a:schemeClr>
                        </a:solidFill>
                        <a:effectLst/>
                        <a:latin typeface="Century Gothic"/>
                      </a:endParaRPr>
                    </a:p>
                  </a:txBody>
                  <a:tcPr marL="9525" marR="9525" marT="9525" anchor="b"/>
                </a:tc>
                <a:extLst>
                  <a:ext uri="{0D108BD9-81ED-4DB2-BD59-A6C34878D82A}">
                    <a16:rowId xmlns:a16="http://schemas.microsoft.com/office/drawing/2014/main" val="2513386094"/>
                  </a:ext>
                </a:extLst>
              </a:tr>
              <a:tr h="373299">
                <a:tc>
                  <a:txBody>
                    <a:bodyPr/>
                    <a:lstStyle/>
                    <a:p>
                      <a:pPr fontAlgn="b"/>
                      <a:r>
                        <a:rPr lang="en-US" sz="1800" u="none" strike="noStrike" dirty="0">
                          <a:solidFill>
                            <a:schemeClr val="bg1">
                              <a:lumMod val="10000"/>
                            </a:schemeClr>
                          </a:solidFill>
                          <a:effectLst/>
                          <a:latin typeface="Century Gothic"/>
                        </a:rPr>
                        <a:t>Two or more races</a:t>
                      </a:r>
                      <a:endParaRPr lang="en-US" sz="1800" b="0" i="0" u="none" strike="noStrike">
                        <a:solidFill>
                          <a:schemeClr val="bg1">
                            <a:lumMod val="10000"/>
                          </a:schemeClr>
                        </a:solidFill>
                        <a:effectLst/>
                        <a:latin typeface="Century Gothic"/>
                      </a:endParaRPr>
                    </a:p>
                  </a:txBody>
                  <a:tcPr marL="9525" marR="9525" marT="9525" anchor="b"/>
                </a:tc>
                <a:tc>
                  <a:txBody>
                    <a:bodyPr/>
                    <a:lstStyle/>
                    <a:p>
                      <a:pPr algn="r" fontAlgn="b"/>
                      <a:r>
                        <a:rPr lang="en-US" sz="1800" u="none" strike="noStrike" dirty="0">
                          <a:solidFill>
                            <a:schemeClr val="bg1">
                              <a:lumMod val="10000"/>
                            </a:schemeClr>
                          </a:solidFill>
                          <a:effectLst/>
                          <a:latin typeface="Century Gothic"/>
                        </a:rPr>
                        <a:t>$131,528</a:t>
                      </a:r>
                      <a:endParaRPr lang="en-US" sz="1800" b="0" i="0" u="none" strike="noStrike" dirty="0">
                        <a:solidFill>
                          <a:schemeClr val="bg1">
                            <a:lumMod val="10000"/>
                          </a:schemeClr>
                        </a:solidFill>
                        <a:effectLst/>
                        <a:latin typeface="Century Gothic"/>
                      </a:endParaRPr>
                    </a:p>
                  </a:txBody>
                  <a:tcPr marL="9525" marR="9525" marT="9525" anchor="b"/>
                </a:tc>
                <a:extLst>
                  <a:ext uri="{0D108BD9-81ED-4DB2-BD59-A6C34878D82A}">
                    <a16:rowId xmlns:a16="http://schemas.microsoft.com/office/drawing/2014/main" val="3000503114"/>
                  </a:ext>
                </a:extLst>
              </a:tr>
              <a:tr h="373299">
                <a:tc>
                  <a:txBody>
                    <a:bodyPr/>
                    <a:lstStyle/>
                    <a:p>
                      <a:pPr fontAlgn="b"/>
                      <a:r>
                        <a:rPr lang="en-US" sz="1800" u="none" strike="noStrike" dirty="0">
                          <a:solidFill>
                            <a:schemeClr val="bg1">
                              <a:lumMod val="10000"/>
                            </a:schemeClr>
                          </a:solidFill>
                          <a:effectLst/>
                          <a:latin typeface="Century Gothic"/>
                        </a:rPr>
                        <a:t>Hispanic or Latino origin (of any race)</a:t>
                      </a:r>
                      <a:endParaRPr lang="en-US" sz="1800" b="0" i="0" u="none" strike="noStrike">
                        <a:solidFill>
                          <a:schemeClr val="bg1">
                            <a:lumMod val="10000"/>
                          </a:schemeClr>
                        </a:solidFill>
                        <a:effectLst/>
                        <a:latin typeface="Century Gothic"/>
                      </a:endParaRPr>
                    </a:p>
                  </a:txBody>
                  <a:tcPr marL="9525" marR="9525" marT="9525" anchor="b"/>
                </a:tc>
                <a:tc>
                  <a:txBody>
                    <a:bodyPr/>
                    <a:lstStyle/>
                    <a:p>
                      <a:pPr algn="r" fontAlgn="b"/>
                      <a:r>
                        <a:rPr lang="en-US" sz="1800" u="none" strike="noStrike" dirty="0">
                          <a:solidFill>
                            <a:schemeClr val="bg1">
                              <a:lumMod val="10000"/>
                            </a:schemeClr>
                          </a:solidFill>
                          <a:effectLst/>
                          <a:latin typeface="Century Gothic"/>
                        </a:rPr>
                        <a:t>$86,746</a:t>
                      </a:r>
                      <a:endParaRPr lang="en-US" sz="1800" b="0" i="0" u="none" strike="noStrike" dirty="0">
                        <a:solidFill>
                          <a:schemeClr val="bg1">
                            <a:lumMod val="10000"/>
                          </a:schemeClr>
                        </a:solidFill>
                        <a:effectLst/>
                        <a:latin typeface="Century Gothic"/>
                      </a:endParaRPr>
                    </a:p>
                  </a:txBody>
                  <a:tcPr marL="9525" marR="9525" marT="9525" anchor="b"/>
                </a:tc>
                <a:extLst>
                  <a:ext uri="{0D108BD9-81ED-4DB2-BD59-A6C34878D82A}">
                    <a16:rowId xmlns:a16="http://schemas.microsoft.com/office/drawing/2014/main" val="1523712678"/>
                  </a:ext>
                </a:extLst>
              </a:tr>
              <a:tr h="373299">
                <a:tc>
                  <a:txBody>
                    <a:bodyPr/>
                    <a:lstStyle/>
                    <a:p>
                      <a:pPr fontAlgn="b"/>
                      <a:r>
                        <a:rPr lang="en-US" sz="1800" u="none" strike="noStrike" dirty="0">
                          <a:solidFill>
                            <a:schemeClr val="bg1">
                              <a:lumMod val="10000"/>
                            </a:schemeClr>
                          </a:solidFill>
                          <a:effectLst/>
                          <a:latin typeface="Century Gothic"/>
                        </a:rPr>
                        <a:t>White alone (not Hispanic or Latino</a:t>
                      </a:r>
                      <a:endParaRPr lang="en-US" sz="1800" b="0" i="0" u="none" strike="noStrike">
                        <a:solidFill>
                          <a:schemeClr val="bg1">
                            <a:lumMod val="10000"/>
                          </a:schemeClr>
                        </a:solidFill>
                        <a:effectLst/>
                        <a:latin typeface="Century Gothic"/>
                      </a:endParaRPr>
                    </a:p>
                  </a:txBody>
                  <a:tcPr marL="9525" marR="9525" marT="9525" anchor="b"/>
                </a:tc>
                <a:tc>
                  <a:txBody>
                    <a:bodyPr/>
                    <a:lstStyle/>
                    <a:p>
                      <a:pPr algn="r" fontAlgn="b"/>
                      <a:r>
                        <a:rPr lang="en-US" sz="1800" u="none" strike="noStrike" dirty="0">
                          <a:solidFill>
                            <a:schemeClr val="bg1">
                              <a:lumMod val="10000"/>
                            </a:schemeClr>
                          </a:solidFill>
                          <a:effectLst/>
                          <a:latin typeface="Century Gothic"/>
                        </a:rPr>
                        <a:t>$113,350</a:t>
                      </a:r>
                      <a:endParaRPr lang="en-US" sz="1800" b="0" i="0" u="none" strike="noStrike" dirty="0">
                        <a:solidFill>
                          <a:schemeClr val="bg1">
                            <a:lumMod val="10000"/>
                          </a:schemeClr>
                        </a:solidFill>
                        <a:effectLst/>
                        <a:latin typeface="Century Gothic"/>
                      </a:endParaRPr>
                    </a:p>
                  </a:txBody>
                  <a:tcPr marL="9525" marR="9525" marT="9525" anchor="b"/>
                </a:tc>
                <a:extLst>
                  <a:ext uri="{0D108BD9-81ED-4DB2-BD59-A6C34878D82A}">
                    <a16:rowId xmlns:a16="http://schemas.microsoft.com/office/drawing/2014/main" val="2963169540"/>
                  </a:ext>
                </a:extLst>
              </a:tr>
            </a:tbl>
          </a:graphicData>
        </a:graphic>
      </p:graphicFrame>
    </p:spTree>
    <p:extLst>
      <p:ext uri="{BB962C8B-B14F-4D97-AF65-F5344CB8AC3E}">
        <p14:creationId xmlns:p14="http://schemas.microsoft.com/office/powerpoint/2010/main" val="2377288170"/>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Next Steps"/>
          <p:cNvSpPr txBox="1">
            <a:spLocks noGrp="1"/>
          </p:cNvSpPr>
          <p:nvPr>
            <p:ph type="title"/>
          </p:nvPr>
        </p:nvSpPr>
        <p:spPr>
          <a:xfrm>
            <a:off x="415170" y="365127"/>
            <a:ext cx="11111245" cy="662449"/>
          </a:xfrm>
          <a:prstGeom prst="rect">
            <a:avLst/>
          </a:prstGeom>
        </p:spPr>
        <p:txBody>
          <a:bodyPr/>
          <a:lstStyle/>
          <a:p>
            <a:r>
              <a:rPr lang="en-US" b="1" dirty="0">
                <a:solidFill>
                  <a:srgbClr val="007088"/>
                </a:solidFill>
              </a:rPr>
              <a:t>Wage Data</a:t>
            </a:r>
            <a:endParaRPr b="1" dirty="0">
              <a:solidFill>
                <a:srgbClr val="007088"/>
              </a:solidFill>
            </a:endParaRPr>
          </a:p>
        </p:txBody>
      </p:sp>
      <p:sp>
        <p:nvSpPr>
          <p:cNvPr id="361" name="Next steps for the EMP…"/>
          <p:cNvSpPr txBox="1">
            <a:spLocks noGrp="1"/>
          </p:cNvSpPr>
          <p:nvPr>
            <p:ph type="body" idx="1"/>
          </p:nvPr>
        </p:nvSpPr>
        <p:spPr>
          <a:xfrm>
            <a:off x="1449529" y="1099341"/>
            <a:ext cx="8643938" cy="503200"/>
          </a:xfrm>
          <a:prstGeom prst="rect">
            <a:avLst/>
          </a:prstGeom>
        </p:spPr>
        <p:txBody>
          <a:bodyPr vert="horz" lIns="91440" tIns="45720" rIns="91440" bIns="45720" rtlCol="0" anchor="t">
            <a:normAutofit/>
          </a:bodyPr>
          <a:lstStyle/>
          <a:p>
            <a:pPr marL="171450" indent="-171450" defTabSz="283418">
              <a:spcBef>
                <a:spcPts val="1969"/>
              </a:spcBef>
              <a:defRPr sz="2622"/>
            </a:pPr>
            <a:r>
              <a:rPr lang="en-US" sz="1800" dirty="0">
                <a:solidFill>
                  <a:schemeClr val="tx2"/>
                </a:solidFill>
                <a:latin typeface="Century Gothic"/>
              </a:rPr>
              <a:t>Household Median Income (in 2020 Inflation Adjusted Dollars)</a:t>
            </a:r>
          </a:p>
        </p:txBody>
      </p:sp>
      <p:sp>
        <p:nvSpPr>
          <p:cNvPr id="2" name="TextBox 1">
            <a:extLst>
              <a:ext uri="{FF2B5EF4-FFF2-40B4-BE49-F238E27FC236}">
                <a16:creationId xmlns:a16="http://schemas.microsoft.com/office/drawing/2014/main" id="{76C834C6-5E56-1C1B-F31D-685AEBB36B27}"/>
              </a:ext>
            </a:extLst>
          </p:cNvPr>
          <p:cNvSpPr txBox="1"/>
          <p:nvPr/>
        </p:nvSpPr>
        <p:spPr>
          <a:xfrm>
            <a:off x="10505129" y="6072732"/>
            <a:ext cx="1396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hlinkClick r:id="rId2"/>
              </a:rPr>
              <a:t>US Census</a:t>
            </a:r>
            <a:endParaRPr lang="en-US" sz="1600" dirty="0"/>
          </a:p>
        </p:txBody>
      </p:sp>
      <p:graphicFrame>
        <p:nvGraphicFramePr>
          <p:cNvPr id="4" name="Table 3">
            <a:extLst>
              <a:ext uri="{FF2B5EF4-FFF2-40B4-BE49-F238E27FC236}">
                <a16:creationId xmlns:a16="http://schemas.microsoft.com/office/drawing/2014/main" id="{2E21A115-317E-9271-FF38-79E04F251BA0}"/>
              </a:ext>
            </a:extLst>
          </p:cNvPr>
          <p:cNvGraphicFramePr>
            <a:graphicFrameLocks noGrp="1"/>
          </p:cNvGraphicFramePr>
          <p:nvPr/>
        </p:nvGraphicFramePr>
        <p:xfrm>
          <a:off x="1017939" y="1564717"/>
          <a:ext cx="9815981" cy="4266219"/>
        </p:xfrm>
        <a:graphic>
          <a:graphicData uri="http://schemas.openxmlformats.org/drawingml/2006/table">
            <a:tbl>
              <a:tblPr firstRow="1" bandRow="1">
                <a:tableStyleId>{5C22544A-7EE6-4342-B048-85BDC9FD1C3A}</a:tableStyleId>
              </a:tblPr>
              <a:tblGrid>
                <a:gridCol w="6198575">
                  <a:extLst>
                    <a:ext uri="{9D8B030D-6E8A-4147-A177-3AD203B41FA5}">
                      <a16:colId xmlns:a16="http://schemas.microsoft.com/office/drawing/2014/main" val="3575275564"/>
                    </a:ext>
                  </a:extLst>
                </a:gridCol>
                <a:gridCol w="3617406">
                  <a:extLst>
                    <a:ext uri="{9D8B030D-6E8A-4147-A177-3AD203B41FA5}">
                      <a16:colId xmlns:a16="http://schemas.microsoft.com/office/drawing/2014/main" val="4255374997"/>
                    </a:ext>
                  </a:extLst>
                </a:gridCol>
              </a:tblGrid>
              <a:tr h="663114">
                <a:tc>
                  <a:txBody>
                    <a:bodyPr/>
                    <a:lstStyle/>
                    <a:p>
                      <a:pPr algn="ctr" fontAlgn="b"/>
                      <a:r>
                        <a:rPr lang="en-US" sz="1800" b="0" u="none" strike="noStrike" dirty="0">
                          <a:solidFill>
                            <a:schemeClr val="tx1">
                              <a:lumMod val="20000"/>
                              <a:lumOff val="80000"/>
                            </a:schemeClr>
                          </a:solidFill>
                          <a:effectLst/>
                          <a:latin typeface="Century Gothic"/>
                        </a:rPr>
                        <a:t>Berkeley</a:t>
                      </a:r>
                      <a:endParaRPr lang="en-US" sz="1800" b="0" i="0" u="none" strike="noStrike">
                        <a:solidFill>
                          <a:schemeClr val="tx1">
                            <a:lumMod val="20000"/>
                            <a:lumOff val="80000"/>
                          </a:schemeClr>
                        </a:solidFill>
                        <a:effectLst/>
                        <a:latin typeface="Century Gothic"/>
                      </a:endParaRPr>
                    </a:p>
                  </a:txBody>
                  <a:tcPr marL="9525" marR="9525" marT="9525" anchor="b"/>
                </a:tc>
                <a:tc>
                  <a:txBody>
                    <a:bodyPr/>
                    <a:lstStyle/>
                    <a:p>
                      <a:pPr fontAlgn="b"/>
                      <a:r>
                        <a:rPr lang="en-US" sz="1800" b="0" i="0" u="none" strike="noStrike" dirty="0">
                          <a:solidFill>
                            <a:schemeClr val="tx1">
                              <a:lumMod val="20000"/>
                              <a:lumOff val="80000"/>
                            </a:schemeClr>
                          </a:solidFill>
                          <a:effectLst/>
                          <a:latin typeface="Century Gothic"/>
                        </a:rPr>
                        <a:t>Median Household Income</a:t>
                      </a:r>
                    </a:p>
                  </a:txBody>
                  <a:tcPr marL="9525" marR="9525" marT="9525" anchor="b"/>
                </a:tc>
                <a:extLst>
                  <a:ext uri="{0D108BD9-81ED-4DB2-BD59-A6C34878D82A}">
                    <a16:rowId xmlns:a16="http://schemas.microsoft.com/office/drawing/2014/main" val="1720822165"/>
                  </a:ext>
                </a:extLst>
              </a:tr>
              <a:tr h="400345">
                <a:tc>
                  <a:txBody>
                    <a:bodyPr/>
                    <a:lstStyle/>
                    <a:p>
                      <a:pPr fontAlgn="b"/>
                      <a:r>
                        <a:rPr lang="en-US" sz="1800" u="none" strike="noStrike" dirty="0">
                          <a:solidFill>
                            <a:schemeClr val="tx2"/>
                          </a:solidFill>
                          <a:effectLst/>
                          <a:latin typeface="Century Gothic"/>
                        </a:rPr>
                        <a:t>White</a:t>
                      </a:r>
                      <a:endParaRPr lang="en-US" sz="1800" b="0" i="0" u="none" strike="noStrike">
                        <a:solidFill>
                          <a:schemeClr val="tx2"/>
                        </a:solidFill>
                        <a:effectLst/>
                        <a:latin typeface="Century Gothic"/>
                      </a:endParaRPr>
                    </a:p>
                  </a:txBody>
                  <a:tcPr marL="9525" marR="9525" marT="9525" anchor="b"/>
                </a:tc>
                <a:tc>
                  <a:txBody>
                    <a:bodyPr/>
                    <a:lstStyle/>
                    <a:p>
                      <a:pPr algn="r" fontAlgn="b"/>
                      <a:r>
                        <a:rPr lang="en-US" sz="1800" u="none" strike="noStrike" dirty="0">
                          <a:solidFill>
                            <a:schemeClr val="tx2"/>
                          </a:solidFill>
                          <a:effectLst/>
                          <a:latin typeface="Century Gothic"/>
                        </a:rPr>
                        <a:t>$116,071</a:t>
                      </a:r>
                      <a:endParaRPr lang="en-US" sz="1800" b="0" i="0" u="none" strike="noStrike" dirty="0">
                        <a:solidFill>
                          <a:schemeClr val="tx2"/>
                        </a:solidFill>
                        <a:effectLst/>
                        <a:latin typeface="Century Gothic"/>
                      </a:endParaRPr>
                    </a:p>
                  </a:txBody>
                  <a:tcPr marL="9525" marR="9525" marT="9525" anchor="b"/>
                </a:tc>
                <a:extLst>
                  <a:ext uri="{0D108BD9-81ED-4DB2-BD59-A6C34878D82A}">
                    <a16:rowId xmlns:a16="http://schemas.microsoft.com/office/drawing/2014/main" val="1661367627"/>
                  </a:ext>
                </a:extLst>
              </a:tr>
              <a:tr h="400345">
                <a:tc>
                  <a:txBody>
                    <a:bodyPr/>
                    <a:lstStyle/>
                    <a:p>
                      <a:pPr fontAlgn="b"/>
                      <a:r>
                        <a:rPr lang="en-US" sz="1800" u="none" strike="noStrike" dirty="0">
                          <a:solidFill>
                            <a:schemeClr val="tx2"/>
                          </a:solidFill>
                          <a:effectLst/>
                          <a:latin typeface="Century Gothic"/>
                        </a:rPr>
                        <a:t>Black or African America</a:t>
                      </a:r>
                      <a:endParaRPr lang="en-US" sz="1800" b="0" i="0" u="none" strike="noStrike">
                        <a:solidFill>
                          <a:schemeClr val="tx2"/>
                        </a:solidFill>
                        <a:effectLst/>
                        <a:latin typeface="Century Gothic"/>
                      </a:endParaRPr>
                    </a:p>
                  </a:txBody>
                  <a:tcPr marL="9525" marR="9525" marT="9525" anchor="b"/>
                </a:tc>
                <a:tc>
                  <a:txBody>
                    <a:bodyPr/>
                    <a:lstStyle/>
                    <a:p>
                      <a:pPr algn="r" fontAlgn="b"/>
                      <a:r>
                        <a:rPr lang="en-US" sz="1800" u="none" strike="noStrike" dirty="0">
                          <a:solidFill>
                            <a:schemeClr val="tx2"/>
                          </a:solidFill>
                          <a:effectLst/>
                          <a:latin typeface="Century Gothic"/>
                        </a:rPr>
                        <a:t>$39,390</a:t>
                      </a:r>
                      <a:endParaRPr lang="en-US" sz="1800" b="0" i="0" u="none" strike="noStrike" dirty="0">
                        <a:solidFill>
                          <a:schemeClr val="tx2"/>
                        </a:solidFill>
                        <a:effectLst/>
                        <a:latin typeface="Century Gothic"/>
                      </a:endParaRPr>
                    </a:p>
                  </a:txBody>
                  <a:tcPr marL="9525" marR="9525" marT="9525" anchor="b"/>
                </a:tc>
                <a:extLst>
                  <a:ext uri="{0D108BD9-81ED-4DB2-BD59-A6C34878D82A}">
                    <a16:rowId xmlns:a16="http://schemas.microsoft.com/office/drawing/2014/main" val="3630741087"/>
                  </a:ext>
                </a:extLst>
              </a:tr>
              <a:tr h="400345">
                <a:tc>
                  <a:txBody>
                    <a:bodyPr/>
                    <a:lstStyle/>
                    <a:p>
                      <a:pPr fontAlgn="b"/>
                      <a:r>
                        <a:rPr lang="en-US" sz="1800" u="none" strike="noStrike" dirty="0">
                          <a:solidFill>
                            <a:schemeClr val="tx2"/>
                          </a:solidFill>
                          <a:effectLst/>
                          <a:latin typeface="Century Gothic"/>
                        </a:rPr>
                        <a:t>American Indian and Alaska Native</a:t>
                      </a:r>
                      <a:endParaRPr lang="en-US" sz="1800" b="0" i="0" u="none" strike="noStrike">
                        <a:solidFill>
                          <a:schemeClr val="tx2"/>
                        </a:solidFill>
                        <a:effectLst/>
                        <a:latin typeface="Century Gothic"/>
                      </a:endParaRPr>
                    </a:p>
                  </a:txBody>
                  <a:tcPr marL="9525" marR="9525" marT="9525" anchor="b"/>
                </a:tc>
                <a:tc>
                  <a:txBody>
                    <a:bodyPr/>
                    <a:lstStyle/>
                    <a:p>
                      <a:pPr fontAlgn="b"/>
                      <a:r>
                        <a:rPr lang="en-US" sz="1800" u="none" strike="noStrike" dirty="0">
                          <a:solidFill>
                            <a:schemeClr val="tx2"/>
                          </a:solidFill>
                          <a:effectLst/>
                          <a:latin typeface="Century Gothic"/>
                        </a:rPr>
                        <a:t>No data</a:t>
                      </a:r>
                      <a:endParaRPr lang="en-US" sz="1800" b="0" i="0" u="none" strike="noStrike">
                        <a:solidFill>
                          <a:schemeClr val="tx2"/>
                        </a:solidFill>
                        <a:effectLst/>
                        <a:latin typeface="Century Gothic"/>
                      </a:endParaRPr>
                    </a:p>
                  </a:txBody>
                  <a:tcPr marL="9525" marR="9525" marT="9525" anchor="b"/>
                </a:tc>
                <a:extLst>
                  <a:ext uri="{0D108BD9-81ED-4DB2-BD59-A6C34878D82A}">
                    <a16:rowId xmlns:a16="http://schemas.microsoft.com/office/drawing/2014/main" val="140335180"/>
                  </a:ext>
                </a:extLst>
              </a:tr>
              <a:tr h="400345">
                <a:tc>
                  <a:txBody>
                    <a:bodyPr/>
                    <a:lstStyle/>
                    <a:p>
                      <a:pPr fontAlgn="b"/>
                      <a:r>
                        <a:rPr lang="en-US" sz="1800" u="none" strike="noStrike" dirty="0">
                          <a:solidFill>
                            <a:schemeClr val="tx2"/>
                          </a:solidFill>
                          <a:effectLst/>
                          <a:latin typeface="Century Gothic"/>
                        </a:rPr>
                        <a:t>Asian</a:t>
                      </a:r>
                      <a:endParaRPr lang="en-US" sz="1800" b="0" i="0" u="none" strike="noStrike">
                        <a:solidFill>
                          <a:schemeClr val="tx2"/>
                        </a:solidFill>
                        <a:effectLst/>
                        <a:latin typeface="Century Gothic"/>
                      </a:endParaRPr>
                    </a:p>
                  </a:txBody>
                  <a:tcPr marL="9525" marR="9525" marT="9525" anchor="b"/>
                </a:tc>
                <a:tc>
                  <a:txBody>
                    <a:bodyPr/>
                    <a:lstStyle/>
                    <a:p>
                      <a:pPr algn="r" fontAlgn="b"/>
                      <a:r>
                        <a:rPr lang="en-US" sz="1800" u="none" strike="noStrike" dirty="0">
                          <a:solidFill>
                            <a:schemeClr val="tx2"/>
                          </a:solidFill>
                          <a:effectLst/>
                          <a:latin typeface="Century Gothic"/>
                        </a:rPr>
                        <a:t>$61,268</a:t>
                      </a:r>
                      <a:endParaRPr lang="en-US" sz="1800" b="0" i="0" u="none" strike="noStrike" dirty="0">
                        <a:solidFill>
                          <a:schemeClr val="tx2"/>
                        </a:solidFill>
                        <a:effectLst/>
                        <a:latin typeface="Century Gothic"/>
                      </a:endParaRPr>
                    </a:p>
                  </a:txBody>
                  <a:tcPr marL="9525" marR="9525" marT="9525" anchor="b"/>
                </a:tc>
                <a:extLst>
                  <a:ext uri="{0D108BD9-81ED-4DB2-BD59-A6C34878D82A}">
                    <a16:rowId xmlns:a16="http://schemas.microsoft.com/office/drawing/2014/main" val="1558472847"/>
                  </a:ext>
                </a:extLst>
              </a:tr>
              <a:tr h="400345">
                <a:tc>
                  <a:txBody>
                    <a:bodyPr/>
                    <a:lstStyle/>
                    <a:p>
                      <a:pPr fontAlgn="b"/>
                      <a:r>
                        <a:rPr lang="en-US" sz="1800" u="none" strike="noStrike" dirty="0">
                          <a:solidFill>
                            <a:schemeClr val="tx2"/>
                          </a:solidFill>
                          <a:effectLst/>
                          <a:latin typeface="Century Gothic"/>
                        </a:rPr>
                        <a:t>Native Hawaiian and Other Pacific Islander</a:t>
                      </a:r>
                      <a:endParaRPr lang="en-US" sz="1800" b="0" i="0" u="none" strike="noStrike">
                        <a:solidFill>
                          <a:schemeClr val="tx2"/>
                        </a:solidFill>
                        <a:effectLst/>
                        <a:latin typeface="Century Gothic"/>
                      </a:endParaRPr>
                    </a:p>
                  </a:txBody>
                  <a:tcPr marL="9525" marR="9525" marT="9525" anchor="b"/>
                </a:tc>
                <a:tc>
                  <a:txBody>
                    <a:bodyPr/>
                    <a:lstStyle/>
                    <a:p>
                      <a:pPr algn="r" fontAlgn="b"/>
                      <a:r>
                        <a:rPr lang="en-US" sz="1800" u="none" strike="noStrike" dirty="0">
                          <a:solidFill>
                            <a:schemeClr val="tx2"/>
                          </a:solidFill>
                          <a:effectLst/>
                          <a:latin typeface="Century Gothic"/>
                        </a:rPr>
                        <a:t>$16,627</a:t>
                      </a:r>
                      <a:endParaRPr lang="en-US" sz="1800" b="0" i="0" u="none" strike="noStrike" dirty="0">
                        <a:solidFill>
                          <a:schemeClr val="tx2"/>
                        </a:solidFill>
                        <a:effectLst/>
                        <a:latin typeface="Century Gothic"/>
                      </a:endParaRPr>
                    </a:p>
                  </a:txBody>
                  <a:tcPr marL="9525" marR="9525" marT="9525" anchor="b"/>
                </a:tc>
                <a:extLst>
                  <a:ext uri="{0D108BD9-81ED-4DB2-BD59-A6C34878D82A}">
                    <a16:rowId xmlns:a16="http://schemas.microsoft.com/office/drawing/2014/main" val="2426978640"/>
                  </a:ext>
                </a:extLst>
              </a:tr>
              <a:tr h="400345">
                <a:tc>
                  <a:txBody>
                    <a:bodyPr/>
                    <a:lstStyle/>
                    <a:p>
                      <a:pPr fontAlgn="b"/>
                      <a:r>
                        <a:rPr lang="en-US" sz="1800" u="none" strike="noStrike" dirty="0">
                          <a:solidFill>
                            <a:schemeClr val="tx2"/>
                          </a:solidFill>
                          <a:effectLst/>
                          <a:latin typeface="Century Gothic"/>
                        </a:rPr>
                        <a:t>Some other race</a:t>
                      </a:r>
                      <a:endParaRPr lang="en-US" sz="1800" b="0" i="0" u="none" strike="noStrike">
                        <a:solidFill>
                          <a:schemeClr val="tx2"/>
                        </a:solidFill>
                        <a:effectLst/>
                        <a:latin typeface="Century Gothic"/>
                      </a:endParaRPr>
                    </a:p>
                  </a:txBody>
                  <a:tcPr marL="9525" marR="9525" marT="9525" anchor="b"/>
                </a:tc>
                <a:tc>
                  <a:txBody>
                    <a:bodyPr/>
                    <a:lstStyle/>
                    <a:p>
                      <a:pPr algn="r" fontAlgn="b"/>
                      <a:r>
                        <a:rPr lang="en-US" sz="1800" u="none" strike="noStrike" dirty="0">
                          <a:solidFill>
                            <a:schemeClr val="tx2"/>
                          </a:solidFill>
                          <a:effectLst/>
                          <a:latin typeface="Century Gothic"/>
                        </a:rPr>
                        <a:t>$56,467</a:t>
                      </a:r>
                      <a:endParaRPr lang="en-US" sz="1800" b="0" i="0" u="none" strike="noStrike" dirty="0">
                        <a:solidFill>
                          <a:schemeClr val="tx2"/>
                        </a:solidFill>
                        <a:effectLst/>
                        <a:latin typeface="Century Gothic"/>
                      </a:endParaRPr>
                    </a:p>
                  </a:txBody>
                  <a:tcPr marL="9525" marR="9525" marT="9525" anchor="b"/>
                </a:tc>
                <a:extLst>
                  <a:ext uri="{0D108BD9-81ED-4DB2-BD59-A6C34878D82A}">
                    <a16:rowId xmlns:a16="http://schemas.microsoft.com/office/drawing/2014/main" val="1337753049"/>
                  </a:ext>
                </a:extLst>
              </a:tr>
              <a:tr h="400345">
                <a:tc>
                  <a:txBody>
                    <a:bodyPr/>
                    <a:lstStyle/>
                    <a:p>
                      <a:pPr fontAlgn="b"/>
                      <a:r>
                        <a:rPr lang="en-US" sz="1800" u="none" strike="noStrike" dirty="0">
                          <a:solidFill>
                            <a:schemeClr val="tx2"/>
                          </a:solidFill>
                          <a:effectLst/>
                          <a:latin typeface="Century Gothic"/>
                        </a:rPr>
                        <a:t>Two or more races</a:t>
                      </a:r>
                      <a:endParaRPr lang="en-US" sz="1800" b="0" i="0" u="none" strike="noStrike">
                        <a:solidFill>
                          <a:schemeClr val="tx2"/>
                        </a:solidFill>
                        <a:effectLst/>
                        <a:latin typeface="Century Gothic"/>
                      </a:endParaRPr>
                    </a:p>
                  </a:txBody>
                  <a:tcPr marL="9525" marR="9525" marT="9525" anchor="b"/>
                </a:tc>
                <a:tc>
                  <a:txBody>
                    <a:bodyPr/>
                    <a:lstStyle/>
                    <a:p>
                      <a:pPr algn="r" fontAlgn="b"/>
                      <a:r>
                        <a:rPr lang="en-US" sz="1800" u="none" strike="noStrike" dirty="0">
                          <a:solidFill>
                            <a:schemeClr val="tx2"/>
                          </a:solidFill>
                          <a:effectLst/>
                          <a:latin typeface="Century Gothic"/>
                        </a:rPr>
                        <a:t>$75,855</a:t>
                      </a:r>
                      <a:endParaRPr lang="en-US" sz="1800" b="0" i="0" u="none" strike="noStrike" dirty="0">
                        <a:solidFill>
                          <a:schemeClr val="tx2"/>
                        </a:solidFill>
                        <a:effectLst/>
                        <a:latin typeface="Century Gothic"/>
                      </a:endParaRPr>
                    </a:p>
                  </a:txBody>
                  <a:tcPr marL="9525" marR="9525" marT="9525" anchor="b"/>
                </a:tc>
                <a:extLst>
                  <a:ext uri="{0D108BD9-81ED-4DB2-BD59-A6C34878D82A}">
                    <a16:rowId xmlns:a16="http://schemas.microsoft.com/office/drawing/2014/main" val="693802262"/>
                  </a:ext>
                </a:extLst>
              </a:tr>
              <a:tr h="400345">
                <a:tc>
                  <a:txBody>
                    <a:bodyPr/>
                    <a:lstStyle/>
                    <a:p>
                      <a:pPr fontAlgn="b"/>
                      <a:r>
                        <a:rPr lang="en-US" sz="1800" u="none" strike="noStrike" dirty="0">
                          <a:solidFill>
                            <a:schemeClr val="tx2"/>
                          </a:solidFill>
                          <a:effectLst/>
                          <a:latin typeface="Century Gothic"/>
                        </a:rPr>
                        <a:t>Hispanic or Latino origin (of any race)</a:t>
                      </a:r>
                      <a:endParaRPr lang="en-US" sz="1800" b="0" i="0" u="none" strike="noStrike">
                        <a:solidFill>
                          <a:schemeClr val="tx2"/>
                        </a:solidFill>
                        <a:effectLst/>
                        <a:latin typeface="Century Gothic"/>
                      </a:endParaRPr>
                    </a:p>
                  </a:txBody>
                  <a:tcPr marL="9525" marR="9525" marT="9525" anchor="b"/>
                </a:tc>
                <a:tc>
                  <a:txBody>
                    <a:bodyPr/>
                    <a:lstStyle/>
                    <a:p>
                      <a:pPr algn="r" fontAlgn="b"/>
                      <a:r>
                        <a:rPr lang="en-US" sz="1800" u="none" strike="noStrike" dirty="0">
                          <a:solidFill>
                            <a:schemeClr val="tx2"/>
                          </a:solidFill>
                          <a:effectLst/>
                          <a:latin typeface="Century Gothic"/>
                        </a:rPr>
                        <a:t>$68,924</a:t>
                      </a:r>
                      <a:endParaRPr lang="en-US" sz="1800" b="0" i="0" u="none" strike="noStrike" dirty="0">
                        <a:solidFill>
                          <a:schemeClr val="tx2"/>
                        </a:solidFill>
                        <a:effectLst/>
                        <a:latin typeface="Century Gothic"/>
                      </a:endParaRPr>
                    </a:p>
                  </a:txBody>
                  <a:tcPr marL="9525" marR="9525" marT="9525" anchor="b"/>
                </a:tc>
                <a:extLst>
                  <a:ext uri="{0D108BD9-81ED-4DB2-BD59-A6C34878D82A}">
                    <a16:rowId xmlns:a16="http://schemas.microsoft.com/office/drawing/2014/main" val="839199450"/>
                  </a:ext>
                </a:extLst>
              </a:tr>
              <a:tr h="400345">
                <a:tc>
                  <a:txBody>
                    <a:bodyPr/>
                    <a:lstStyle/>
                    <a:p>
                      <a:pPr fontAlgn="b"/>
                      <a:r>
                        <a:rPr lang="en-US" sz="1800" u="none" strike="noStrike" dirty="0">
                          <a:solidFill>
                            <a:schemeClr val="tx2"/>
                          </a:solidFill>
                          <a:effectLst/>
                          <a:latin typeface="Century Gothic"/>
                        </a:rPr>
                        <a:t>White alone (not Hispanic or Latino</a:t>
                      </a:r>
                      <a:endParaRPr lang="en-US" sz="1800" b="0" i="0" u="none" strike="noStrike">
                        <a:solidFill>
                          <a:schemeClr val="tx2"/>
                        </a:solidFill>
                        <a:effectLst/>
                        <a:latin typeface="Century Gothic"/>
                      </a:endParaRPr>
                    </a:p>
                  </a:txBody>
                  <a:tcPr marL="9525" marR="9525" marT="9525" anchor="b"/>
                </a:tc>
                <a:tc>
                  <a:txBody>
                    <a:bodyPr/>
                    <a:lstStyle/>
                    <a:p>
                      <a:pPr algn="r" fontAlgn="b"/>
                      <a:r>
                        <a:rPr lang="en-US" sz="1800" u="none" strike="noStrike" dirty="0">
                          <a:solidFill>
                            <a:schemeClr val="tx2"/>
                          </a:solidFill>
                          <a:effectLst/>
                          <a:latin typeface="Century Gothic"/>
                        </a:rPr>
                        <a:t>$119,522</a:t>
                      </a:r>
                      <a:endParaRPr lang="en-US" sz="1800" b="0" i="0" u="none" strike="noStrike" dirty="0">
                        <a:solidFill>
                          <a:schemeClr val="tx2"/>
                        </a:solidFill>
                        <a:effectLst/>
                        <a:latin typeface="Century Gothic"/>
                      </a:endParaRPr>
                    </a:p>
                  </a:txBody>
                  <a:tcPr marL="9525" marR="9525" marT="9525" anchor="b"/>
                </a:tc>
                <a:extLst>
                  <a:ext uri="{0D108BD9-81ED-4DB2-BD59-A6C34878D82A}">
                    <a16:rowId xmlns:a16="http://schemas.microsoft.com/office/drawing/2014/main" val="463817389"/>
                  </a:ext>
                </a:extLst>
              </a:tr>
            </a:tbl>
          </a:graphicData>
        </a:graphic>
      </p:graphicFrame>
    </p:spTree>
    <p:extLst>
      <p:ext uri="{BB962C8B-B14F-4D97-AF65-F5344CB8AC3E}">
        <p14:creationId xmlns:p14="http://schemas.microsoft.com/office/powerpoint/2010/main" val="1286437268"/>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Next Steps"/>
          <p:cNvSpPr txBox="1">
            <a:spLocks noGrp="1"/>
          </p:cNvSpPr>
          <p:nvPr>
            <p:ph type="title"/>
          </p:nvPr>
        </p:nvSpPr>
        <p:spPr>
          <a:xfrm>
            <a:off x="415170" y="365127"/>
            <a:ext cx="11111245" cy="662449"/>
          </a:xfrm>
          <a:prstGeom prst="rect">
            <a:avLst/>
          </a:prstGeom>
        </p:spPr>
        <p:txBody>
          <a:bodyPr/>
          <a:lstStyle/>
          <a:p>
            <a:r>
              <a:rPr lang="en-US" b="1" dirty="0">
                <a:solidFill>
                  <a:srgbClr val="007088"/>
                </a:solidFill>
              </a:rPr>
              <a:t>Wage Data</a:t>
            </a:r>
            <a:endParaRPr b="1" dirty="0">
              <a:solidFill>
                <a:srgbClr val="007088"/>
              </a:solidFill>
            </a:endParaRPr>
          </a:p>
        </p:txBody>
      </p:sp>
      <p:sp>
        <p:nvSpPr>
          <p:cNvPr id="361" name="Next steps for the EMP…"/>
          <p:cNvSpPr txBox="1">
            <a:spLocks noGrp="1"/>
          </p:cNvSpPr>
          <p:nvPr>
            <p:ph type="body" idx="1"/>
          </p:nvPr>
        </p:nvSpPr>
        <p:spPr>
          <a:xfrm>
            <a:off x="1449529" y="1099341"/>
            <a:ext cx="8643938" cy="503200"/>
          </a:xfrm>
          <a:prstGeom prst="rect">
            <a:avLst/>
          </a:prstGeom>
        </p:spPr>
        <p:txBody>
          <a:bodyPr vert="horz" lIns="91440" tIns="45720" rIns="91440" bIns="45720" rtlCol="0" anchor="t">
            <a:normAutofit/>
          </a:bodyPr>
          <a:lstStyle/>
          <a:p>
            <a:pPr marL="171450" indent="-171450" defTabSz="283418">
              <a:spcBef>
                <a:spcPts val="1969"/>
              </a:spcBef>
              <a:defRPr sz="2622"/>
            </a:pPr>
            <a:r>
              <a:rPr lang="en-US" sz="1800" dirty="0">
                <a:solidFill>
                  <a:schemeClr val="tx2"/>
                </a:solidFill>
                <a:latin typeface="Century Gothic"/>
              </a:rPr>
              <a:t>Household Median Income (in 2020 Inflation Adjusted Dollars)</a:t>
            </a:r>
          </a:p>
        </p:txBody>
      </p:sp>
      <p:sp>
        <p:nvSpPr>
          <p:cNvPr id="2" name="TextBox 1">
            <a:extLst>
              <a:ext uri="{FF2B5EF4-FFF2-40B4-BE49-F238E27FC236}">
                <a16:creationId xmlns:a16="http://schemas.microsoft.com/office/drawing/2014/main" id="{76C834C6-5E56-1C1B-F31D-685AEBB36B27}"/>
              </a:ext>
            </a:extLst>
          </p:cNvPr>
          <p:cNvSpPr txBox="1"/>
          <p:nvPr/>
        </p:nvSpPr>
        <p:spPr>
          <a:xfrm>
            <a:off x="10505129" y="6072732"/>
            <a:ext cx="1396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hlinkClick r:id="rId2"/>
              </a:rPr>
              <a:t>US Census</a:t>
            </a:r>
            <a:endParaRPr lang="en-US" sz="1600" dirty="0"/>
          </a:p>
        </p:txBody>
      </p:sp>
      <p:graphicFrame>
        <p:nvGraphicFramePr>
          <p:cNvPr id="5" name="Table 4">
            <a:extLst>
              <a:ext uri="{FF2B5EF4-FFF2-40B4-BE49-F238E27FC236}">
                <a16:creationId xmlns:a16="http://schemas.microsoft.com/office/drawing/2014/main" id="{9CD6E9D0-7013-A8C6-DE27-FA8BF8CB7D1D}"/>
              </a:ext>
            </a:extLst>
          </p:cNvPr>
          <p:cNvGraphicFramePr>
            <a:graphicFrameLocks noGrp="1"/>
          </p:cNvGraphicFramePr>
          <p:nvPr/>
        </p:nvGraphicFramePr>
        <p:xfrm>
          <a:off x="1320412" y="1704320"/>
          <a:ext cx="10048657" cy="4279640"/>
        </p:xfrm>
        <a:graphic>
          <a:graphicData uri="http://schemas.openxmlformats.org/drawingml/2006/table">
            <a:tbl>
              <a:tblPr firstRow="1" bandRow="1">
                <a:tableStyleId>{5C22544A-7EE6-4342-B048-85BDC9FD1C3A}</a:tableStyleId>
              </a:tblPr>
              <a:tblGrid>
                <a:gridCol w="6345506">
                  <a:extLst>
                    <a:ext uri="{9D8B030D-6E8A-4147-A177-3AD203B41FA5}">
                      <a16:colId xmlns:a16="http://schemas.microsoft.com/office/drawing/2014/main" val="3647892903"/>
                    </a:ext>
                  </a:extLst>
                </a:gridCol>
                <a:gridCol w="3703151">
                  <a:extLst>
                    <a:ext uri="{9D8B030D-6E8A-4147-A177-3AD203B41FA5}">
                      <a16:colId xmlns:a16="http://schemas.microsoft.com/office/drawing/2014/main" val="712143794"/>
                    </a:ext>
                  </a:extLst>
                </a:gridCol>
              </a:tblGrid>
              <a:tr h="427964">
                <a:tc>
                  <a:txBody>
                    <a:bodyPr/>
                    <a:lstStyle/>
                    <a:p>
                      <a:pPr algn="ctr" fontAlgn="b"/>
                      <a:r>
                        <a:rPr lang="en-US" sz="1800" b="0" u="none" strike="noStrike" dirty="0">
                          <a:solidFill>
                            <a:schemeClr val="bg1"/>
                          </a:solidFill>
                          <a:effectLst/>
                          <a:latin typeface="Century Gothic"/>
                        </a:rPr>
                        <a:t>Emeryville</a:t>
                      </a:r>
                      <a:endParaRPr lang="en-US" sz="1800" b="0" i="0" u="none" strike="noStrike" dirty="0">
                        <a:solidFill>
                          <a:schemeClr val="bg1"/>
                        </a:solidFill>
                        <a:effectLst/>
                        <a:latin typeface="Century Gothic"/>
                      </a:endParaRPr>
                    </a:p>
                  </a:txBody>
                  <a:tcPr marL="9525" marR="9525" marT="9525" anchor="b"/>
                </a:tc>
                <a:tc>
                  <a:txBody>
                    <a:bodyPr/>
                    <a:lstStyle/>
                    <a:p>
                      <a:pPr lvl="0">
                        <a:buNone/>
                      </a:pPr>
                      <a:r>
                        <a:rPr lang="en-US" sz="1800" b="0" i="0" u="none" strike="noStrike" dirty="0">
                          <a:solidFill>
                            <a:schemeClr val="bg1"/>
                          </a:solidFill>
                          <a:effectLst/>
                          <a:latin typeface="Century Gothic"/>
                        </a:rPr>
                        <a:t>Median Household Income</a:t>
                      </a:r>
                    </a:p>
                  </a:txBody>
                  <a:tcPr marL="9525" marR="9525" marT="9525" anchor="b"/>
                </a:tc>
                <a:extLst>
                  <a:ext uri="{0D108BD9-81ED-4DB2-BD59-A6C34878D82A}">
                    <a16:rowId xmlns:a16="http://schemas.microsoft.com/office/drawing/2014/main" val="2277869367"/>
                  </a:ext>
                </a:extLst>
              </a:tr>
              <a:tr h="427964">
                <a:tc>
                  <a:txBody>
                    <a:bodyPr/>
                    <a:lstStyle/>
                    <a:p>
                      <a:pPr fontAlgn="b"/>
                      <a:r>
                        <a:rPr lang="en-US" sz="1800" u="none" strike="noStrike" dirty="0">
                          <a:solidFill>
                            <a:schemeClr val="tx2"/>
                          </a:solidFill>
                          <a:effectLst/>
                          <a:latin typeface="Century Gothic"/>
                        </a:rPr>
                        <a:t>White</a:t>
                      </a:r>
                      <a:endParaRPr lang="en-US" sz="1800" b="0" i="0" u="none" strike="noStrike">
                        <a:solidFill>
                          <a:schemeClr val="tx2"/>
                        </a:solidFill>
                        <a:effectLst/>
                        <a:latin typeface="Century Gothic"/>
                      </a:endParaRPr>
                    </a:p>
                  </a:txBody>
                  <a:tcPr marL="9525" marR="9525" marT="9525" anchor="b"/>
                </a:tc>
                <a:tc>
                  <a:txBody>
                    <a:bodyPr/>
                    <a:lstStyle/>
                    <a:p>
                      <a:pPr algn="r" fontAlgn="b"/>
                      <a:r>
                        <a:rPr lang="en-US" sz="1800" u="none" strike="noStrike" dirty="0">
                          <a:solidFill>
                            <a:schemeClr val="tx2"/>
                          </a:solidFill>
                          <a:effectLst/>
                          <a:latin typeface="Century Gothic"/>
                        </a:rPr>
                        <a:t>$110,041</a:t>
                      </a:r>
                      <a:endParaRPr lang="en-US" sz="1800" b="0" i="0" u="none" strike="noStrike" dirty="0">
                        <a:solidFill>
                          <a:schemeClr val="tx2"/>
                        </a:solidFill>
                        <a:effectLst/>
                        <a:latin typeface="Century Gothic"/>
                      </a:endParaRPr>
                    </a:p>
                  </a:txBody>
                  <a:tcPr marL="9525" marR="9525" marT="9525" anchor="b"/>
                </a:tc>
                <a:extLst>
                  <a:ext uri="{0D108BD9-81ED-4DB2-BD59-A6C34878D82A}">
                    <a16:rowId xmlns:a16="http://schemas.microsoft.com/office/drawing/2014/main" val="3063991583"/>
                  </a:ext>
                </a:extLst>
              </a:tr>
              <a:tr h="427964">
                <a:tc>
                  <a:txBody>
                    <a:bodyPr/>
                    <a:lstStyle/>
                    <a:p>
                      <a:pPr fontAlgn="b"/>
                      <a:r>
                        <a:rPr lang="en-US" sz="1800" u="none" strike="noStrike" dirty="0">
                          <a:solidFill>
                            <a:schemeClr val="tx2"/>
                          </a:solidFill>
                          <a:effectLst/>
                          <a:latin typeface="Century Gothic"/>
                        </a:rPr>
                        <a:t>Black or African America</a:t>
                      </a:r>
                      <a:endParaRPr lang="en-US" sz="1800" b="0" i="0" u="none" strike="noStrike">
                        <a:solidFill>
                          <a:schemeClr val="tx2"/>
                        </a:solidFill>
                        <a:effectLst/>
                        <a:latin typeface="Century Gothic"/>
                      </a:endParaRPr>
                    </a:p>
                  </a:txBody>
                  <a:tcPr marL="9525" marR="9525" marT="9525" anchor="b"/>
                </a:tc>
                <a:tc>
                  <a:txBody>
                    <a:bodyPr/>
                    <a:lstStyle/>
                    <a:p>
                      <a:pPr algn="r" fontAlgn="b"/>
                      <a:r>
                        <a:rPr lang="en-US" sz="1800" u="none" strike="noStrike" dirty="0">
                          <a:solidFill>
                            <a:schemeClr val="tx2"/>
                          </a:solidFill>
                          <a:effectLst/>
                          <a:latin typeface="Century Gothic"/>
                        </a:rPr>
                        <a:t>$55,000</a:t>
                      </a:r>
                      <a:endParaRPr lang="en-US" sz="1800" b="0" i="0" u="none" strike="noStrike" dirty="0">
                        <a:solidFill>
                          <a:schemeClr val="tx2"/>
                        </a:solidFill>
                        <a:effectLst/>
                        <a:latin typeface="Century Gothic"/>
                      </a:endParaRPr>
                    </a:p>
                  </a:txBody>
                  <a:tcPr marL="9525" marR="9525" marT="9525" anchor="b"/>
                </a:tc>
                <a:extLst>
                  <a:ext uri="{0D108BD9-81ED-4DB2-BD59-A6C34878D82A}">
                    <a16:rowId xmlns:a16="http://schemas.microsoft.com/office/drawing/2014/main" val="2378721606"/>
                  </a:ext>
                </a:extLst>
              </a:tr>
              <a:tr h="427964">
                <a:tc>
                  <a:txBody>
                    <a:bodyPr/>
                    <a:lstStyle/>
                    <a:p>
                      <a:pPr fontAlgn="b"/>
                      <a:r>
                        <a:rPr lang="en-US" sz="1800" u="none" strike="noStrike" dirty="0">
                          <a:solidFill>
                            <a:schemeClr val="tx2"/>
                          </a:solidFill>
                          <a:effectLst/>
                          <a:latin typeface="Century Gothic"/>
                        </a:rPr>
                        <a:t>American Indian and Alaska Native</a:t>
                      </a:r>
                      <a:endParaRPr lang="en-US" sz="1800" b="0" i="0" u="none" strike="noStrike">
                        <a:solidFill>
                          <a:schemeClr val="tx2"/>
                        </a:solidFill>
                        <a:effectLst/>
                        <a:latin typeface="Century Gothic"/>
                      </a:endParaRPr>
                    </a:p>
                  </a:txBody>
                  <a:tcPr marL="9525" marR="9525" marT="9525" anchor="b"/>
                </a:tc>
                <a:tc>
                  <a:txBody>
                    <a:bodyPr/>
                    <a:lstStyle/>
                    <a:p>
                      <a:pPr fontAlgn="b"/>
                      <a:r>
                        <a:rPr lang="en-US" sz="1800" u="none" strike="noStrike" dirty="0">
                          <a:solidFill>
                            <a:schemeClr val="tx2"/>
                          </a:solidFill>
                          <a:effectLst/>
                          <a:latin typeface="Century Gothic"/>
                        </a:rPr>
                        <a:t>No data</a:t>
                      </a:r>
                      <a:endParaRPr lang="en-US" sz="1800" b="0" i="0" u="none" strike="noStrike">
                        <a:solidFill>
                          <a:schemeClr val="tx2"/>
                        </a:solidFill>
                        <a:effectLst/>
                        <a:latin typeface="Century Gothic"/>
                      </a:endParaRPr>
                    </a:p>
                  </a:txBody>
                  <a:tcPr marL="9525" marR="9525" marT="9525" anchor="b"/>
                </a:tc>
                <a:extLst>
                  <a:ext uri="{0D108BD9-81ED-4DB2-BD59-A6C34878D82A}">
                    <a16:rowId xmlns:a16="http://schemas.microsoft.com/office/drawing/2014/main" val="3076665410"/>
                  </a:ext>
                </a:extLst>
              </a:tr>
              <a:tr h="427964">
                <a:tc>
                  <a:txBody>
                    <a:bodyPr/>
                    <a:lstStyle/>
                    <a:p>
                      <a:pPr fontAlgn="b"/>
                      <a:r>
                        <a:rPr lang="en-US" sz="1800" u="none" strike="noStrike" dirty="0">
                          <a:solidFill>
                            <a:schemeClr val="tx2"/>
                          </a:solidFill>
                          <a:effectLst/>
                          <a:latin typeface="Century Gothic"/>
                        </a:rPr>
                        <a:t>Asian</a:t>
                      </a:r>
                      <a:endParaRPr lang="en-US" sz="1800" b="0" i="0" u="none" strike="noStrike">
                        <a:solidFill>
                          <a:schemeClr val="tx2"/>
                        </a:solidFill>
                        <a:effectLst/>
                        <a:latin typeface="Century Gothic"/>
                      </a:endParaRPr>
                    </a:p>
                  </a:txBody>
                  <a:tcPr marL="9525" marR="9525" marT="9525" anchor="b"/>
                </a:tc>
                <a:tc>
                  <a:txBody>
                    <a:bodyPr/>
                    <a:lstStyle/>
                    <a:p>
                      <a:pPr algn="r" fontAlgn="b"/>
                      <a:r>
                        <a:rPr lang="en-US" sz="1800" u="none" strike="noStrike" dirty="0">
                          <a:solidFill>
                            <a:schemeClr val="tx2"/>
                          </a:solidFill>
                          <a:effectLst/>
                          <a:latin typeface="Century Gothic"/>
                        </a:rPr>
                        <a:t>$131,955</a:t>
                      </a:r>
                      <a:endParaRPr lang="en-US" sz="1800" b="0" i="0" u="none" strike="noStrike" dirty="0">
                        <a:solidFill>
                          <a:schemeClr val="tx2"/>
                        </a:solidFill>
                        <a:effectLst/>
                        <a:latin typeface="Century Gothic"/>
                      </a:endParaRPr>
                    </a:p>
                  </a:txBody>
                  <a:tcPr marL="9525" marR="9525" marT="9525" anchor="b"/>
                </a:tc>
                <a:extLst>
                  <a:ext uri="{0D108BD9-81ED-4DB2-BD59-A6C34878D82A}">
                    <a16:rowId xmlns:a16="http://schemas.microsoft.com/office/drawing/2014/main" val="2845547374"/>
                  </a:ext>
                </a:extLst>
              </a:tr>
              <a:tr h="427964">
                <a:tc>
                  <a:txBody>
                    <a:bodyPr/>
                    <a:lstStyle/>
                    <a:p>
                      <a:pPr fontAlgn="b"/>
                      <a:r>
                        <a:rPr lang="en-US" sz="1800" u="none" strike="noStrike" dirty="0">
                          <a:solidFill>
                            <a:schemeClr val="tx2"/>
                          </a:solidFill>
                          <a:effectLst/>
                          <a:latin typeface="Century Gothic"/>
                        </a:rPr>
                        <a:t>Native Hawaiian and Other Pacific Islander</a:t>
                      </a:r>
                      <a:endParaRPr lang="en-US" sz="1800" b="0" i="0" u="none" strike="noStrike">
                        <a:solidFill>
                          <a:schemeClr val="tx2"/>
                        </a:solidFill>
                        <a:effectLst/>
                        <a:latin typeface="Century Gothic"/>
                      </a:endParaRPr>
                    </a:p>
                  </a:txBody>
                  <a:tcPr marL="9525" marR="9525" marT="9525" anchor="b"/>
                </a:tc>
                <a:tc>
                  <a:txBody>
                    <a:bodyPr/>
                    <a:lstStyle/>
                    <a:p>
                      <a:pPr fontAlgn="b"/>
                      <a:r>
                        <a:rPr lang="en-US" sz="1800" u="none" strike="noStrike" dirty="0">
                          <a:solidFill>
                            <a:schemeClr val="tx2"/>
                          </a:solidFill>
                          <a:effectLst/>
                          <a:latin typeface="Century Gothic"/>
                        </a:rPr>
                        <a:t>No data</a:t>
                      </a:r>
                      <a:endParaRPr lang="en-US" sz="1800" b="0" i="0" u="none" strike="noStrike">
                        <a:solidFill>
                          <a:schemeClr val="tx2"/>
                        </a:solidFill>
                        <a:effectLst/>
                        <a:latin typeface="Century Gothic"/>
                      </a:endParaRPr>
                    </a:p>
                  </a:txBody>
                  <a:tcPr marL="9525" marR="9525" marT="9525" anchor="b"/>
                </a:tc>
                <a:extLst>
                  <a:ext uri="{0D108BD9-81ED-4DB2-BD59-A6C34878D82A}">
                    <a16:rowId xmlns:a16="http://schemas.microsoft.com/office/drawing/2014/main" val="3113920008"/>
                  </a:ext>
                </a:extLst>
              </a:tr>
              <a:tr h="427964">
                <a:tc>
                  <a:txBody>
                    <a:bodyPr/>
                    <a:lstStyle/>
                    <a:p>
                      <a:pPr fontAlgn="b"/>
                      <a:r>
                        <a:rPr lang="en-US" sz="1800" u="none" strike="noStrike" dirty="0">
                          <a:solidFill>
                            <a:schemeClr val="tx2"/>
                          </a:solidFill>
                          <a:effectLst/>
                          <a:latin typeface="Century Gothic"/>
                        </a:rPr>
                        <a:t>Some other race</a:t>
                      </a:r>
                      <a:endParaRPr lang="en-US" sz="1800" b="0" i="0" u="none" strike="noStrike">
                        <a:solidFill>
                          <a:schemeClr val="tx2"/>
                        </a:solidFill>
                        <a:effectLst/>
                        <a:latin typeface="Century Gothic"/>
                      </a:endParaRPr>
                    </a:p>
                  </a:txBody>
                  <a:tcPr marL="9525" marR="9525" marT="9525" anchor="b"/>
                </a:tc>
                <a:tc>
                  <a:txBody>
                    <a:bodyPr/>
                    <a:lstStyle/>
                    <a:p>
                      <a:pPr algn="r" fontAlgn="b"/>
                      <a:r>
                        <a:rPr lang="en-US" sz="1800" u="none" strike="noStrike" dirty="0">
                          <a:solidFill>
                            <a:schemeClr val="tx2"/>
                          </a:solidFill>
                          <a:effectLst/>
                          <a:latin typeface="Century Gothic"/>
                        </a:rPr>
                        <a:t>$72,344</a:t>
                      </a:r>
                      <a:endParaRPr lang="en-US" sz="1800" b="0" i="0" u="none" strike="noStrike" dirty="0">
                        <a:solidFill>
                          <a:schemeClr val="tx2"/>
                        </a:solidFill>
                        <a:effectLst/>
                        <a:latin typeface="Century Gothic"/>
                      </a:endParaRPr>
                    </a:p>
                  </a:txBody>
                  <a:tcPr marL="9525" marR="9525" marT="9525" anchor="b"/>
                </a:tc>
                <a:extLst>
                  <a:ext uri="{0D108BD9-81ED-4DB2-BD59-A6C34878D82A}">
                    <a16:rowId xmlns:a16="http://schemas.microsoft.com/office/drawing/2014/main" val="1433785651"/>
                  </a:ext>
                </a:extLst>
              </a:tr>
              <a:tr h="427964">
                <a:tc>
                  <a:txBody>
                    <a:bodyPr/>
                    <a:lstStyle/>
                    <a:p>
                      <a:pPr fontAlgn="b"/>
                      <a:r>
                        <a:rPr lang="en-US" sz="1800" u="none" strike="noStrike" dirty="0">
                          <a:solidFill>
                            <a:schemeClr val="tx2"/>
                          </a:solidFill>
                          <a:effectLst/>
                          <a:latin typeface="Century Gothic"/>
                        </a:rPr>
                        <a:t>Two or more races</a:t>
                      </a:r>
                      <a:endParaRPr lang="en-US" sz="1800" b="0" i="0" u="none" strike="noStrike">
                        <a:solidFill>
                          <a:schemeClr val="tx2"/>
                        </a:solidFill>
                        <a:effectLst/>
                        <a:latin typeface="Century Gothic"/>
                      </a:endParaRPr>
                    </a:p>
                  </a:txBody>
                  <a:tcPr marL="9525" marR="9525" marT="9525" anchor="b"/>
                </a:tc>
                <a:tc>
                  <a:txBody>
                    <a:bodyPr/>
                    <a:lstStyle/>
                    <a:p>
                      <a:pPr algn="r" fontAlgn="b"/>
                      <a:r>
                        <a:rPr lang="en-US" sz="1800" u="none" strike="noStrike" dirty="0">
                          <a:solidFill>
                            <a:schemeClr val="tx2"/>
                          </a:solidFill>
                          <a:effectLst/>
                          <a:latin typeface="Century Gothic"/>
                        </a:rPr>
                        <a:t>$68,313</a:t>
                      </a:r>
                      <a:endParaRPr lang="en-US" sz="1800" b="0" i="0" u="none" strike="noStrike" dirty="0">
                        <a:solidFill>
                          <a:schemeClr val="tx2"/>
                        </a:solidFill>
                        <a:effectLst/>
                        <a:latin typeface="Century Gothic"/>
                      </a:endParaRPr>
                    </a:p>
                  </a:txBody>
                  <a:tcPr marL="9525" marR="9525" marT="9525" anchor="b"/>
                </a:tc>
                <a:extLst>
                  <a:ext uri="{0D108BD9-81ED-4DB2-BD59-A6C34878D82A}">
                    <a16:rowId xmlns:a16="http://schemas.microsoft.com/office/drawing/2014/main" val="402257454"/>
                  </a:ext>
                </a:extLst>
              </a:tr>
              <a:tr h="427964">
                <a:tc>
                  <a:txBody>
                    <a:bodyPr/>
                    <a:lstStyle/>
                    <a:p>
                      <a:pPr fontAlgn="b"/>
                      <a:r>
                        <a:rPr lang="en-US" sz="1800" u="none" strike="noStrike" dirty="0">
                          <a:solidFill>
                            <a:schemeClr val="tx2"/>
                          </a:solidFill>
                          <a:effectLst/>
                          <a:latin typeface="Century Gothic"/>
                        </a:rPr>
                        <a:t>Hispanic or Latino origin (of any race)</a:t>
                      </a:r>
                      <a:endParaRPr lang="en-US" sz="1800" b="0" i="0" u="none" strike="noStrike">
                        <a:solidFill>
                          <a:schemeClr val="tx2"/>
                        </a:solidFill>
                        <a:effectLst/>
                        <a:latin typeface="Century Gothic"/>
                      </a:endParaRPr>
                    </a:p>
                  </a:txBody>
                  <a:tcPr marL="9525" marR="9525" marT="9525" anchor="b"/>
                </a:tc>
                <a:tc>
                  <a:txBody>
                    <a:bodyPr/>
                    <a:lstStyle/>
                    <a:p>
                      <a:pPr algn="r" fontAlgn="b"/>
                      <a:r>
                        <a:rPr lang="en-US" sz="1800" u="none" strike="noStrike" dirty="0">
                          <a:solidFill>
                            <a:schemeClr val="tx2"/>
                          </a:solidFill>
                          <a:effectLst/>
                          <a:latin typeface="Century Gothic"/>
                        </a:rPr>
                        <a:t>$74,750</a:t>
                      </a:r>
                      <a:endParaRPr lang="en-US" sz="1800" b="0" i="0" u="none" strike="noStrike" dirty="0">
                        <a:solidFill>
                          <a:schemeClr val="tx2"/>
                        </a:solidFill>
                        <a:effectLst/>
                        <a:latin typeface="Century Gothic"/>
                      </a:endParaRPr>
                    </a:p>
                  </a:txBody>
                  <a:tcPr marL="9525" marR="9525" marT="9525" anchor="b"/>
                </a:tc>
                <a:extLst>
                  <a:ext uri="{0D108BD9-81ED-4DB2-BD59-A6C34878D82A}">
                    <a16:rowId xmlns:a16="http://schemas.microsoft.com/office/drawing/2014/main" val="1771702395"/>
                  </a:ext>
                </a:extLst>
              </a:tr>
              <a:tr h="427964">
                <a:tc>
                  <a:txBody>
                    <a:bodyPr/>
                    <a:lstStyle/>
                    <a:p>
                      <a:pPr fontAlgn="b"/>
                      <a:r>
                        <a:rPr lang="en-US" sz="1800" u="none" strike="noStrike" dirty="0">
                          <a:solidFill>
                            <a:schemeClr val="tx2"/>
                          </a:solidFill>
                          <a:effectLst/>
                          <a:latin typeface="Century Gothic"/>
                        </a:rPr>
                        <a:t>White alone (not Hispanic or Latino</a:t>
                      </a:r>
                      <a:endParaRPr lang="en-US" sz="1800" b="0" i="0" u="none" strike="noStrike">
                        <a:solidFill>
                          <a:schemeClr val="tx2"/>
                        </a:solidFill>
                        <a:effectLst/>
                        <a:latin typeface="Century Gothic"/>
                      </a:endParaRPr>
                    </a:p>
                  </a:txBody>
                  <a:tcPr marL="9525" marR="9525" marT="9525" anchor="b"/>
                </a:tc>
                <a:tc>
                  <a:txBody>
                    <a:bodyPr/>
                    <a:lstStyle/>
                    <a:p>
                      <a:pPr algn="r" fontAlgn="b"/>
                      <a:r>
                        <a:rPr lang="en-US" sz="1800" u="none" strike="noStrike" dirty="0">
                          <a:solidFill>
                            <a:schemeClr val="tx2"/>
                          </a:solidFill>
                          <a:effectLst/>
                          <a:latin typeface="Century Gothic"/>
                        </a:rPr>
                        <a:t>$110,795</a:t>
                      </a:r>
                      <a:endParaRPr lang="en-US" sz="1800" b="0" i="0" u="none" strike="noStrike" dirty="0">
                        <a:solidFill>
                          <a:schemeClr val="tx2"/>
                        </a:solidFill>
                        <a:effectLst/>
                        <a:latin typeface="Century Gothic"/>
                      </a:endParaRPr>
                    </a:p>
                  </a:txBody>
                  <a:tcPr marL="9525" marR="9525" marT="9525" anchor="b"/>
                </a:tc>
                <a:extLst>
                  <a:ext uri="{0D108BD9-81ED-4DB2-BD59-A6C34878D82A}">
                    <a16:rowId xmlns:a16="http://schemas.microsoft.com/office/drawing/2014/main" val="1694955850"/>
                  </a:ext>
                </a:extLst>
              </a:tr>
            </a:tbl>
          </a:graphicData>
        </a:graphic>
      </p:graphicFrame>
    </p:spTree>
    <p:extLst>
      <p:ext uri="{BB962C8B-B14F-4D97-AF65-F5344CB8AC3E}">
        <p14:creationId xmlns:p14="http://schemas.microsoft.com/office/powerpoint/2010/main" val="2181653644"/>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Next Steps"/>
          <p:cNvSpPr txBox="1">
            <a:spLocks noGrp="1"/>
          </p:cNvSpPr>
          <p:nvPr>
            <p:ph type="title"/>
          </p:nvPr>
        </p:nvSpPr>
        <p:spPr>
          <a:xfrm>
            <a:off x="415170" y="365127"/>
            <a:ext cx="11111245" cy="662449"/>
          </a:xfrm>
          <a:prstGeom prst="rect">
            <a:avLst/>
          </a:prstGeom>
        </p:spPr>
        <p:txBody>
          <a:bodyPr/>
          <a:lstStyle/>
          <a:p>
            <a:r>
              <a:rPr lang="en-US" b="1" dirty="0">
                <a:solidFill>
                  <a:srgbClr val="007088"/>
                </a:solidFill>
              </a:rPr>
              <a:t>Wage Data</a:t>
            </a:r>
            <a:endParaRPr b="1" dirty="0">
              <a:solidFill>
                <a:srgbClr val="007088"/>
              </a:solidFill>
            </a:endParaRPr>
          </a:p>
        </p:txBody>
      </p:sp>
      <p:sp>
        <p:nvSpPr>
          <p:cNvPr id="361" name="Next steps for the EMP…"/>
          <p:cNvSpPr txBox="1">
            <a:spLocks noGrp="1"/>
          </p:cNvSpPr>
          <p:nvPr>
            <p:ph type="body" idx="1"/>
          </p:nvPr>
        </p:nvSpPr>
        <p:spPr>
          <a:xfrm>
            <a:off x="1449529" y="1099341"/>
            <a:ext cx="8643938" cy="503200"/>
          </a:xfrm>
          <a:prstGeom prst="rect">
            <a:avLst/>
          </a:prstGeom>
        </p:spPr>
        <p:txBody>
          <a:bodyPr vert="horz" lIns="91440" tIns="45720" rIns="91440" bIns="45720" rtlCol="0" anchor="t">
            <a:normAutofit/>
          </a:bodyPr>
          <a:lstStyle/>
          <a:p>
            <a:pPr marL="171450" indent="-171450" defTabSz="283418">
              <a:spcBef>
                <a:spcPts val="1969"/>
              </a:spcBef>
              <a:defRPr sz="2622"/>
            </a:pPr>
            <a:r>
              <a:rPr lang="en-US" sz="1800" dirty="0">
                <a:solidFill>
                  <a:schemeClr val="tx2"/>
                </a:solidFill>
                <a:latin typeface="Century Gothic"/>
              </a:rPr>
              <a:t>Household Median Income (in 2020 Inflation Adjusted Dollars)</a:t>
            </a:r>
          </a:p>
        </p:txBody>
      </p:sp>
      <p:sp>
        <p:nvSpPr>
          <p:cNvPr id="2" name="TextBox 1">
            <a:extLst>
              <a:ext uri="{FF2B5EF4-FFF2-40B4-BE49-F238E27FC236}">
                <a16:creationId xmlns:a16="http://schemas.microsoft.com/office/drawing/2014/main" id="{76C834C6-5E56-1C1B-F31D-685AEBB36B27}"/>
              </a:ext>
            </a:extLst>
          </p:cNvPr>
          <p:cNvSpPr txBox="1"/>
          <p:nvPr/>
        </p:nvSpPr>
        <p:spPr>
          <a:xfrm>
            <a:off x="10505129" y="6072732"/>
            <a:ext cx="1396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hlinkClick r:id="rId2"/>
              </a:rPr>
              <a:t>US Census</a:t>
            </a:r>
            <a:endParaRPr lang="en-US" sz="1600" dirty="0"/>
          </a:p>
        </p:txBody>
      </p:sp>
      <p:graphicFrame>
        <p:nvGraphicFramePr>
          <p:cNvPr id="4" name="Table 3">
            <a:extLst>
              <a:ext uri="{FF2B5EF4-FFF2-40B4-BE49-F238E27FC236}">
                <a16:creationId xmlns:a16="http://schemas.microsoft.com/office/drawing/2014/main" id="{0C855787-2D0A-BCC8-EB41-F7DE65A06CA4}"/>
              </a:ext>
            </a:extLst>
          </p:cNvPr>
          <p:cNvGraphicFramePr>
            <a:graphicFrameLocks noGrp="1"/>
          </p:cNvGraphicFramePr>
          <p:nvPr/>
        </p:nvGraphicFramePr>
        <p:xfrm>
          <a:off x="1250610" y="1762488"/>
          <a:ext cx="9465098" cy="4036294"/>
        </p:xfrm>
        <a:graphic>
          <a:graphicData uri="http://schemas.openxmlformats.org/drawingml/2006/table">
            <a:tbl>
              <a:tblPr firstRow="1" bandRow="1">
                <a:tableStyleId>{5C22544A-7EE6-4342-B048-85BDC9FD1C3A}</a:tableStyleId>
              </a:tblPr>
              <a:tblGrid>
                <a:gridCol w="5677190">
                  <a:extLst>
                    <a:ext uri="{9D8B030D-6E8A-4147-A177-3AD203B41FA5}">
                      <a16:colId xmlns:a16="http://schemas.microsoft.com/office/drawing/2014/main" val="1012749154"/>
                    </a:ext>
                  </a:extLst>
                </a:gridCol>
                <a:gridCol w="3787908">
                  <a:extLst>
                    <a:ext uri="{9D8B030D-6E8A-4147-A177-3AD203B41FA5}">
                      <a16:colId xmlns:a16="http://schemas.microsoft.com/office/drawing/2014/main" val="162146504"/>
                    </a:ext>
                  </a:extLst>
                </a:gridCol>
              </a:tblGrid>
              <a:tr h="827632">
                <a:tc>
                  <a:txBody>
                    <a:bodyPr/>
                    <a:lstStyle/>
                    <a:p>
                      <a:pPr algn="ctr" fontAlgn="b"/>
                      <a:r>
                        <a:rPr lang="en-US" sz="1800" b="0" u="none" strike="noStrike" dirty="0">
                          <a:solidFill>
                            <a:schemeClr val="bg1"/>
                          </a:solidFill>
                          <a:effectLst/>
                          <a:latin typeface="Century Gothic"/>
                        </a:rPr>
                        <a:t>Oakland</a:t>
                      </a:r>
                      <a:endParaRPr lang="en-US" sz="1800" b="0" i="0" u="none" strike="noStrike">
                        <a:solidFill>
                          <a:schemeClr val="bg1"/>
                        </a:solidFill>
                        <a:effectLst/>
                        <a:latin typeface="Century Gothic"/>
                      </a:endParaRPr>
                    </a:p>
                  </a:txBody>
                  <a:tcPr marL="9525" marR="9525" marT="9525" anchor="b"/>
                </a:tc>
                <a:tc>
                  <a:txBody>
                    <a:bodyPr/>
                    <a:lstStyle/>
                    <a:p>
                      <a:pPr fontAlgn="b"/>
                      <a:r>
                        <a:rPr lang="en-US" sz="1800" b="0" i="0" u="none" strike="noStrike" dirty="0">
                          <a:solidFill>
                            <a:schemeClr val="bg1"/>
                          </a:solidFill>
                          <a:effectLst/>
                          <a:latin typeface="Century Gothic"/>
                        </a:rPr>
                        <a:t>Median Household Income</a:t>
                      </a:r>
                    </a:p>
                  </a:txBody>
                  <a:tcPr marL="9525" marR="9525" marT="9525" anchor="b"/>
                </a:tc>
                <a:extLst>
                  <a:ext uri="{0D108BD9-81ED-4DB2-BD59-A6C34878D82A}">
                    <a16:rowId xmlns:a16="http://schemas.microsoft.com/office/drawing/2014/main" val="3457211534"/>
                  </a:ext>
                </a:extLst>
              </a:tr>
              <a:tr h="356518">
                <a:tc>
                  <a:txBody>
                    <a:bodyPr/>
                    <a:lstStyle/>
                    <a:p>
                      <a:pPr fontAlgn="b"/>
                      <a:r>
                        <a:rPr lang="en-US" sz="1800" u="none" strike="noStrike" dirty="0">
                          <a:solidFill>
                            <a:schemeClr val="tx2"/>
                          </a:solidFill>
                          <a:effectLst/>
                          <a:latin typeface="Century Gothic"/>
                        </a:rPr>
                        <a:t>White</a:t>
                      </a:r>
                      <a:endParaRPr lang="en-US" sz="1800" b="0" i="0" u="none" strike="noStrike">
                        <a:solidFill>
                          <a:schemeClr val="tx2"/>
                        </a:solidFill>
                        <a:effectLst/>
                        <a:latin typeface="Century Gothic"/>
                      </a:endParaRPr>
                    </a:p>
                  </a:txBody>
                  <a:tcPr marL="9525" marR="9525" marT="9525" anchor="b"/>
                </a:tc>
                <a:tc>
                  <a:txBody>
                    <a:bodyPr/>
                    <a:lstStyle/>
                    <a:p>
                      <a:pPr algn="r" fontAlgn="b"/>
                      <a:r>
                        <a:rPr lang="en-US" sz="1800" u="none" strike="noStrike" dirty="0">
                          <a:solidFill>
                            <a:schemeClr val="tx2"/>
                          </a:solidFill>
                          <a:effectLst/>
                          <a:latin typeface="Century Gothic"/>
                        </a:rPr>
                        <a:t>$118,535</a:t>
                      </a:r>
                      <a:endParaRPr lang="en-US" sz="1800" b="0" i="0" u="none" strike="noStrike" dirty="0">
                        <a:solidFill>
                          <a:schemeClr val="tx2"/>
                        </a:solidFill>
                        <a:effectLst/>
                        <a:latin typeface="Century Gothic"/>
                      </a:endParaRPr>
                    </a:p>
                  </a:txBody>
                  <a:tcPr marL="9525" marR="9525" marT="9525" anchor="b"/>
                </a:tc>
                <a:extLst>
                  <a:ext uri="{0D108BD9-81ED-4DB2-BD59-A6C34878D82A}">
                    <a16:rowId xmlns:a16="http://schemas.microsoft.com/office/drawing/2014/main" val="2097892063"/>
                  </a:ext>
                </a:extLst>
              </a:tr>
              <a:tr h="356518">
                <a:tc>
                  <a:txBody>
                    <a:bodyPr/>
                    <a:lstStyle/>
                    <a:p>
                      <a:pPr fontAlgn="b"/>
                      <a:r>
                        <a:rPr lang="en-US" sz="1800" u="none" strike="noStrike" dirty="0">
                          <a:solidFill>
                            <a:schemeClr val="tx2"/>
                          </a:solidFill>
                          <a:effectLst/>
                          <a:latin typeface="Century Gothic"/>
                        </a:rPr>
                        <a:t>Black or African America</a:t>
                      </a:r>
                      <a:endParaRPr lang="en-US" sz="1800" b="0" i="0" u="none" strike="noStrike">
                        <a:solidFill>
                          <a:schemeClr val="tx2"/>
                        </a:solidFill>
                        <a:effectLst/>
                        <a:latin typeface="Century Gothic"/>
                      </a:endParaRPr>
                    </a:p>
                  </a:txBody>
                  <a:tcPr marL="9525" marR="9525" marT="9525" anchor="b"/>
                </a:tc>
                <a:tc>
                  <a:txBody>
                    <a:bodyPr/>
                    <a:lstStyle/>
                    <a:p>
                      <a:pPr algn="r" fontAlgn="b"/>
                      <a:r>
                        <a:rPr lang="en-US" sz="1800" u="none" strike="noStrike" dirty="0">
                          <a:solidFill>
                            <a:schemeClr val="tx2"/>
                          </a:solidFill>
                          <a:effectLst/>
                          <a:latin typeface="Century Gothic"/>
                        </a:rPr>
                        <a:t>$49,102</a:t>
                      </a:r>
                      <a:endParaRPr lang="en-US" sz="1800" b="0" i="0" u="none" strike="noStrike" dirty="0">
                        <a:solidFill>
                          <a:schemeClr val="tx2"/>
                        </a:solidFill>
                        <a:effectLst/>
                        <a:latin typeface="Century Gothic"/>
                      </a:endParaRPr>
                    </a:p>
                  </a:txBody>
                  <a:tcPr marL="9525" marR="9525" marT="9525" anchor="b"/>
                </a:tc>
                <a:extLst>
                  <a:ext uri="{0D108BD9-81ED-4DB2-BD59-A6C34878D82A}">
                    <a16:rowId xmlns:a16="http://schemas.microsoft.com/office/drawing/2014/main" val="3659455084"/>
                  </a:ext>
                </a:extLst>
              </a:tr>
              <a:tr h="356518">
                <a:tc>
                  <a:txBody>
                    <a:bodyPr/>
                    <a:lstStyle/>
                    <a:p>
                      <a:pPr fontAlgn="b"/>
                      <a:r>
                        <a:rPr lang="en-US" sz="1800" u="none" strike="noStrike" dirty="0">
                          <a:solidFill>
                            <a:schemeClr val="tx2"/>
                          </a:solidFill>
                          <a:effectLst/>
                          <a:latin typeface="Century Gothic"/>
                        </a:rPr>
                        <a:t>American Indian and Alaska Native</a:t>
                      </a:r>
                      <a:endParaRPr lang="en-US" sz="1800" b="0" i="0" u="none" strike="noStrike">
                        <a:solidFill>
                          <a:schemeClr val="tx2"/>
                        </a:solidFill>
                        <a:effectLst/>
                        <a:latin typeface="Century Gothic"/>
                      </a:endParaRPr>
                    </a:p>
                  </a:txBody>
                  <a:tcPr marL="9525" marR="9525" marT="9525" anchor="b"/>
                </a:tc>
                <a:tc>
                  <a:txBody>
                    <a:bodyPr/>
                    <a:lstStyle/>
                    <a:p>
                      <a:pPr algn="r" fontAlgn="b"/>
                      <a:r>
                        <a:rPr lang="en-US" sz="1800" u="none" strike="noStrike" dirty="0">
                          <a:solidFill>
                            <a:schemeClr val="tx2"/>
                          </a:solidFill>
                          <a:effectLst/>
                          <a:latin typeface="Century Gothic"/>
                        </a:rPr>
                        <a:t>$70,844</a:t>
                      </a:r>
                      <a:endParaRPr lang="en-US" sz="1800" b="0" i="0" u="none" strike="noStrike" dirty="0">
                        <a:solidFill>
                          <a:schemeClr val="tx2"/>
                        </a:solidFill>
                        <a:effectLst/>
                        <a:latin typeface="Century Gothic"/>
                      </a:endParaRPr>
                    </a:p>
                  </a:txBody>
                  <a:tcPr marL="9525" marR="9525" marT="9525" anchor="b"/>
                </a:tc>
                <a:extLst>
                  <a:ext uri="{0D108BD9-81ED-4DB2-BD59-A6C34878D82A}">
                    <a16:rowId xmlns:a16="http://schemas.microsoft.com/office/drawing/2014/main" val="2736224825"/>
                  </a:ext>
                </a:extLst>
              </a:tr>
              <a:tr h="356518">
                <a:tc>
                  <a:txBody>
                    <a:bodyPr/>
                    <a:lstStyle/>
                    <a:p>
                      <a:pPr fontAlgn="b"/>
                      <a:r>
                        <a:rPr lang="en-US" sz="1800" u="none" strike="noStrike" dirty="0">
                          <a:solidFill>
                            <a:schemeClr val="tx2"/>
                          </a:solidFill>
                          <a:effectLst/>
                          <a:latin typeface="Century Gothic"/>
                        </a:rPr>
                        <a:t>Asian</a:t>
                      </a:r>
                      <a:endParaRPr lang="en-US" sz="1800" b="0" i="0" u="none" strike="noStrike">
                        <a:solidFill>
                          <a:schemeClr val="tx2"/>
                        </a:solidFill>
                        <a:effectLst/>
                        <a:latin typeface="Century Gothic"/>
                      </a:endParaRPr>
                    </a:p>
                  </a:txBody>
                  <a:tcPr marL="9525" marR="9525" marT="9525" anchor="b"/>
                </a:tc>
                <a:tc>
                  <a:txBody>
                    <a:bodyPr/>
                    <a:lstStyle/>
                    <a:p>
                      <a:pPr algn="r" fontAlgn="b"/>
                      <a:r>
                        <a:rPr lang="en-US" sz="1800" u="none" strike="noStrike" dirty="0">
                          <a:solidFill>
                            <a:schemeClr val="tx2"/>
                          </a:solidFill>
                          <a:effectLst/>
                          <a:latin typeface="Century Gothic"/>
                        </a:rPr>
                        <a:t>$69,857</a:t>
                      </a:r>
                      <a:endParaRPr lang="en-US" sz="1800" b="0" i="0" u="none" strike="noStrike" dirty="0">
                        <a:solidFill>
                          <a:schemeClr val="tx2"/>
                        </a:solidFill>
                        <a:effectLst/>
                        <a:latin typeface="Century Gothic"/>
                      </a:endParaRPr>
                    </a:p>
                  </a:txBody>
                  <a:tcPr marL="9525" marR="9525" marT="9525" anchor="b"/>
                </a:tc>
                <a:extLst>
                  <a:ext uri="{0D108BD9-81ED-4DB2-BD59-A6C34878D82A}">
                    <a16:rowId xmlns:a16="http://schemas.microsoft.com/office/drawing/2014/main" val="316158896"/>
                  </a:ext>
                </a:extLst>
              </a:tr>
              <a:tr h="356518">
                <a:tc>
                  <a:txBody>
                    <a:bodyPr/>
                    <a:lstStyle/>
                    <a:p>
                      <a:pPr fontAlgn="b"/>
                      <a:r>
                        <a:rPr lang="en-US" sz="1800" u="none" strike="noStrike" dirty="0">
                          <a:solidFill>
                            <a:schemeClr val="tx2"/>
                          </a:solidFill>
                          <a:effectLst/>
                          <a:latin typeface="Century Gothic"/>
                        </a:rPr>
                        <a:t>Native Hawaiian and Other Pacific Islander</a:t>
                      </a:r>
                      <a:endParaRPr lang="en-US" sz="1800" b="0" i="0" u="none" strike="noStrike">
                        <a:solidFill>
                          <a:schemeClr val="tx2"/>
                        </a:solidFill>
                        <a:effectLst/>
                        <a:latin typeface="Century Gothic"/>
                      </a:endParaRPr>
                    </a:p>
                  </a:txBody>
                  <a:tcPr marL="9525" marR="9525" marT="9525" anchor="b"/>
                </a:tc>
                <a:tc>
                  <a:txBody>
                    <a:bodyPr/>
                    <a:lstStyle/>
                    <a:p>
                      <a:pPr algn="r" fontAlgn="b"/>
                      <a:r>
                        <a:rPr lang="en-US" sz="1800" u="none" strike="noStrike" dirty="0">
                          <a:solidFill>
                            <a:schemeClr val="tx2"/>
                          </a:solidFill>
                          <a:effectLst/>
                          <a:latin typeface="Century Gothic"/>
                        </a:rPr>
                        <a:t>$62,313</a:t>
                      </a:r>
                      <a:endParaRPr lang="en-US" sz="1800" b="0" i="0" u="none" strike="noStrike" dirty="0">
                        <a:solidFill>
                          <a:schemeClr val="tx2"/>
                        </a:solidFill>
                        <a:effectLst/>
                        <a:latin typeface="Century Gothic"/>
                      </a:endParaRPr>
                    </a:p>
                  </a:txBody>
                  <a:tcPr marL="9525" marR="9525" marT="9525" anchor="b"/>
                </a:tc>
                <a:extLst>
                  <a:ext uri="{0D108BD9-81ED-4DB2-BD59-A6C34878D82A}">
                    <a16:rowId xmlns:a16="http://schemas.microsoft.com/office/drawing/2014/main" val="2960512390"/>
                  </a:ext>
                </a:extLst>
              </a:tr>
              <a:tr h="356518">
                <a:tc>
                  <a:txBody>
                    <a:bodyPr/>
                    <a:lstStyle/>
                    <a:p>
                      <a:pPr fontAlgn="b"/>
                      <a:r>
                        <a:rPr lang="en-US" sz="1800" u="none" strike="noStrike" dirty="0">
                          <a:solidFill>
                            <a:schemeClr val="tx2"/>
                          </a:solidFill>
                          <a:effectLst/>
                          <a:latin typeface="Century Gothic"/>
                        </a:rPr>
                        <a:t>Some other race</a:t>
                      </a:r>
                      <a:endParaRPr lang="en-US" sz="1800" b="0" i="0" u="none" strike="noStrike">
                        <a:solidFill>
                          <a:schemeClr val="tx2"/>
                        </a:solidFill>
                        <a:effectLst/>
                        <a:latin typeface="Century Gothic"/>
                      </a:endParaRPr>
                    </a:p>
                  </a:txBody>
                  <a:tcPr marL="9525" marR="9525" marT="9525" anchor="b"/>
                </a:tc>
                <a:tc>
                  <a:txBody>
                    <a:bodyPr/>
                    <a:lstStyle/>
                    <a:p>
                      <a:pPr algn="r" fontAlgn="b"/>
                      <a:r>
                        <a:rPr lang="en-US" sz="1800" u="none" strike="noStrike" dirty="0">
                          <a:solidFill>
                            <a:schemeClr val="tx2"/>
                          </a:solidFill>
                          <a:effectLst/>
                          <a:latin typeface="Century Gothic"/>
                        </a:rPr>
                        <a:t>$57,244</a:t>
                      </a:r>
                      <a:endParaRPr lang="en-US" sz="1800" b="0" i="0" u="none" strike="noStrike" dirty="0">
                        <a:solidFill>
                          <a:schemeClr val="tx2"/>
                        </a:solidFill>
                        <a:effectLst/>
                        <a:latin typeface="Century Gothic"/>
                      </a:endParaRPr>
                    </a:p>
                  </a:txBody>
                  <a:tcPr marL="9525" marR="9525" marT="9525" anchor="b"/>
                </a:tc>
                <a:extLst>
                  <a:ext uri="{0D108BD9-81ED-4DB2-BD59-A6C34878D82A}">
                    <a16:rowId xmlns:a16="http://schemas.microsoft.com/office/drawing/2014/main" val="3642212537"/>
                  </a:ext>
                </a:extLst>
              </a:tr>
              <a:tr h="356518">
                <a:tc>
                  <a:txBody>
                    <a:bodyPr/>
                    <a:lstStyle/>
                    <a:p>
                      <a:pPr fontAlgn="b"/>
                      <a:r>
                        <a:rPr lang="en-US" sz="1800" u="none" strike="noStrike" dirty="0">
                          <a:solidFill>
                            <a:schemeClr val="tx2"/>
                          </a:solidFill>
                          <a:effectLst/>
                          <a:latin typeface="Century Gothic"/>
                        </a:rPr>
                        <a:t>Two or more races</a:t>
                      </a:r>
                      <a:endParaRPr lang="en-US" sz="1800" b="0" i="0" u="none" strike="noStrike">
                        <a:solidFill>
                          <a:schemeClr val="tx2"/>
                        </a:solidFill>
                        <a:effectLst/>
                        <a:latin typeface="Century Gothic"/>
                      </a:endParaRPr>
                    </a:p>
                  </a:txBody>
                  <a:tcPr marL="9525" marR="9525" marT="9525" anchor="b"/>
                </a:tc>
                <a:tc>
                  <a:txBody>
                    <a:bodyPr/>
                    <a:lstStyle/>
                    <a:p>
                      <a:pPr algn="r" fontAlgn="b"/>
                      <a:r>
                        <a:rPr lang="en-US" sz="1800" u="none" strike="noStrike" dirty="0">
                          <a:solidFill>
                            <a:schemeClr val="tx2"/>
                          </a:solidFill>
                          <a:effectLst/>
                          <a:latin typeface="Century Gothic"/>
                        </a:rPr>
                        <a:t>$92,095</a:t>
                      </a:r>
                      <a:endParaRPr lang="en-US" sz="1800" b="0" i="0" u="none" strike="noStrike" dirty="0">
                        <a:solidFill>
                          <a:schemeClr val="tx2"/>
                        </a:solidFill>
                        <a:effectLst/>
                        <a:latin typeface="Century Gothic"/>
                      </a:endParaRPr>
                    </a:p>
                  </a:txBody>
                  <a:tcPr marL="9525" marR="9525" marT="9525" anchor="b"/>
                </a:tc>
                <a:extLst>
                  <a:ext uri="{0D108BD9-81ED-4DB2-BD59-A6C34878D82A}">
                    <a16:rowId xmlns:a16="http://schemas.microsoft.com/office/drawing/2014/main" val="1694603688"/>
                  </a:ext>
                </a:extLst>
              </a:tr>
              <a:tr h="356518">
                <a:tc>
                  <a:txBody>
                    <a:bodyPr/>
                    <a:lstStyle/>
                    <a:p>
                      <a:pPr fontAlgn="b"/>
                      <a:r>
                        <a:rPr lang="en-US" sz="1800" u="none" strike="noStrike" dirty="0">
                          <a:solidFill>
                            <a:schemeClr val="tx2"/>
                          </a:solidFill>
                          <a:effectLst/>
                          <a:latin typeface="Century Gothic"/>
                        </a:rPr>
                        <a:t>Hispanic or Latino origin (of any race)</a:t>
                      </a:r>
                      <a:endParaRPr lang="en-US" sz="1800" b="0" i="0" u="none" strike="noStrike">
                        <a:solidFill>
                          <a:schemeClr val="tx2"/>
                        </a:solidFill>
                        <a:effectLst/>
                        <a:latin typeface="Century Gothic"/>
                      </a:endParaRPr>
                    </a:p>
                  </a:txBody>
                  <a:tcPr marL="9525" marR="9525" marT="9525" anchor="b"/>
                </a:tc>
                <a:tc>
                  <a:txBody>
                    <a:bodyPr/>
                    <a:lstStyle/>
                    <a:p>
                      <a:pPr algn="r" fontAlgn="b"/>
                      <a:r>
                        <a:rPr lang="en-US" sz="1800" u="none" strike="noStrike" dirty="0">
                          <a:solidFill>
                            <a:schemeClr val="tx2"/>
                          </a:solidFill>
                          <a:effectLst/>
                          <a:latin typeface="Century Gothic"/>
                        </a:rPr>
                        <a:t>$67,928</a:t>
                      </a:r>
                      <a:endParaRPr lang="en-US" sz="1800" b="0" i="0" u="none" strike="noStrike" dirty="0">
                        <a:solidFill>
                          <a:schemeClr val="tx2"/>
                        </a:solidFill>
                        <a:effectLst/>
                        <a:latin typeface="Century Gothic"/>
                      </a:endParaRPr>
                    </a:p>
                  </a:txBody>
                  <a:tcPr marL="9525" marR="9525" marT="9525" anchor="b"/>
                </a:tc>
                <a:extLst>
                  <a:ext uri="{0D108BD9-81ED-4DB2-BD59-A6C34878D82A}">
                    <a16:rowId xmlns:a16="http://schemas.microsoft.com/office/drawing/2014/main" val="2486731631"/>
                  </a:ext>
                </a:extLst>
              </a:tr>
              <a:tr h="356518">
                <a:tc>
                  <a:txBody>
                    <a:bodyPr/>
                    <a:lstStyle/>
                    <a:p>
                      <a:pPr fontAlgn="b"/>
                      <a:r>
                        <a:rPr lang="en-US" sz="1800" u="none" strike="noStrike" dirty="0">
                          <a:solidFill>
                            <a:schemeClr val="tx2"/>
                          </a:solidFill>
                          <a:effectLst/>
                          <a:latin typeface="Century Gothic"/>
                        </a:rPr>
                        <a:t>White alone (not Hispanic or Latino)</a:t>
                      </a:r>
                      <a:endParaRPr lang="en-US" sz="1800" b="0" i="0" u="none" strike="noStrike" dirty="0">
                        <a:solidFill>
                          <a:schemeClr val="tx2"/>
                        </a:solidFill>
                        <a:effectLst/>
                        <a:latin typeface="Century Gothic"/>
                      </a:endParaRPr>
                    </a:p>
                  </a:txBody>
                  <a:tcPr marL="9525" marR="9525" marT="9525" anchor="b"/>
                </a:tc>
                <a:tc>
                  <a:txBody>
                    <a:bodyPr/>
                    <a:lstStyle/>
                    <a:p>
                      <a:pPr algn="r" fontAlgn="b"/>
                      <a:r>
                        <a:rPr lang="en-US" sz="1800" u="none" strike="noStrike" dirty="0">
                          <a:solidFill>
                            <a:schemeClr val="tx2"/>
                          </a:solidFill>
                          <a:effectLst/>
                          <a:latin typeface="Century Gothic"/>
                        </a:rPr>
                        <a:t>$123,717</a:t>
                      </a:r>
                      <a:endParaRPr lang="en-US" sz="1800" b="0" i="0" u="none" strike="noStrike" dirty="0">
                        <a:solidFill>
                          <a:schemeClr val="tx2"/>
                        </a:solidFill>
                        <a:effectLst/>
                        <a:latin typeface="Century Gothic"/>
                      </a:endParaRPr>
                    </a:p>
                  </a:txBody>
                  <a:tcPr marL="9525" marR="9525" marT="9525" anchor="b"/>
                </a:tc>
                <a:extLst>
                  <a:ext uri="{0D108BD9-81ED-4DB2-BD59-A6C34878D82A}">
                    <a16:rowId xmlns:a16="http://schemas.microsoft.com/office/drawing/2014/main" val="2308347561"/>
                  </a:ext>
                </a:extLst>
              </a:tr>
            </a:tbl>
          </a:graphicData>
        </a:graphic>
      </p:graphicFrame>
    </p:spTree>
    <p:extLst>
      <p:ext uri="{BB962C8B-B14F-4D97-AF65-F5344CB8AC3E}">
        <p14:creationId xmlns:p14="http://schemas.microsoft.com/office/powerpoint/2010/main" val="2856139346"/>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Next Steps"/>
          <p:cNvSpPr txBox="1">
            <a:spLocks noGrp="1"/>
          </p:cNvSpPr>
          <p:nvPr>
            <p:ph type="title"/>
          </p:nvPr>
        </p:nvSpPr>
        <p:spPr>
          <a:xfrm>
            <a:off x="473338" y="260424"/>
            <a:ext cx="11111245" cy="453045"/>
          </a:xfrm>
          <a:prstGeom prst="rect">
            <a:avLst/>
          </a:prstGeom>
        </p:spPr>
        <p:txBody>
          <a:bodyPr>
            <a:normAutofit fontScale="90000"/>
          </a:bodyPr>
          <a:lstStyle/>
          <a:p>
            <a:r>
              <a:rPr lang="en-US" b="1" dirty="0">
                <a:solidFill>
                  <a:srgbClr val="007088"/>
                </a:solidFill>
              </a:rPr>
              <a:t>Educational Attainment</a:t>
            </a:r>
            <a:endParaRPr lang="en-US" dirty="0"/>
          </a:p>
        </p:txBody>
      </p:sp>
      <p:sp>
        <p:nvSpPr>
          <p:cNvPr id="2" name="TextBox 1">
            <a:extLst>
              <a:ext uri="{FF2B5EF4-FFF2-40B4-BE49-F238E27FC236}">
                <a16:creationId xmlns:a16="http://schemas.microsoft.com/office/drawing/2014/main" id="{76C834C6-5E56-1C1B-F31D-685AEBB36B27}"/>
              </a:ext>
            </a:extLst>
          </p:cNvPr>
          <p:cNvSpPr txBox="1"/>
          <p:nvPr/>
        </p:nvSpPr>
        <p:spPr>
          <a:xfrm>
            <a:off x="10505129" y="6072732"/>
            <a:ext cx="1396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hlinkClick r:id="rId2"/>
              </a:rPr>
              <a:t>US Census</a:t>
            </a:r>
            <a:endParaRPr lang="en-US" sz="1600" dirty="0"/>
          </a:p>
        </p:txBody>
      </p:sp>
      <p:sp>
        <p:nvSpPr>
          <p:cNvPr id="8" name="TextBox 7">
            <a:extLst>
              <a:ext uri="{FF2B5EF4-FFF2-40B4-BE49-F238E27FC236}">
                <a16:creationId xmlns:a16="http://schemas.microsoft.com/office/drawing/2014/main" id="{C2FC6C4F-3B6F-10B2-408B-CF907CABB4FF}"/>
              </a:ext>
            </a:extLst>
          </p:cNvPr>
          <p:cNvSpPr txBox="1"/>
          <p:nvPr/>
        </p:nvSpPr>
        <p:spPr>
          <a:xfrm>
            <a:off x="9545361" y="5776077"/>
            <a:ext cx="236161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Year 2020 Estimates</a:t>
            </a:r>
          </a:p>
        </p:txBody>
      </p:sp>
      <p:graphicFrame>
        <p:nvGraphicFramePr>
          <p:cNvPr id="10" name="Table 9">
            <a:extLst>
              <a:ext uri="{FF2B5EF4-FFF2-40B4-BE49-F238E27FC236}">
                <a16:creationId xmlns:a16="http://schemas.microsoft.com/office/drawing/2014/main" id="{D80034E8-8673-8C95-F3BE-7FF5093B4A86}"/>
              </a:ext>
            </a:extLst>
          </p:cNvPr>
          <p:cNvGraphicFramePr>
            <a:graphicFrameLocks noGrp="1"/>
          </p:cNvGraphicFramePr>
          <p:nvPr/>
        </p:nvGraphicFramePr>
        <p:xfrm>
          <a:off x="459526" y="1012122"/>
          <a:ext cx="5644720" cy="5031656"/>
        </p:xfrm>
        <a:graphic>
          <a:graphicData uri="http://schemas.openxmlformats.org/drawingml/2006/table">
            <a:tbl>
              <a:tblPr firstRow="1" bandRow="1">
                <a:tableStyleId>{5C22544A-7EE6-4342-B048-85BDC9FD1C3A}</a:tableStyleId>
              </a:tblPr>
              <a:tblGrid>
                <a:gridCol w="3901288">
                  <a:extLst>
                    <a:ext uri="{9D8B030D-6E8A-4147-A177-3AD203B41FA5}">
                      <a16:colId xmlns:a16="http://schemas.microsoft.com/office/drawing/2014/main" val="3706435974"/>
                    </a:ext>
                  </a:extLst>
                </a:gridCol>
                <a:gridCol w="843135">
                  <a:extLst>
                    <a:ext uri="{9D8B030D-6E8A-4147-A177-3AD203B41FA5}">
                      <a16:colId xmlns:a16="http://schemas.microsoft.com/office/drawing/2014/main" val="2391128138"/>
                    </a:ext>
                  </a:extLst>
                </a:gridCol>
                <a:gridCol w="900297">
                  <a:extLst>
                    <a:ext uri="{9D8B030D-6E8A-4147-A177-3AD203B41FA5}">
                      <a16:colId xmlns:a16="http://schemas.microsoft.com/office/drawing/2014/main" val="1706311719"/>
                    </a:ext>
                  </a:extLst>
                </a:gridCol>
              </a:tblGrid>
              <a:tr h="487361">
                <a:tc>
                  <a:txBody>
                    <a:bodyPr/>
                    <a:lstStyle/>
                    <a:p>
                      <a:pPr fontAlgn="b"/>
                      <a:r>
                        <a:rPr lang="en-US" sz="1400" u="none" strike="noStrike" dirty="0">
                          <a:effectLst/>
                        </a:rPr>
                        <a:t>Albany</a:t>
                      </a:r>
                      <a:endParaRPr lang="en-US" sz="1400" b="0" i="0" u="none" strike="noStrike" dirty="0">
                        <a:solidFill>
                          <a:srgbClr val="000000"/>
                        </a:solidFill>
                        <a:effectLst/>
                        <a:latin typeface="Century" panose="02040604050505020304" pitchFamily="18" charset="0"/>
                      </a:endParaRPr>
                    </a:p>
                  </a:txBody>
                  <a:tcPr marL="9525" marR="9525" marT="9525" anchor="b"/>
                </a:tc>
                <a:tc>
                  <a:txBody>
                    <a:bodyPr/>
                    <a:lstStyle/>
                    <a:p>
                      <a:pPr fontAlgn="b"/>
                      <a:r>
                        <a:rPr lang="en-US" sz="1400" u="none" strike="noStrike" dirty="0">
                          <a:effectLst/>
                        </a:rPr>
                        <a:t>Total</a:t>
                      </a:r>
                      <a:endParaRPr lang="en-US" sz="1400" b="0" i="0" u="none" strike="noStrike" dirty="0">
                        <a:solidFill>
                          <a:srgbClr val="000000"/>
                        </a:solidFill>
                        <a:effectLst/>
                        <a:latin typeface="Century" panose="02040604050505020304" pitchFamily="18" charset="0"/>
                      </a:endParaRPr>
                    </a:p>
                  </a:txBody>
                  <a:tcPr marL="9525" marR="9525" marT="9525" anchor="b"/>
                </a:tc>
                <a:tc>
                  <a:txBody>
                    <a:bodyPr/>
                    <a:lstStyle/>
                    <a:p>
                      <a:pPr fontAlgn="b"/>
                      <a:r>
                        <a:rPr lang="en-US" sz="1400" u="none" strike="noStrike" dirty="0">
                          <a:effectLst/>
                        </a:rPr>
                        <a:t>Percent</a:t>
                      </a:r>
                      <a:endParaRPr lang="en-US" sz="1400" b="0" i="0" u="none" strike="noStrike" dirty="0">
                        <a:solidFill>
                          <a:srgbClr val="000000"/>
                        </a:solidFill>
                        <a:effectLst/>
                        <a:latin typeface="Century" panose="02040604050505020304" pitchFamily="18" charset="0"/>
                      </a:endParaRPr>
                    </a:p>
                  </a:txBody>
                  <a:tcPr marL="9525" marR="9525" marT="9525" anchor="b"/>
                </a:tc>
                <a:extLst>
                  <a:ext uri="{0D108BD9-81ED-4DB2-BD59-A6C34878D82A}">
                    <a16:rowId xmlns:a16="http://schemas.microsoft.com/office/drawing/2014/main" val="3579802104"/>
                  </a:ext>
                </a:extLst>
              </a:tr>
              <a:tr h="302953">
                <a:tc>
                  <a:txBody>
                    <a:bodyPr/>
                    <a:lstStyle/>
                    <a:p>
                      <a:pPr fontAlgn="b"/>
                      <a:r>
                        <a:rPr lang="en-US" sz="1400" u="none" strike="noStrike" dirty="0">
                          <a:solidFill>
                            <a:schemeClr val="tx2"/>
                          </a:solidFill>
                          <a:effectLst/>
                        </a:rPr>
                        <a:t>White alone</a:t>
                      </a:r>
                      <a:endParaRPr lang="en-US" sz="1400" b="0" i="0" u="none" strike="noStrike" dirty="0">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7,070</a:t>
                      </a:r>
                      <a:endParaRPr lang="en-US" sz="1400" b="0" i="0" u="none" strike="noStrike" dirty="0">
                        <a:solidFill>
                          <a:schemeClr val="tx2"/>
                        </a:solidFill>
                        <a:effectLst/>
                        <a:latin typeface="Century"/>
                      </a:endParaRPr>
                    </a:p>
                  </a:txBody>
                  <a:tcPr marL="9525" marR="9525" marT="9525" anchor="b"/>
                </a:tc>
                <a:tc>
                  <a:txBody>
                    <a:bodyPr/>
                    <a:lstStyle/>
                    <a:p>
                      <a:pPr fontAlgn="b"/>
                      <a:r>
                        <a:rPr lang="en-US" sz="1400" u="none" strike="noStrike" dirty="0">
                          <a:solidFill>
                            <a:schemeClr val="tx2"/>
                          </a:solidFill>
                          <a:effectLst/>
                        </a:rPr>
                        <a:t>(X)</a:t>
                      </a:r>
                      <a:endParaRPr lang="en-US" sz="1400" b="0" i="0" u="none" strike="noStrike" dirty="0">
                        <a:solidFill>
                          <a:schemeClr val="tx2"/>
                        </a:solidFill>
                        <a:effectLst/>
                        <a:latin typeface="Century"/>
                      </a:endParaRPr>
                    </a:p>
                  </a:txBody>
                  <a:tcPr marL="9525" marR="9525" marT="9525" anchor="b"/>
                </a:tc>
                <a:extLst>
                  <a:ext uri="{0D108BD9-81ED-4DB2-BD59-A6C34878D82A}">
                    <a16:rowId xmlns:a16="http://schemas.microsoft.com/office/drawing/2014/main" val="1743505465"/>
                  </a:ext>
                </a:extLst>
              </a:tr>
              <a:tr h="302953">
                <a:tc>
                  <a:txBody>
                    <a:bodyPr/>
                    <a:lstStyle/>
                    <a:p>
                      <a:pPr algn="r" fontAlgn="b"/>
                      <a:r>
                        <a:rPr lang="en-US" sz="1400" u="none" strike="noStrike" dirty="0">
                          <a:solidFill>
                            <a:schemeClr val="tx2"/>
                          </a:solidFill>
                          <a:effectLst/>
                        </a:rPr>
                        <a:t>High school graduate or higher</a:t>
                      </a:r>
                      <a:endParaRPr lang="en-US" sz="1400" b="0" i="0" u="none" strike="noStrike" dirty="0">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6,899</a:t>
                      </a:r>
                      <a:endParaRPr lang="en-US" sz="1400" b="0" i="0" u="none" strike="noStrike" dirty="0">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97.60%</a:t>
                      </a:r>
                      <a:endParaRPr lang="en-US" sz="1400" b="0" i="0" u="none" strike="noStrike" dirty="0">
                        <a:solidFill>
                          <a:schemeClr val="tx2"/>
                        </a:solidFill>
                        <a:effectLst/>
                        <a:latin typeface="Century"/>
                      </a:endParaRPr>
                    </a:p>
                  </a:txBody>
                  <a:tcPr marL="9525" marR="9525" marT="9525" anchor="b"/>
                </a:tc>
                <a:extLst>
                  <a:ext uri="{0D108BD9-81ED-4DB2-BD59-A6C34878D82A}">
                    <a16:rowId xmlns:a16="http://schemas.microsoft.com/office/drawing/2014/main" val="2384231831"/>
                  </a:ext>
                </a:extLst>
              </a:tr>
              <a:tr h="302953">
                <a:tc>
                  <a:txBody>
                    <a:bodyPr/>
                    <a:lstStyle/>
                    <a:p>
                      <a:pPr algn="r" fontAlgn="b"/>
                      <a:r>
                        <a:rPr lang="en-US" sz="1400" u="none" strike="noStrike" dirty="0">
                          <a:solidFill>
                            <a:schemeClr val="tx2"/>
                          </a:solidFill>
                          <a:effectLst/>
                        </a:rPr>
                        <a:t>Bachelor's degree or higher</a:t>
                      </a:r>
                      <a:endParaRPr lang="en-US" sz="1400" b="0" i="0" u="none" strike="noStrike" dirty="0">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5,492</a:t>
                      </a:r>
                      <a:endParaRPr lang="en-US" sz="1400" b="0" i="0" u="none" strike="noStrike" dirty="0">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77.70%</a:t>
                      </a:r>
                      <a:endParaRPr lang="en-US" sz="1400" b="0" i="0" u="none" strike="noStrike" dirty="0">
                        <a:solidFill>
                          <a:schemeClr val="tx2"/>
                        </a:solidFill>
                        <a:effectLst/>
                        <a:latin typeface="Century"/>
                      </a:endParaRPr>
                    </a:p>
                  </a:txBody>
                  <a:tcPr marL="9525" marR="9525" marT="9525" anchor="b"/>
                </a:tc>
                <a:extLst>
                  <a:ext uri="{0D108BD9-81ED-4DB2-BD59-A6C34878D82A}">
                    <a16:rowId xmlns:a16="http://schemas.microsoft.com/office/drawing/2014/main" val="1463171277"/>
                  </a:ext>
                </a:extLst>
              </a:tr>
              <a:tr h="302953">
                <a:tc>
                  <a:txBody>
                    <a:bodyPr/>
                    <a:lstStyle/>
                    <a:p>
                      <a:pPr fontAlgn="b"/>
                      <a:r>
                        <a:rPr lang="en-US" sz="1400" u="none" strike="noStrike" dirty="0">
                          <a:solidFill>
                            <a:schemeClr val="tx2"/>
                          </a:solidFill>
                          <a:effectLst/>
                        </a:rPr>
                        <a:t>White alone, not Hispanic or Latino</a:t>
                      </a:r>
                      <a:endParaRPr lang="en-US" sz="1400" b="0" i="0" u="none" strike="noStrike" dirty="0">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6,565</a:t>
                      </a:r>
                      <a:endParaRPr lang="en-US" sz="1400" b="0" i="0" u="none" strike="noStrike" dirty="0">
                        <a:solidFill>
                          <a:schemeClr val="tx2"/>
                        </a:solidFill>
                        <a:effectLst/>
                        <a:latin typeface="Century"/>
                      </a:endParaRPr>
                    </a:p>
                  </a:txBody>
                  <a:tcPr marL="9525" marR="9525" marT="9525" anchor="b"/>
                </a:tc>
                <a:tc>
                  <a:txBody>
                    <a:bodyPr/>
                    <a:lstStyle/>
                    <a:p>
                      <a:pPr fontAlgn="b"/>
                      <a:r>
                        <a:rPr lang="en-US" sz="1400" u="none" strike="noStrike" dirty="0">
                          <a:solidFill>
                            <a:schemeClr val="tx2"/>
                          </a:solidFill>
                          <a:effectLst/>
                        </a:rPr>
                        <a:t>(X)</a:t>
                      </a:r>
                      <a:endParaRPr lang="en-US" sz="1400" b="0" i="0" u="none" strike="noStrike" dirty="0">
                        <a:solidFill>
                          <a:schemeClr val="tx2"/>
                        </a:solidFill>
                        <a:effectLst/>
                        <a:latin typeface="Century"/>
                      </a:endParaRPr>
                    </a:p>
                  </a:txBody>
                  <a:tcPr marL="9525" marR="9525" marT="9525" anchor="b"/>
                </a:tc>
                <a:extLst>
                  <a:ext uri="{0D108BD9-81ED-4DB2-BD59-A6C34878D82A}">
                    <a16:rowId xmlns:a16="http://schemas.microsoft.com/office/drawing/2014/main" val="3490901304"/>
                  </a:ext>
                </a:extLst>
              </a:tr>
              <a:tr h="302953">
                <a:tc>
                  <a:txBody>
                    <a:bodyPr/>
                    <a:lstStyle/>
                    <a:p>
                      <a:pPr algn="r" fontAlgn="b"/>
                      <a:r>
                        <a:rPr lang="en-US" sz="1400" u="none" strike="noStrike" dirty="0">
                          <a:solidFill>
                            <a:schemeClr val="tx2"/>
                          </a:solidFill>
                          <a:effectLst/>
                        </a:rPr>
                        <a:t>High school graduate or higher</a:t>
                      </a:r>
                      <a:endParaRPr lang="en-US" sz="1400" b="0" i="0" u="none" strike="noStrike" dirty="0">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6,427</a:t>
                      </a:r>
                      <a:endParaRPr lang="en-US" sz="1400" b="0" i="0" u="none" strike="noStrike" dirty="0">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97.90%</a:t>
                      </a:r>
                      <a:endParaRPr lang="en-US" sz="1400" b="0" i="0" u="none" strike="noStrike" dirty="0">
                        <a:solidFill>
                          <a:schemeClr val="tx2"/>
                        </a:solidFill>
                        <a:effectLst/>
                        <a:latin typeface="Century"/>
                      </a:endParaRPr>
                    </a:p>
                  </a:txBody>
                  <a:tcPr marL="9525" marR="9525" marT="9525" anchor="b"/>
                </a:tc>
                <a:extLst>
                  <a:ext uri="{0D108BD9-81ED-4DB2-BD59-A6C34878D82A}">
                    <a16:rowId xmlns:a16="http://schemas.microsoft.com/office/drawing/2014/main" val="2883706424"/>
                  </a:ext>
                </a:extLst>
              </a:tr>
              <a:tr h="302953">
                <a:tc>
                  <a:txBody>
                    <a:bodyPr/>
                    <a:lstStyle/>
                    <a:p>
                      <a:pPr algn="r" fontAlgn="b"/>
                      <a:r>
                        <a:rPr lang="en-US" sz="1400" u="none" strike="noStrike" dirty="0">
                          <a:solidFill>
                            <a:schemeClr val="tx2"/>
                          </a:solidFill>
                          <a:effectLst/>
                        </a:rPr>
                        <a:t>Bachelor's degree or higher</a:t>
                      </a:r>
                      <a:endParaRPr lang="en-US" sz="1400" b="0" i="0" u="none" strike="noStrike" dirty="0">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5,225</a:t>
                      </a:r>
                      <a:endParaRPr lang="en-US" sz="1400" b="0" i="0" u="none" strike="noStrike" dirty="0">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79.60%</a:t>
                      </a:r>
                      <a:endParaRPr lang="en-US" sz="1400" b="0" i="0" u="none" strike="noStrike" dirty="0">
                        <a:solidFill>
                          <a:schemeClr val="tx2"/>
                        </a:solidFill>
                        <a:effectLst/>
                        <a:latin typeface="Century"/>
                      </a:endParaRPr>
                    </a:p>
                  </a:txBody>
                  <a:tcPr marL="9525" marR="9525" marT="9525" anchor="b"/>
                </a:tc>
                <a:extLst>
                  <a:ext uri="{0D108BD9-81ED-4DB2-BD59-A6C34878D82A}">
                    <a16:rowId xmlns:a16="http://schemas.microsoft.com/office/drawing/2014/main" val="1639436941"/>
                  </a:ext>
                </a:extLst>
              </a:tr>
              <a:tr h="302953">
                <a:tc>
                  <a:txBody>
                    <a:bodyPr/>
                    <a:lstStyle/>
                    <a:p>
                      <a:pPr fontAlgn="b"/>
                      <a:r>
                        <a:rPr lang="en-US" sz="1400" u="none" strike="noStrike" dirty="0">
                          <a:solidFill>
                            <a:schemeClr val="tx2"/>
                          </a:solidFill>
                          <a:effectLst/>
                        </a:rPr>
                        <a:t>Black alone</a:t>
                      </a:r>
                      <a:endParaRPr lang="en-US" sz="1400" b="0" i="0" u="none" strike="noStrike" dirty="0">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513</a:t>
                      </a:r>
                      <a:endParaRPr lang="en-US" sz="1400" b="0" i="0" u="none" strike="noStrike" dirty="0">
                        <a:solidFill>
                          <a:schemeClr val="tx2"/>
                        </a:solidFill>
                        <a:effectLst/>
                        <a:latin typeface="Century"/>
                      </a:endParaRPr>
                    </a:p>
                  </a:txBody>
                  <a:tcPr marL="9525" marR="9525" marT="9525" anchor="b"/>
                </a:tc>
                <a:tc>
                  <a:txBody>
                    <a:bodyPr/>
                    <a:lstStyle/>
                    <a:p>
                      <a:pPr fontAlgn="b"/>
                      <a:r>
                        <a:rPr lang="en-US" sz="1400" u="none" strike="noStrike" dirty="0">
                          <a:solidFill>
                            <a:schemeClr val="tx2"/>
                          </a:solidFill>
                          <a:effectLst/>
                        </a:rPr>
                        <a:t>(X)</a:t>
                      </a:r>
                      <a:endParaRPr lang="en-US" sz="1400" b="0" i="0" u="none" strike="noStrike" dirty="0">
                        <a:solidFill>
                          <a:schemeClr val="tx2"/>
                        </a:solidFill>
                        <a:effectLst/>
                        <a:latin typeface="Century"/>
                      </a:endParaRPr>
                    </a:p>
                  </a:txBody>
                  <a:tcPr marL="9525" marR="9525" marT="9525" anchor="b"/>
                </a:tc>
                <a:extLst>
                  <a:ext uri="{0D108BD9-81ED-4DB2-BD59-A6C34878D82A}">
                    <a16:rowId xmlns:a16="http://schemas.microsoft.com/office/drawing/2014/main" val="1038586452"/>
                  </a:ext>
                </a:extLst>
              </a:tr>
              <a:tr h="302953">
                <a:tc>
                  <a:txBody>
                    <a:bodyPr/>
                    <a:lstStyle/>
                    <a:p>
                      <a:pPr algn="r" fontAlgn="b"/>
                      <a:r>
                        <a:rPr lang="en-US" sz="1400" u="none" strike="noStrike" dirty="0">
                          <a:solidFill>
                            <a:schemeClr val="tx2"/>
                          </a:solidFill>
                          <a:effectLst/>
                        </a:rPr>
                        <a:t>High school graduate or higher</a:t>
                      </a:r>
                      <a:endParaRPr lang="en-US" sz="1400" b="0" i="0" u="none" strike="noStrike" dirty="0">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474</a:t>
                      </a:r>
                      <a:endParaRPr lang="en-US" sz="1400" b="0" i="0" u="none" strike="noStrike" dirty="0">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92.40%</a:t>
                      </a:r>
                      <a:endParaRPr lang="en-US" sz="1400" b="0" i="0" u="none" strike="noStrike" dirty="0">
                        <a:solidFill>
                          <a:schemeClr val="tx2"/>
                        </a:solidFill>
                        <a:effectLst/>
                        <a:latin typeface="Century"/>
                      </a:endParaRPr>
                    </a:p>
                  </a:txBody>
                  <a:tcPr marL="9525" marR="9525" marT="9525" anchor="b"/>
                </a:tc>
                <a:extLst>
                  <a:ext uri="{0D108BD9-81ED-4DB2-BD59-A6C34878D82A}">
                    <a16:rowId xmlns:a16="http://schemas.microsoft.com/office/drawing/2014/main" val="4278479049"/>
                  </a:ext>
                </a:extLst>
              </a:tr>
              <a:tr h="302953">
                <a:tc>
                  <a:txBody>
                    <a:bodyPr/>
                    <a:lstStyle/>
                    <a:p>
                      <a:pPr algn="r" fontAlgn="b"/>
                      <a:r>
                        <a:rPr lang="en-US" sz="1400" u="none" strike="noStrike" dirty="0">
                          <a:solidFill>
                            <a:schemeClr val="tx2"/>
                          </a:solidFill>
                          <a:effectLst/>
                        </a:rPr>
                        <a:t>Bachelor's degree or higher</a:t>
                      </a:r>
                      <a:endParaRPr lang="en-US" sz="1400" b="0" i="0" u="none" strike="noStrike" dirty="0">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230</a:t>
                      </a:r>
                      <a:endParaRPr lang="en-US" sz="1400" b="0" i="0" u="none" strike="noStrike" dirty="0">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44.80%</a:t>
                      </a:r>
                      <a:endParaRPr lang="en-US" sz="1400" b="0" i="0" u="none" strike="noStrike" dirty="0">
                        <a:solidFill>
                          <a:schemeClr val="tx2"/>
                        </a:solidFill>
                        <a:effectLst/>
                        <a:latin typeface="Century"/>
                      </a:endParaRPr>
                    </a:p>
                  </a:txBody>
                  <a:tcPr marL="9525" marR="9525" marT="9525" anchor="b"/>
                </a:tc>
                <a:extLst>
                  <a:ext uri="{0D108BD9-81ED-4DB2-BD59-A6C34878D82A}">
                    <a16:rowId xmlns:a16="http://schemas.microsoft.com/office/drawing/2014/main" val="1816326819"/>
                  </a:ext>
                </a:extLst>
              </a:tr>
              <a:tr h="302953">
                <a:tc>
                  <a:txBody>
                    <a:bodyPr/>
                    <a:lstStyle/>
                    <a:p>
                      <a:pPr fontAlgn="b"/>
                      <a:r>
                        <a:rPr lang="en-US" sz="1400" u="none" strike="noStrike" dirty="0">
                          <a:solidFill>
                            <a:schemeClr val="tx2"/>
                          </a:solidFill>
                          <a:effectLst/>
                        </a:rPr>
                        <a:t>American Indian or Alaska Native alone</a:t>
                      </a:r>
                      <a:endParaRPr lang="en-US" sz="1400" b="0" i="0" u="none" strike="noStrike" dirty="0">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103</a:t>
                      </a:r>
                      <a:endParaRPr lang="en-US" sz="1400" b="0" i="0" u="none" strike="noStrike" dirty="0">
                        <a:solidFill>
                          <a:schemeClr val="tx2"/>
                        </a:solidFill>
                        <a:effectLst/>
                        <a:latin typeface="Century"/>
                      </a:endParaRPr>
                    </a:p>
                  </a:txBody>
                  <a:tcPr marL="9525" marR="9525" marT="9525" anchor="b"/>
                </a:tc>
                <a:tc>
                  <a:txBody>
                    <a:bodyPr/>
                    <a:lstStyle/>
                    <a:p>
                      <a:pPr fontAlgn="b"/>
                      <a:r>
                        <a:rPr lang="en-US" sz="1400" u="none" strike="noStrike" dirty="0">
                          <a:solidFill>
                            <a:schemeClr val="tx2"/>
                          </a:solidFill>
                          <a:effectLst/>
                        </a:rPr>
                        <a:t>(X)</a:t>
                      </a:r>
                      <a:endParaRPr lang="en-US" sz="1400" b="0" i="0" u="none" strike="noStrike" dirty="0">
                        <a:solidFill>
                          <a:schemeClr val="tx2"/>
                        </a:solidFill>
                        <a:effectLst/>
                        <a:latin typeface="Century"/>
                      </a:endParaRPr>
                    </a:p>
                  </a:txBody>
                  <a:tcPr marL="9525" marR="9525" marT="9525" anchor="b"/>
                </a:tc>
                <a:extLst>
                  <a:ext uri="{0D108BD9-81ED-4DB2-BD59-A6C34878D82A}">
                    <a16:rowId xmlns:a16="http://schemas.microsoft.com/office/drawing/2014/main" val="953607848"/>
                  </a:ext>
                </a:extLst>
              </a:tr>
              <a:tr h="302953">
                <a:tc>
                  <a:txBody>
                    <a:bodyPr/>
                    <a:lstStyle/>
                    <a:p>
                      <a:pPr algn="r" fontAlgn="b"/>
                      <a:r>
                        <a:rPr lang="en-US" sz="1400" u="none" strike="noStrike" dirty="0">
                          <a:solidFill>
                            <a:schemeClr val="tx2"/>
                          </a:solidFill>
                          <a:effectLst/>
                        </a:rPr>
                        <a:t>High school graduate or higher</a:t>
                      </a:r>
                      <a:endParaRPr lang="en-US" sz="1400" b="0" i="0" u="none" strike="noStrike" dirty="0">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89</a:t>
                      </a:r>
                      <a:endParaRPr lang="en-US" sz="1400" b="0" i="0" u="none" strike="noStrike" dirty="0">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86.40%</a:t>
                      </a:r>
                      <a:endParaRPr lang="en-US" sz="1400" b="0" i="0" u="none" strike="noStrike" dirty="0">
                        <a:solidFill>
                          <a:schemeClr val="tx2"/>
                        </a:solidFill>
                        <a:effectLst/>
                        <a:latin typeface="Century"/>
                      </a:endParaRPr>
                    </a:p>
                  </a:txBody>
                  <a:tcPr marL="9525" marR="9525" marT="9525" anchor="b"/>
                </a:tc>
                <a:extLst>
                  <a:ext uri="{0D108BD9-81ED-4DB2-BD59-A6C34878D82A}">
                    <a16:rowId xmlns:a16="http://schemas.microsoft.com/office/drawing/2014/main" val="509192309"/>
                  </a:ext>
                </a:extLst>
              </a:tr>
              <a:tr h="302953">
                <a:tc>
                  <a:txBody>
                    <a:bodyPr/>
                    <a:lstStyle/>
                    <a:p>
                      <a:pPr algn="r" fontAlgn="b"/>
                      <a:r>
                        <a:rPr lang="en-US" sz="1400" u="none" strike="noStrike" dirty="0">
                          <a:solidFill>
                            <a:schemeClr val="tx2"/>
                          </a:solidFill>
                          <a:effectLst/>
                        </a:rPr>
                        <a:t>Bachelor's degree or higher</a:t>
                      </a:r>
                      <a:endParaRPr lang="en-US" sz="1400" b="0" i="0" u="none" strike="noStrike" dirty="0">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39</a:t>
                      </a:r>
                      <a:endParaRPr lang="en-US" sz="1400" b="0" i="0" u="none" strike="noStrike" dirty="0">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37.90%</a:t>
                      </a:r>
                      <a:endParaRPr lang="en-US" sz="1400" b="0" i="0" u="none" strike="noStrike" dirty="0">
                        <a:solidFill>
                          <a:schemeClr val="tx2"/>
                        </a:solidFill>
                        <a:effectLst/>
                        <a:latin typeface="Century"/>
                      </a:endParaRPr>
                    </a:p>
                  </a:txBody>
                  <a:tcPr marL="9525" marR="9525" marT="9525" anchor="b"/>
                </a:tc>
                <a:extLst>
                  <a:ext uri="{0D108BD9-81ED-4DB2-BD59-A6C34878D82A}">
                    <a16:rowId xmlns:a16="http://schemas.microsoft.com/office/drawing/2014/main" val="706780836"/>
                  </a:ext>
                </a:extLst>
              </a:tr>
              <a:tr h="302953">
                <a:tc>
                  <a:txBody>
                    <a:bodyPr/>
                    <a:lstStyle/>
                    <a:p>
                      <a:pPr fontAlgn="b"/>
                      <a:r>
                        <a:rPr lang="en-US" sz="1400" u="none" strike="noStrike" dirty="0">
                          <a:solidFill>
                            <a:schemeClr val="tx2"/>
                          </a:solidFill>
                          <a:effectLst/>
                        </a:rPr>
                        <a:t>Asian alone</a:t>
                      </a:r>
                      <a:endParaRPr lang="en-US" sz="1400" b="0" i="0" u="none" strike="noStrike" dirty="0">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4,534</a:t>
                      </a:r>
                      <a:endParaRPr lang="en-US" sz="1400" b="0" i="0" u="none" strike="noStrike" dirty="0">
                        <a:solidFill>
                          <a:schemeClr val="tx2"/>
                        </a:solidFill>
                        <a:effectLst/>
                        <a:latin typeface="Century"/>
                      </a:endParaRPr>
                    </a:p>
                  </a:txBody>
                  <a:tcPr marL="9525" marR="9525" marT="9525" anchor="b"/>
                </a:tc>
                <a:tc>
                  <a:txBody>
                    <a:bodyPr/>
                    <a:lstStyle/>
                    <a:p>
                      <a:pPr fontAlgn="b"/>
                      <a:r>
                        <a:rPr lang="en-US" sz="1400" u="none" strike="noStrike" dirty="0">
                          <a:solidFill>
                            <a:schemeClr val="tx2"/>
                          </a:solidFill>
                          <a:effectLst/>
                        </a:rPr>
                        <a:t>(X)</a:t>
                      </a:r>
                      <a:endParaRPr lang="en-US" sz="1400" b="0" i="0" u="none" strike="noStrike" dirty="0">
                        <a:solidFill>
                          <a:schemeClr val="tx2"/>
                        </a:solidFill>
                        <a:effectLst/>
                        <a:latin typeface="Century"/>
                      </a:endParaRPr>
                    </a:p>
                  </a:txBody>
                  <a:tcPr marL="9525" marR="9525" marT="9525" anchor="b"/>
                </a:tc>
                <a:extLst>
                  <a:ext uri="{0D108BD9-81ED-4DB2-BD59-A6C34878D82A}">
                    <a16:rowId xmlns:a16="http://schemas.microsoft.com/office/drawing/2014/main" val="3905575716"/>
                  </a:ext>
                </a:extLst>
              </a:tr>
              <a:tr h="302953">
                <a:tc>
                  <a:txBody>
                    <a:bodyPr/>
                    <a:lstStyle/>
                    <a:p>
                      <a:pPr algn="r" fontAlgn="b"/>
                      <a:r>
                        <a:rPr lang="en-US" sz="1400" u="none" strike="noStrike" dirty="0">
                          <a:solidFill>
                            <a:schemeClr val="tx2"/>
                          </a:solidFill>
                          <a:effectLst/>
                        </a:rPr>
                        <a:t>High school graduate or higher</a:t>
                      </a:r>
                      <a:endParaRPr lang="en-US" sz="1400" b="0" i="0" u="none" strike="noStrike" dirty="0">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4,327</a:t>
                      </a:r>
                      <a:endParaRPr lang="en-US" sz="1400" b="0" i="0" u="none" strike="noStrike" dirty="0">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95.40%</a:t>
                      </a:r>
                      <a:endParaRPr lang="en-US" sz="1400" b="0" i="0" u="none" strike="noStrike" dirty="0">
                        <a:solidFill>
                          <a:schemeClr val="tx2"/>
                        </a:solidFill>
                        <a:effectLst/>
                        <a:latin typeface="Century"/>
                      </a:endParaRPr>
                    </a:p>
                  </a:txBody>
                  <a:tcPr marL="9525" marR="9525" marT="9525" anchor="b"/>
                </a:tc>
                <a:extLst>
                  <a:ext uri="{0D108BD9-81ED-4DB2-BD59-A6C34878D82A}">
                    <a16:rowId xmlns:a16="http://schemas.microsoft.com/office/drawing/2014/main" val="4025463052"/>
                  </a:ext>
                </a:extLst>
              </a:tr>
              <a:tr h="302953">
                <a:tc>
                  <a:txBody>
                    <a:bodyPr/>
                    <a:lstStyle/>
                    <a:p>
                      <a:pPr algn="r" fontAlgn="b"/>
                      <a:r>
                        <a:rPr lang="en-US" sz="1400" u="none" strike="noStrike" dirty="0">
                          <a:solidFill>
                            <a:schemeClr val="tx2"/>
                          </a:solidFill>
                          <a:effectLst/>
                        </a:rPr>
                        <a:t>Bachelor's degree or higher</a:t>
                      </a:r>
                      <a:endParaRPr lang="en-US" sz="1400" b="0" i="0" u="none" strike="noStrike" dirty="0">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3,479</a:t>
                      </a:r>
                      <a:endParaRPr lang="en-US" sz="1400" b="0" i="0" u="none" strike="noStrike" dirty="0">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76.70%</a:t>
                      </a:r>
                      <a:endParaRPr lang="en-US" sz="1400" b="0" i="0" u="none" strike="noStrike" dirty="0">
                        <a:solidFill>
                          <a:schemeClr val="tx2"/>
                        </a:solidFill>
                        <a:effectLst/>
                        <a:latin typeface="Century"/>
                      </a:endParaRPr>
                    </a:p>
                  </a:txBody>
                  <a:tcPr marL="9525" marR="9525" marT="9525" anchor="b"/>
                </a:tc>
                <a:extLst>
                  <a:ext uri="{0D108BD9-81ED-4DB2-BD59-A6C34878D82A}">
                    <a16:rowId xmlns:a16="http://schemas.microsoft.com/office/drawing/2014/main" val="2910098037"/>
                  </a:ext>
                </a:extLst>
              </a:tr>
            </a:tbl>
          </a:graphicData>
        </a:graphic>
      </p:graphicFrame>
      <p:graphicFrame>
        <p:nvGraphicFramePr>
          <p:cNvPr id="12" name="Table 11">
            <a:extLst>
              <a:ext uri="{FF2B5EF4-FFF2-40B4-BE49-F238E27FC236}">
                <a16:creationId xmlns:a16="http://schemas.microsoft.com/office/drawing/2014/main" id="{3780C4F7-172D-7F84-4242-3E8726C7B575}"/>
              </a:ext>
            </a:extLst>
          </p:cNvPr>
          <p:cNvGraphicFramePr>
            <a:graphicFrameLocks noGrp="1"/>
          </p:cNvGraphicFramePr>
          <p:nvPr/>
        </p:nvGraphicFramePr>
        <p:xfrm>
          <a:off x="6193674" y="1035942"/>
          <a:ext cx="5388778" cy="4272993"/>
        </p:xfrm>
        <a:graphic>
          <a:graphicData uri="http://schemas.openxmlformats.org/drawingml/2006/table">
            <a:tbl>
              <a:tblPr firstRow="1" bandRow="1">
                <a:tableStyleId>{5C22544A-7EE6-4342-B048-85BDC9FD1C3A}</a:tableStyleId>
              </a:tblPr>
              <a:tblGrid>
                <a:gridCol w="3724396">
                  <a:extLst>
                    <a:ext uri="{9D8B030D-6E8A-4147-A177-3AD203B41FA5}">
                      <a16:colId xmlns:a16="http://schemas.microsoft.com/office/drawing/2014/main" val="3650339633"/>
                    </a:ext>
                  </a:extLst>
                </a:gridCol>
                <a:gridCol w="804906">
                  <a:extLst>
                    <a:ext uri="{9D8B030D-6E8A-4147-A177-3AD203B41FA5}">
                      <a16:colId xmlns:a16="http://schemas.microsoft.com/office/drawing/2014/main" val="1756498127"/>
                    </a:ext>
                  </a:extLst>
                </a:gridCol>
                <a:gridCol w="859476">
                  <a:extLst>
                    <a:ext uri="{9D8B030D-6E8A-4147-A177-3AD203B41FA5}">
                      <a16:colId xmlns:a16="http://schemas.microsoft.com/office/drawing/2014/main" val="3104414936"/>
                    </a:ext>
                  </a:extLst>
                </a:gridCol>
              </a:tblGrid>
              <a:tr h="476977">
                <a:tc>
                  <a:txBody>
                    <a:bodyPr/>
                    <a:lstStyle/>
                    <a:p>
                      <a:pPr lvl="0">
                        <a:buNone/>
                      </a:pPr>
                      <a:endParaRPr lang="en-US" sz="1400" u="none" strike="noStrike" dirty="0">
                        <a:effectLst/>
                      </a:endParaRPr>
                    </a:p>
                    <a:p>
                      <a:pPr lvl="0">
                        <a:buNone/>
                      </a:pPr>
                      <a:r>
                        <a:rPr lang="en-US" sz="1400" u="none" strike="noStrike" dirty="0">
                          <a:effectLst/>
                        </a:rPr>
                        <a:t>Albany</a:t>
                      </a:r>
                      <a:endParaRPr lang="en-US" sz="1400" b="0" i="0" u="none" strike="noStrike" dirty="0">
                        <a:solidFill>
                          <a:srgbClr val="000000"/>
                        </a:solidFill>
                        <a:effectLst/>
                        <a:latin typeface="Century"/>
                      </a:endParaRPr>
                    </a:p>
                  </a:txBody>
                  <a:tcPr marL="9524" marR="9524" marT="9524"/>
                </a:tc>
                <a:tc>
                  <a:txBody>
                    <a:bodyPr/>
                    <a:lstStyle/>
                    <a:p>
                      <a:pPr lvl="0">
                        <a:buNone/>
                      </a:pPr>
                      <a:endParaRPr lang="en-US" sz="1400" u="none" strike="noStrike" dirty="0">
                        <a:effectLst/>
                      </a:endParaRPr>
                    </a:p>
                    <a:p>
                      <a:pPr lvl="0">
                        <a:buNone/>
                      </a:pPr>
                      <a:r>
                        <a:rPr lang="en-US" sz="1400" u="none" strike="noStrike" dirty="0">
                          <a:effectLst/>
                        </a:rPr>
                        <a:t>Total</a:t>
                      </a:r>
                      <a:endParaRPr lang="en-US" sz="1400" b="0" i="0" u="none" strike="noStrike" dirty="0">
                        <a:solidFill>
                          <a:srgbClr val="000000"/>
                        </a:solidFill>
                        <a:effectLst/>
                        <a:latin typeface="Century"/>
                      </a:endParaRPr>
                    </a:p>
                  </a:txBody>
                  <a:tcPr marL="9524" marR="9524" marT="9524"/>
                </a:tc>
                <a:tc>
                  <a:txBody>
                    <a:bodyPr/>
                    <a:lstStyle/>
                    <a:p>
                      <a:pPr lvl="0">
                        <a:buNone/>
                      </a:pPr>
                      <a:endParaRPr lang="en-US" sz="1400" u="none" strike="noStrike" dirty="0">
                        <a:effectLst/>
                      </a:endParaRPr>
                    </a:p>
                    <a:p>
                      <a:pPr lvl="0">
                        <a:buNone/>
                      </a:pPr>
                      <a:r>
                        <a:rPr lang="en-US" sz="1400" u="none" strike="noStrike" dirty="0">
                          <a:effectLst/>
                        </a:rPr>
                        <a:t>Percent</a:t>
                      </a:r>
                      <a:endParaRPr lang="en-US" sz="1400" b="0" i="0" u="none" strike="noStrike" dirty="0">
                        <a:solidFill>
                          <a:srgbClr val="000000"/>
                        </a:solidFill>
                        <a:effectLst/>
                        <a:latin typeface="Century"/>
                      </a:endParaRPr>
                    </a:p>
                  </a:txBody>
                  <a:tcPr marL="9524" marR="9524" marT="9524"/>
                </a:tc>
                <a:extLst>
                  <a:ext uri="{0D108BD9-81ED-4DB2-BD59-A6C34878D82A}">
                    <a16:rowId xmlns:a16="http://schemas.microsoft.com/office/drawing/2014/main" val="3706074852"/>
                  </a:ext>
                </a:extLst>
              </a:tr>
              <a:tr h="528682">
                <a:tc>
                  <a:txBody>
                    <a:bodyPr/>
                    <a:lstStyle/>
                    <a:p>
                      <a:pPr fontAlgn="b"/>
                      <a:r>
                        <a:rPr lang="en-US" sz="1400" u="none" strike="noStrike" dirty="0">
                          <a:solidFill>
                            <a:schemeClr val="tx2"/>
                          </a:solidFill>
                          <a:effectLst/>
                        </a:rPr>
                        <a:t>Native Hawaiian and Other Pacific Islander alone</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32</a:t>
                      </a:r>
                      <a:endParaRPr lang="en-US" sz="1400" b="0" i="0" u="none" strike="noStrike">
                        <a:solidFill>
                          <a:schemeClr val="tx2"/>
                        </a:solidFill>
                        <a:effectLst/>
                        <a:latin typeface="Century"/>
                      </a:endParaRPr>
                    </a:p>
                  </a:txBody>
                  <a:tcPr marL="9525" marR="9525" marT="9525" anchor="b"/>
                </a:tc>
                <a:tc>
                  <a:txBody>
                    <a:bodyPr/>
                    <a:lstStyle/>
                    <a:p>
                      <a:pPr fontAlgn="b"/>
                      <a:r>
                        <a:rPr lang="en-US" sz="1400" u="none" strike="noStrike" dirty="0">
                          <a:solidFill>
                            <a:schemeClr val="tx2"/>
                          </a:solidFill>
                          <a:effectLst/>
                        </a:rPr>
                        <a:t>(X)</a:t>
                      </a:r>
                      <a:endParaRPr lang="en-US" sz="1400" b="0" i="0" u="none" strike="noStrike">
                        <a:solidFill>
                          <a:schemeClr val="tx2"/>
                        </a:solidFill>
                        <a:effectLst/>
                        <a:latin typeface="Century"/>
                      </a:endParaRPr>
                    </a:p>
                  </a:txBody>
                  <a:tcPr marL="9525" marR="9525" marT="9525" anchor="b"/>
                </a:tc>
                <a:extLst>
                  <a:ext uri="{0D108BD9-81ED-4DB2-BD59-A6C34878D82A}">
                    <a16:rowId xmlns:a16="http://schemas.microsoft.com/office/drawing/2014/main" val="3814158668"/>
                  </a:ext>
                </a:extLst>
              </a:tr>
              <a:tr h="296577">
                <a:tc>
                  <a:txBody>
                    <a:bodyPr/>
                    <a:lstStyle/>
                    <a:p>
                      <a:pPr algn="r" fontAlgn="b"/>
                      <a:r>
                        <a:rPr lang="en-US" sz="1400" u="none" strike="noStrike" dirty="0">
                          <a:solidFill>
                            <a:schemeClr val="tx2"/>
                          </a:solidFill>
                          <a:effectLst/>
                        </a:rPr>
                        <a:t>High school graduate or higher</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32</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100.00%</a:t>
                      </a:r>
                      <a:endParaRPr lang="en-US" sz="1400" b="0" i="0" u="none" strike="noStrike">
                        <a:solidFill>
                          <a:schemeClr val="tx2"/>
                        </a:solidFill>
                        <a:effectLst/>
                        <a:latin typeface="Century"/>
                      </a:endParaRPr>
                    </a:p>
                  </a:txBody>
                  <a:tcPr marL="9525" marR="9525" marT="9525" anchor="b"/>
                </a:tc>
                <a:extLst>
                  <a:ext uri="{0D108BD9-81ED-4DB2-BD59-A6C34878D82A}">
                    <a16:rowId xmlns:a16="http://schemas.microsoft.com/office/drawing/2014/main" val="585156018"/>
                  </a:ext>
                </a:extLst>
              </a:tr>
              <a:tr h="296577">
                <a:tc>
                  <a:txBody>
                    <a:bodyPr/>
                    <a:lstStyle/>
                    <a:p>
                      <a:pPr algn="r" fontAlgn="b"/>
                      <a:r>
                        <a:rPr lang="en-US" sz="1400" u="none" strike="noStrike" dirty="0">
                          <a:solidFill>
                            <a:schemeClr val="tx2"/>
                          </a:solidFill>
                          <a:effectLst/>
                        </a:rPr>
                        <a:t>Bachelor's degree or higher</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8</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25.00%</a:t>
                      </a:r>
                      <a:endParaRPr lang="en-US" sz="1400" b="0" i="0" u="none" strike="noStrike">
                        <a:solidFill>
                          <a:schemeClr val="tx2"/>
                        </a:solidFill>
                        <a:effectLst/>
                        <a:latin typeface="Century"/>
                      </a:endParaRPr>
                    </a:p>
                  </a:txBody>
                  <a:tcPr marL="9525" marR="9525" marT="9525" anchor="b"/>
                </a:tc>
                <a:extLst>
                  <a:ext uri="{0D108BD9-81ED-4DB2-BD59-A6C34878D82A}">
                    <a16:rowId xmlns:a16="http://schemas.microsoft.com/office/drawing/2014/main" val="3362082384"/>
                  </a:ext>
                </a:extLst>
              </a:tr>
              <a:tr h="296577">
                <a:tc>
                  <a:txBody>
                    <a:bodyPr/>
                    <a:lstStyle/>
                    <a:p>
                      <a:pPr fontAlgn="b"/>
                      <a:r>
                        <a:rPr lang="en-US" sz="1400" u="none" strike="noStrike" dirty="0">
                          <a:solidFill>
                            <a:schemeClr val="tx2"/>
                          </a:solidFill>
                          <a:effectLst/>
                        </a:rPr>
                        <a:t>Some other race alone</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561</a:t>
                      </a:r>
                      <a:endParaRPr lang="en-US" sz="1400" b="0" i="0" u="none" strike="noStrike">
                        <a:solidFill>
                          <a:schemeClr val="tx2"/>
                        </a:solidFill>
                        <a:effectLst/>
                        <a:latin typeface="Century"/>
                      </a:endParaRPr>
                    </a:p>
                  </a:txBody>
                  <a:tcPr marL="9525" marR="9525" marT="9525" anchor="b"/>
                </a:tc>
                <a:tc>
                  <a:txBody>
                    <a:bodyPr/>
                    <a:lstStyle/>
                    <a:p>
                      <a:pPr fontAlgn="b"/>
                      <a:r>
                        <a:rPr lang="en-US" sz="1400" u="none" strike="noStrike" dirty="0">
                          <a:solidFill>
                            <a:schemeClr val="tx2"/>
                          </a:solidFill>
                          <a:effectLst/>
                        </a:rPr>
                        <a:t>(X)</a:t>
                      </a:r>
                      <a:endParaRPr lang="en-US" sz="1400" b="0" i="0" u="none" strike="noStrike">
                        <a:solidFill>
                          <a:schemeClr val="tx2"/>
                        </a:solidFill>
                        <a:effectLst/>
                        <a:latin typeface="Century"/>
                      </a:endParaRPr>
                    </a:p>
                  </a:txBody>
                  <a:tcPr marL="9525" marR="9525" marT="9525" anchor="b"/>
                </a:tc>
                <a:extLst>
                  <a:ext uri="{0D108BD9-81ED-4DB2-BD59-A6C34878D82A}">
                    <a16:rowId xmlns:a16="http://schemas.microsoft.com/office/drawing/2014/main" val="3097272836"/>
                  </a:ext>
                </a:extLst>
              </a:tr>
              <a:tr h="296577">
                <a:tc>
                  <a:txBody>
                    <a:bodyPr/>
                    <a:lstStyle/>
                    <a:p>
                      <a:pPr algn="r" fontAlgn="b"/>
                      <a:r>
                        <a:rPr lang="en-US" sz="1400" u="none" strike="noStrike" dirty="0">
                          <a:solidFill>
                            <a:schemeClr val="tx2"/>
                          </a:solidFill>
                          <a:effectLst/>
                        </a:rPr>
                        <a:t>High school graduate or higher</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401</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71.50%</a:t>
                      </a:r>
                      <a:endParaRPr lang="en-US" sz="1400" b="0" i="0" u="none" strike="noStrike">
                        <a:solidFill>
                          <a:schemeClr val="tx2"/>
                        </a:solidFill>
                        <a:effectLst/>
                        <a:latin typeface="Century"/>
                      </a:endParaRPr>
                    </a:p>
                  </a:txBody>
                  <a:tcPr marL="9525" marR="9525" marT="9525" anchor="b"/>
                </a:tc>
                <a:extLst>
                  <a:ext uri="{0D108BD9-81ED-4DB2-BD59-A6C34878D82A}">
                    <a16:rowId xmlns:a16="http://schemas.microsoft.com/office/drawing/2014/main" val="2448575584"/>
                  </a:ext>
                </a:extLst>
              </a:tr>
              <a:tr h="296577">
                <a:tc>
                  <a:txBody>
                    <a:bodyPr/>
                    <a:lstStyle/>
                    <a:p>
                      <a:pPr algn="r" fontAlgn="b"/>
                      <a:r>
                        <a:rPr lang="en-US" sz="1400" u="none" strike="noStrike" dirty="0">
                          <a:solidFill>
                            <a:schemeClr val="tx2"/>
                          </a:solidFill>
                          <a:effectLst/>
                        </a:rPr>
                        <a:t>Bachelor's degree or higher</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231</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41.20%</a:t>
                      </a:r>
                      <a:endParaRPr lang="en-US" sz="1400" b="0" i="0" u="none" strike="noStrike">
                        <a:solidFill>
                          <a:schemeClr val="tx2"/>
                        </a:solidFill>
                        <a:effectLst/>
                        <a:latin typeface="Century"/>
                      </a:endParaRPr>
                    </a:p>
                  </a:txBody>
                  <a:tcPr marL="9525" marR="9525" marT="9525" anchor="b"/>
                </a:tc>
                <a:extLst>
                  <a:ext uri="{0D108BD9-81ED-4DB2-BD59-A6C34878D82A}">
                    <a16:rowId xmlns:a16="http://schemas.microsoft.com/office/drawing/2014/main" val="2711892606"/>
                  </a:ext>
                </a:extLst>
              </a:tr>
              <a:tr h="296577">
                <a:tc>
                  <a:txBody>
                    <a:bodyPr/>
                    <a:lstStyle/>
                    <a:p>
                      <a:pPr fontAlgn="b"/>
                      <a:r>
                        <a:rPr lang="en-US" sz="1400" u="none" strike="noStrike" dirty="0">
                          <a:solidFill>
                            <a:schemeClr val="tx2"/>
                          </a:solidFill>
                          <a:effectLst/>
                        </a:rPr>
                        <a:t>Two or more races</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1,106</a:t>
                      </a:r>
                      <a:endParaRPr lang="en-US" sz="1400" b="0" i="0" u="none" strike="noStrike">
                        <a:solidFill>
                          <a:schemeClr val="tx2"/>
                        </a:solidFill>
                        <a:effectLst/>
                        <a:latin typeface="Century"/>
                      </a:endParaRPr>
                    </a:p>
                  </a:txBody>
                  <a:tcPr marL="9525" marR="9525" marT="9525" anchor="b"/>
                </a:tc>
                <a:tc>
                  <a:txBody>
                    <a:bodyPr/>
                    <a:lstStyle/>
                    <a:p>
                      <a:pPr fontAlgn="b"/>
                      <a:r>
                        <a:rPr lang="en-US" sz="1400" u="none" strike="noStrike" dirty="0">
                          <a:solidFill>
                            <a:schemeClr val="tx2"/>
                          </a:solidFill>
                          <a:effectLst/>
                        </a:rPr>
                        <a:t>(X)</a:t>
                      </a:r>
                      <a:endParaRPr lang="en-US" sz="1400" b="0" i="0" u="none" strike="noStrike">
                        <a:solidFill>
                          <a:schemeClr val="tx2"/>
                        </a:solidFill>
                        <a:effectLst/>
                        <a:latin typeface="Century"/>
                      </a:endParaRPr>
                    </a:p>
                  </a:txBody>
                  <a:tcPr marL="9525" marR="9525" marT="9525" anchor="b"/>
                </a:tc>
                <a:extLst>
                  <a:ext uri="{0D108BD9-81ED-4DB2-BD59-A6C34878D82A}">
                    <a16:rowId xmlns:a16="http://schemas.microsoft.com/office/drawing/2014/main" val="1774380477"/>
                  </a:ext>
                </a:extLst>
              </a:tr>
              <a:tr h="296577">
                <a:tc>
                  <a:txBody>
                    <a:bodyPr/>
                    <a:lstStyle/>
                    <a:p>
                      <a:pPr algn="r" fontAlgn="b"/>
                      <a:r>
                        <a:rPr lang="en-US" sz="1400" u="none" strike="noStrike" dirty="0">
                          <a:solidFill>
                            <a:schemeClr val="tx2"/>
                          </a:solidFill>
                          <a:effectLst/>
                        </a:rPr>
                        <a:t>High school graduate or higher</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1,089</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98.50%</a:t>
                      </a:r>
                      <a:endParaRPr lang="en-US" sz="1400" b="0" i="0" u="none" strike="noStrike">
                        <a:solidFill>
                          <a:schemeClr val="tx2"/>
                        </a:solidFill>
                        <a:effectLst/>
                        <a:latin typeface="Century"/>
                      </a:endParaRPr>
                    </a:p>
                  </a:txBody>
                  <a:tcPr marL="9525" marR="9525" marT="9525" anchor="b"/>
                </a:tc>
                <a:extLst>
                  <a:ext uri="{0D108BD9-81ED-4DB2-BD59-A6C34878D82A}">
                    <a16:rowId xmlns:a16="http://schemas.microsoft.com/office/drawing/2014/main" val="183200095"/>
                  </a:ext>
                </a:extLst>
              </a:tr>
              <a:tr h="296577">
                <a:tc>
                  <a:txBody>
                    <a:bodyPr/>
                    <a:lstStyle/>
                    <a:p>
                      <a:pPr algn="r" fontAlgn="b"/>
                      <a:r>
                        <a:rPr lang="en-US" sz="1400" u="none" strike="noStrike" dirty="0">
                          <a:solidFill>
                            <a:schemeClr val="tx2"/>
                          </a:solidFill>
                          <a:effectLst/>
                        </a:rPr>
                        <a:t>Bachelor's degree or higher</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654</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59.10%</a:t>
                      </a:r>
                      <a:endParaRPr lang="en-US" sz="1400" b="0" i="0" u="none" strike="noStrike">
                        <a:solidFill>
                          <a:schemeClr val="tx2"/>
                        </a:solidFill>
                        <a:effectLst/>
                        <a:latin typeface="Century"/>
                      </a:endParaRPr>
                    </a:p>
                  </a:txBody>
                  <a:tcPr marL="9525" marR="9525" marT="9525" anchor="b"/>
                </a:tc>
                <a:extLst>
                  <a:ext uri="{0D108BD9-81ED-4DB2-BD59-A6C34878D82A}">
                    <a16:rowId xmlns:a16="http://schemas.microsoft.com/office/drawing/2014/main" val="1592265844"/>
                  </a:ext>
                </a:extLst>
              </a:tr>
              <a:tr h="296577">
                <a:tc>
                  <a:txBody>
                    <a:bodyPr/>
                    <a:lstStyle/>
                    <a:p>
                      <a:pPr fontAlgn="b"/>
                      <a:r>
                        <a:rPr lang="en-US" sz="1400" u="none" strike="noStrike" dirty="0">
                          <a:solidFill>
                            <a:schemeClr val="tx2"/>
                          </a:solidFill>
                          <a:effectLst/>
                        </a:rPr>
                        <a:t>Hispanic or Latino Origin</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1,510</a:t>
                      </a:r>
                      <a:endParaRPr lang="en-US" sz="1400" b="0" i="0" u="none" strike="noStrike">
                        <a:solidFill>
                          <a:schemeClr val="tx2"/>
                        </a:solidFill>
                        <a:effectLst/>
                        <a:latin typeface="Century"/>
                      </a:endParaRPr>
                    </a:p>
                  </a:txBody>
                  <a:tcPr marL="9525" marR="9525" marT="9525" anchor="b"/>
                </a:tc>
                <a:tc>
                  <a:txBody>
                    <a:bodyPr/>
                    <a:lstStyle/>
                    <a:p>
                      <a:pPr fontAlgn="b"/>
                      <a:r>
                        <a:rPr lang="en-US" sz="1400" u="none" strike="noStrike" dirty="0">
                          <a:solidFill>
                            <a:schemeClr val="tx2"/>
                          </a:solidFill>
                          <a:effectLst/>
                        </a:rPr>
                        <a:t>(X)</a:t>
                      </a:r>
                      <a:endParaRPr lang="en-US" sz="1400" b="0" i="0" u="none" strike="noStrike">
                        <a:solidFill>
                          <a:schemeClr val="tx2"/>
                        </a:solidFill>
                        <a:effectLst/>
                        <a:latin typeface="Century"/>
                      </a:endParaRPr>
                    </a:p>
                  </a:txBody>
                  <a:tcPr marL="9525" marR="9525" marT="9525" anchor="b"/>
                </a:tc>
                <a:extLst>
                  <a:ext uri="{0D108BD9-81ED-4DB2-BD59-A6C34878D82A}">
                    <a16:rowId xmlns:a16="http://schemas.microsoft.com/office/drawing/2014/main" val="2684112944"/>
                  </a:ext>
                </a:extLst>
              </a:tr>
              <a:tr h="296577">
                <a:tc>
                  <a:txBody>
                    <a:bodyPr/>
                    <a:lstStyle/>
                    <a:p>
                      <a:pPr algn="r" fontAlgn="b"/>
                      <a:r>
                        <a:rPr lang="en-US" sz="1400" u="none" strike="noStrike" dirty="0">
                          <a:solidFill>
                            <a:schemeClr val="tx2"/>
                          </a:solidFill>
                          <a:effectLst/>
                        </a:rPr>
                        <a:t>High school graduate or higher</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1,337</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88.50%</a:t>
                      </a:r>
                      <a:endParaRPr lang="en-US" sz="1400" b="0" i="0" u="none" strike="noStrike">
                        <a:solidFill>
                          <a:schemeClr val="tx2"/>
                        </a:solidFill>
                        <a:effectLst/>
                        <a:latin typeface="Century"/>
                      </a:endParaRPr>
                    </a:p>
                  </a:txBody>
                  <a:tcPr marL="9525" marR="9525" marT="9525" anchor="b"/>
                </a:tc>
                <a:extLst>
                  <a:ext uri="{0D108BD9-81ED-4DB2-BD59-A6C34878D82A}">
                    <a16:rowId xmlns:a16="http://schemas.microsoft.com/office/drawing/2014/main" val="2153808651"/>
                  </a:ext>
                </a:extLst>
              </a:tr>
              <a:tr h="296577">
                <a:tc>
                  <a:txBody>
                    <a:bodyPr/>
                    <a:lstStyle/>
                    <a:p>
                      <a:pPr algn="r" fontAlgn="b"/>
                      <a:r>
                        <a:rPr lang="en-US" sz="1400" u="none" strike="noStrike" dirty="0">
                          <a:solidFill>
                            <a:schemeClr val="tx2"/>
                          </a:solidFill>
                          <a:effectLst/>
                        </a:rPr>
                        <a:t>Bachelor's degree or higher</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769</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50.90%</a:t>
                      </a:r>
                      <a:endParaRPr lang="en-US" sz="1400" b="0" i="0" u="none" strike="noStrike">
                        <a:solidFill>
                          <a:schemeClr val="tx2"/>
                        </a:solidFill>
                        <a:effectLst/>
                        <a:latin typeface="Century"/>
                      </a:endParaRPr>
                    </a:p>
                  </a:txBody>
                  <a:tcPr marL="9525" marR="9525" marT="9525" anchor="b"/>
                </a:tc>
                <a:extLst>
                  <a:ext uri="{0D108BD9-81ED-4DB2-BD59-A6C34878D82A}">
                    <a16:rowId xmlns:a16="http://schemas.microsoft.com/office/drawing/2014/main" val="582605822"/>
                  </a:ext>
                </a:extLst>
              </a:tr>
            </a:tbl>
          </a:graphicData>
        </a:graphic>
      </p:graphicFrame>
    </p:spTree>
    <p:extLst>
      <p:ext uri="{BB962C8B-B14F-4D97-AF65-F5344CB8AC3E}">
        <p14:creationId xmlns:p14="http://schemas.microsoft.com/office/powerpoint/2010/main" val="696733086"/>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Next Steps"/>
          <p:cNvSpPr txBox="1">
            <a:spLocks noGrp="1"/>
          </p:cNvSpPr>
          <p:nvPr>
            <p:ph type="title"/>
          </p:nvPr>
        </p:nvSpPr>
        <p:spPr>
          <a:xfrm>
            <a:off x="473338" y="260424"/>
            <a:ext cx="11111245" cy="453045"/>
          </a:xfrm>
          <a:prstGeom prst="rect">
            <a:avLst/>
          </a:prstGeom>
        </p:spPr>
        <p:txBody>
          <a:bodyPr>
            <a:normAutofit fontScale="90000"/>
          </a:bodyPr>
          <a:lstStyle/>
          <a:p>
            <a:r>
              <a:rPr lang="en-US" b="1" dirty="0">
                <a:solidFill>
                  <a:srgbClr val="007088"/>
                </a:solidFill>
              </a:rPr>
              <a:t>Educational Attainment</a:t>
            </a:r>
            <a:endParaRPr lang="en-US" dirty="0"/>
          </a:p>
        </p:txBody>
      </p:sp>
      <p:sp>
        <p:nvSpPr>
          <p:cNvPr id="2" name="TextBox 1">
            <a:extLst>
              <a:ext uri="{FF2B5EF4-FFF2-40B4-BE49-F238E27FC236}">
                <a16:creationId xmlns:a16="http://schemas.microsoft.com/office/drawing/2014/main" id="{76C834C6-5E56-1C1B-F31D-685AEBB36B27}"/>
              </a:ext>
            </a:extLst>
          </p:cNvPr>
          <p:cNvSpPr txBox="1"/>
          <p:nvPr/>
        </p:nvSpPr>
        <p:spPr>
          <a:xfrm>
            <a:off x="10505129" y="6072732"/>
            <a:ext cx="1396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hlinkClick r:id="rId2"/>
              </a:rPr>
              <a:t>US Census</a:t>
            </a:r>
            <a:endParaRPr lang="en-US" sz="1600" dirty="0"/>
          </a:p>
        </p:txBody>
      </p:sp>
      <p:sp>
        <p:nvSpPr>
          <p:cNvPr id="8" name="TextBox 7">
            <a:extLst>
              <a:ext uri="{FF2B5EF4-FFF2-40B4-BE49-F238E27FC236}">
                <a16:creationId xmlns:a16="http://schemas.microsoft.com/office/drawing/2014/main" id="{C2FC6C4F-3B6F-10B2-408B-CF907CABB4FF}"/>
              </a:ext>
            </a:extLst>
          </p:cNvPr>
          <p:cNvSpPr txBox="1"/>
          <p:nvPr/>
        </p:nvSpPr>
        <p:spPr>
          <a:xfrm>
            <a:off x="9545361" y="5776077"/>
            <a:ext cx="236161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Year 2020 Estimates</a:t>
            </a:r>
          </a:p>
        </p:txBody>
      </p:sp>
      <p:graphicFrame>
        <p:nvGraphicFramePr>
          <p:cNvPr id="4" name="Table 3">
            <a:extLst>
              <a:ext uri="{FF2B5EF4-FFF2-40B4-BE49-F238E27FC236}">
                <a16:creationId xmlns:a16="http://schemas.microsoft.com/office/drawing/2014/main" id="{95139B48-12E4-4CDD-B46B-D22749427922}"/>
              </a:ext>
            </a:extLst>
          </p:cNvPr>
          <p:cNvGraphicFramePr>
            <a:graphicFrameLocks noGrp="1"/>
          </p:cNvGraphicFramePr>
          <p:nvPr/>
        </p:nvGraphicFramePr>
        <p:xfrm>
          <a:off x="539750" y="1047488"/>
          <a:ext cx="5377144" cy="4844130"/>
        </p:xfrm>
        <a:graphic>
          <a:graphicData uri="http://schemas.openxmlformats.org/drawingml/2006/table">
            <a:tbl>
              <a:tblPr firstRow="1" bandRow="1">
                <a:tableStyleId>{5C22544A-7EE6-4342-B048-85BDC9FD1C3A}</a:tableStyleId>
              </a:tblPr>
              <a:tblGrid>
                <a:gridCol w="3716356">
                  <a:extLst>
                    <a:ext uri="{9D8B030D-6E8A-4147-A177-3AD203B41FA5}">
                      <a16:colId xmlns:a16="http://schemas.microsoft.com/office/drawing/2014/main" val="2673923"/>
                    </a:ext>
                  </a:extLst>
                </a:gridCol>
                <a:gridCol w="803168">
                  <a:extLst>
                    <a:ext uri="{9D8B030D-6E8A-4147-A177-3AD203B41FA5}">
                      <a16:colId xmlns:a16="http://schemas.microsoft.com/office/drawing/2014/main" val="1557050760"/>
                    </a:ext>
                  </a:extLst>
                </a:gridCol>
                <a:gridCol w="857620">
                  <a:extLst>
                    <a:ext uri="{9D8B030D-6E8A-4147-A177-3AD203B41FA5}">
                      <a16:colId xmlns:a16="http://schemas.microsoft.com/office/drawing/2014/main" val="493474476"/>
                    </a:ext>
                  </a:extLst>
                </a:gridCol>
              </a:tblGrid>
              <a:tr h="488610">
                <a:tc>
                  <a:txBody>
                    <a:bodyPr/>
                    <a:lstStyle/>
                    <a:p>
                      <a:pPr fontAlgn="b"/>
                      <a:r>
                        <a:rPr lang="en-US" sz="1400" b="0" u="none" strike="noStrike" dirty="0">
                          <a:effectLst/>
                        </a:rPr>
                        <a:t>Berkeley</a:t>
                      </a:r>
                      <a:endParaRPr lang="en-US" sz="1400" b="0" i="0" u="none" strike="noStrike" dirty="0">
                        <a:solidFill>
                          <a:srgbClr val="000000"/>
                        </a:solidFill>
                        <a:effectLst/>
                        <a:latin typeface="Century" panose="02040604050505020304" pitchFamily="18" charset="0"/>
                      </a:endParaRPr>
                    </a:p>
                  </a:txBody>
                  <a:tcPr marL="9525" marR="9525" marT="9525" anchor="b"/>
                </a:tc>
                <a:tc>
                  <a:txBody>
                    <a:bodyPr/>
                    <a:lstStyle/>
                    <a:p>
                      <a:pPr fontAlgn="b"/>
                      <a:r>
                        <a:rPr lang="en-US" sz="1400" b="0" u="none" strike="noStrike" dirty="0">
                          <a:effectLst/>
                        </a:rPr>
                        <a:t>Total</a:t>
                      </a:r>
                      <a:endParaRPr lang="en-US" sz="1400" b="0" i="0" u="none" strike="noStrike" dirty="0">
                        <a:solidFill>
                          <a:srgbClr val="000000"/>
                        </a:solidFill>
                        <a:effectLst/>
                        <a:latin typeface="Century" panose="02040604050505020304" pitchFamily="18" charset="0"/>
                      </a:endParaRPr>
                    </a:p>
                  </a:txBody>
                  <a:tcPr marL="9525" marR="9525" marT="9525" anchor="b"/>
                </a:tc>
                <a:tc>
                  <a:txBody>
                    <a:bodyPr/>
                    <a:lstStyle/>
                    <a:p>
                      <a:pPr fontAlgn="b"/>
                      <a:r>
                        <a:rPr lang="en-US" sz="1400" b="0" u="none" strike="noStrike" dirty="0">
                          <a:effectLst/>
                        </a:rPr>
                        <a:t>Percent</a:t>
                      </a:r>
                      <a:endParaRPr lang="en-US" sz="1400" b="0" i="0" u="none" strike="noStrike" dirty="0">
                        <a:solidFill>
                          <a:srgbClr val="000000"/>
                        </a:solidFill>
                        <a:effectLst/>
                        <a:latin typeface="Century" panose="02040604050505020304" pitchFamily="18" charset="0"/>
                      </a:endParaRPr>
                    </a:p>
                  </a:txBody>
                  <a:tcPr marL="9525" marR="9525" marT="9525" anchor="b"/>
                </a:tc>
                <a:extLst>
                  <a:ext uri="{0D108BD9-81ED-4DB2-BD59-A6C34878D82A}">
                    <a16:rowId xmlns:a16="http://schemas.microsoft.com/office/drawing/2014/main" val="2144581079"/>
                  </a:ext>
                </a:extLst>
              </a:tr>
              <a:tr h="290368">
                <a:tc>
                  <a:txBody>
                    <a:bodyPr/>
                    <a:lstStyle/>
                    <a:p>
                      <a:pPr fontAlgn="b"/>
                      <a:r>
                        <a:rPr lang="en-US" sz="1400" u="none" strike="noStrike" dirty="0">
                          <a:solidFill>
                            <a:schemeClr val="tx2"/>
                          </a:solidFill>
                          <a:effectLst/>
                        </a:rPr>
                        <a:t>White alone</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50,806</a:t>
                      </a:r>
                      <a:endParaRPr lang="en-US" sz="1400" b="0" i="0" u="none" strike="noStrike">
                        <a:solidFill>
                          <a:schemeClr val="tx2"/>
                        </a:solidFill>
                        <a:effectLst/>
                        <a:latin typeface="Century"/>
                      </a:endParaRPr>
                    </a:p>
                  </a:txBody>
                  <a:tcPr marL="9525" marR="9525" marT="9525" anchor="b"/>
                </a:tc>
                <a:tc>
                  <a:txBody>
                    <a:bodyPr/>
                    <a:lstStyle/>
                    <a:p>
                      <a:pPr fontAlgn="b"/>
                      <a:r>
                        <a:rPr lang="en-US" sz="1400" u="none" strike="noStrike" dirty="0">
                          <a:solidFill>
                            <a:schemeClr val="tx2"/>
                          </a:solidFill>
                          <a:effectLst/>
                        </a:rPr>
                        <a:t>(X)</a:t>
                      </a:r>
                      <a:endParaRPr lang="en-US" sz="1400" b="0" i="0" u="none" strike="noStrike">
                        <a:solidFill>
                          <a:schemeClr val="tx2"/>
                        </a:solidFill>
                        <a:effectLst/>
                        <a:latin typeface="Century"/>
                      </a:endParaRPr>
                    </a:p>
                  </a:txBody>
                  <a:tcPr marL="9525" marR="9525" marT="9525" anchor="b"/>
                </a:tc>
                <a:extLst>
                  <a:ext uri="{0D108BD9-81ED-4DB2-BD59-A6C34878D82A}">
                    <a16:rowId xmlns:a16="http://schemas.microsoft.com/office/drawing/2014/main" val="3678210210"/>
                  </a:ext>
                </a:extLst>
              </a:tr>
              <a:tr h="290368">
                <a:tc>
                  <a:txBody>
                    <a:bodyPr/>
                    <a:lstStyle/>
                    <a:p>
                      <a:pPr algn="r" fontAlgn="b"/>
                      <a:r>
                        <a:rPr lang="en-US" sz="1400" u="none" strike="noStrike" dirty="0">
                          <a:solidFill>
                            <a:schemeClr val="tx2"/>
                          </a:solidFill>
                          <a:effectLst/>
                        </a:rPr>
                        <a:t>High school graduate or higher</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50,032</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98.50%</a:t>
                      </a:r>
                      <a:endParaRPr lang="en-US" sz="1400" b="0" i="0" u="none" strike="noStrike">
                        <a:solidFill>
                          <a:schemeClr val="tx2"/>
                        </a:solidFill>
                        <a:effectLst/>
                        <a:latin typeface="Century"/>
                      </a:endParaRPr>
                    </a:p>
                  </a:txBody>
                  <a:tcPr marL="9525" marR="9525" marT="9525" anchor="b"/>
                </a:tc>
                <a:extLst>
                  <a:ext uri="{0D108BD9-81ED-4DB2-BD59-A6C34878D82A}">
                    <a16:rowId xmlns:a16="http://schemas.microsoft.com/office/drawing/2014/main" val="4289360966"/>
                  </a:ext>
                </a:extLst>
              </a:tr>
              <a:tr h="290368">
                <a:tc>
                  <a:txBody>
                    <a:bodyPr/>
                    <a:lstStyle/>
                    <a:p>
                      <a:pPr algn="r" fontAlgn="b"/>
                      <a:r>
                        <a:rPr lang="en-US" sz="1400" u="none" strike="noStrike" dirty="0">
                          <a:solidFill>
                            <a:schemeClr val="tx2"/>
                          </a:solidFill>
                          <a:effectLst/>
                        </a:rPr>
                        <a:t>Bachelor's degree or higher</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40,944</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80.60%</a:t>
                      </a:r>
                      <a:endParaRPr lang="en-US" sz="1400" b="0" i="0" u="none" strike="noStrike">
                        <a:solidFill>
                          <a:schemeClr val="tx2"/>
                        </a:solidFill>
                        <a:effectLst/>
                        <a:latin typeface="Century"/>
                      </a:endParaRPr>
                    </a:p>
                  </a:txBody>
                  <a:tcPr marL="9525" marR="9525" marT="9525" anchor="b"/>
                </a:tc>
                <a:extLst>
                  <a:ext uri="{0D108BD9-81ED-4DB2-BD59-A6C34878D82A}">
                    <a16:rowId xmlns:a16="http://schemas.microsoft.com/office/drawing/2014/main" val="2326555826"/>
                  </a:ext>
                </a:extLst>
              </a:tr>
              <a:tr h="290368">
                <a:tc>
                  <a:txBody>
                    <a:bodyPr/>
                    <a:lstStyle/>
                    <a:p>
                      <a:pPr fontAlgn="b"/>
                      <a:r>
                        <a:rPr lang="en-US" sz="1400" u="none" strike="noStrike" dirty="0">
                          <a:solidFill>
                            <a:schemeClr val="tx2"/>
                          </a:solidFill>
                          <a:effectLst/>
                        </a:rPr>
                        <a:t>White alone, not Hispanic or Latino</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47,961</a:t>
                      </a:r>
                      <a:endParaRPr lang="en-US" sz="1400" b="0" i="0" u="none" strike="noStrike">
                        <a:solidFill>
                          <a:schemeClr val="tx2"/>
                        </a:solidFill>
                        <a:effectLst/>
                        <a:latin typeface="Century"/>
                      </a:endParaRPr>
                    </a:p>
                  </a:txBody>
                  <a:tcPr marL="9525" marR="9525" marT="9525" anchor="b"/>
                </a:tc>
                <a:tc>
                  <a:txBody>
                    <a:bodyPr/>
                    <a:lstStyle/>
                    <a:p>
                      <a:pPr fontAlgn="b"/>
                      <a:r>
                        <a:rPr lang="en-US" sz="1400" u="none" strike="noStrike" dirty="0">
                          <a:solidFill>
                            <a:schemeClr val="tx2"/>
                          </a:solidFill>
                          <a:effectLst/>
                        </a:rPr>
                        <a:t>(X)</a:t>
                      </a:r>
                      <a:endParaRPr lang="en-US" sz="1400" b="0" i="0" u="none" strike="noStrike">
                        <a:solidFill>
                          <a:schemeClr val="tx2"/>
                        </a:solidFill>
                        <a:effectLst/>
                        <a:latin typeface="Century"/>
                      </a:endParaRPr>
                    </a:p>
                  </a:txBody>
                  <a:tcPr marL="9525" marR="9525" marT="9525" anchor="b"/>
                </a:tc>
                <a:extLst>
                  <a:ext uri="{0D108BD9-81ED-4DB2-BD59-A6C34878D82A}">
                    <a16:rowId xmlns:a16="http://schemas.microsoft.com/office/drawing/2014/main" val="290359176"/>
                  </a:ext>
                </a:extLst>
              </a:tr>
              <a:tr h="290368">
                <a:tc>
                  <a:txBody>
                    <a:bodyPr/>
                    <a:lstStyle/>
                    <a:p>
                      <a:pPr algn="r" fontAlgn="b"/>
                      <a:r>
                        <a:rPr lang="en-US" sz="1400" u="none" strike="noStrike" dirty="0">
                          <a:solidFill>
                            <a:schemeClr val="tx2"/>
                          </a:solidFill>
                          <a:effectLst/>
                        </a:rPr>
                        <a:t>High school graduate or higher</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47,422</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98.90%</a:t>
                      </a:r>
                      <a:endParaRPr lang="en-US" sz="1400" b="0" i="0" u="none" strike="noStrike">
                        <a:solidFill>
                          <a:schemeClr val="tx2"/>
                        </a:solidFill>
                        <a:effectLst/>
                        <a:latin typeface="Century"/>
                      </a:endParaRPr>
                    </a:p>
                  </a:txBody>
                  <a:tcPr marL="9525" marR="9525" marT="9525" anchor="b"/>
                </a:tc>
                <a:extLst>
                  <a:ext uri="{0D108BD9-81ED-4DB2-BD59-A6C34878D82A}">
                    <a16:rowId xmlns:a16="http://schemas.microsoft.com/office/drawing/2014/main" val="1162034839"/>
                  </a:ext>
                </a:extLst>
              </a:tr>
              <a:tr h="290368">
                <a:tc>
                  <a:txBody>
                    <a:bodyPr/>
                    <a:lstStyle/>
                    <a:p>
                      <a:pPr algn="r" fontAlgn="b"/>
                      <a:r>
                        <a:rPr lang="en-US" sz="1400" u="none" strike="noStrike" dirty="0">
                          <a:solidFill>
                            <a:schemeClr val="tx2"/>
                          </a:solidFill>
                          <a:effectLst/>
                        </a:rPr>
                        <a:t>Bachelor's degree or higher</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39,144</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81.60%</a:t>
                      </a:r>
                      <a:endParaRPr lang="en-US" sz="1400" b="0" i="0" u="none" strike="noStrike">
                        <a:solidFill>
                          <a:schemeClr val="tx2"/>
                        </a:solidFill>
                        <a:effectLst/>
                        <a:latin typeface="Century"/>
                      </a:endParaRPr>
                    </a:p>
                  </a:txBody>
                  <a:tcPr marL="9525" marR="9525" marT="9525" anchor="b"/>
                </a:tc>
                <a:extLst>
                  <a:ext uri="{0D108BD9-81ED-4DB2-BD59-A6C34878D82A}">
                    <a16:rowId xmlns:a16="http://schemas.microsoft.com/office/drawing/2014/main" val="3707119507"/>
                  </a:ext>
                </a:extLst>
              </a:tr>
              <a:tr h="290368">
                <a:tc>
                  <a:txBody>
                    <a:bodyPr/>
                    <a:lstStyle/>
                    <a:p>
                      <a:pPr fontAlgn="b"/>
                      <a:r>
                        <a:rPr lang="en-US" sz="1400" u="none" strike="noStrike" dirty="0">
                          <a:solidFill>
                            <a:schemeClr val="tx2"/>
                          </a:solidFill>
                          <a:effectLst/>
                        </a:rPr>
                        <a:t>Black alone</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6,725</a:t>
                      </a:r>
                      <a:endParaRPr lang="en-US" sz="1400" b="0" i="0" u="none" strike="noStrike">
                        <a:solidFill>
                          <a:schemeClr val="tx2"/>
                        </a:solidFill>
                        <a:effectLst/>
                        <a:latin typeface="Century"/>
                      </a:endParaRPr>
                    </a:p>
                  </a:txBody>
                  <a:tcPr marL="9525" marR="9525" marT="9525" anchor="b"/>
                </a:tc>
                <a:tc>
                  <a:txBody>
                    <a:bodyPr/>
                    <a:lstStyle/>
                    <a:p>
                      <a:pPr fontAlgn="b"/>
                      <a:r>
                        <a:rPr lang="en-US" sz="1400" u="none" strike="noStrike" dirty="0">
                          <a:solidFill>
                            <a:schemeClr val="tx2"/>
                          </a:solidFill>
                          <a:effectLst/>
                        </a:rPr>
                        <a:t>(X)</a:t>
                      </a:r>
                      <a:endParaRPr lang="en-US" sz="1400" b="0" i="0" u="none" strike="noStrike">
                        <a:solidFill>
                          <a:schemeClr val="tx2"/>
                        </a:solidFill>
                        <a:effectLst/>
                        <a:latin typeface="Century"/>
                      </a:endParaRPr>
                    </a:p>
                  </a:txBody>
                  <a:tcPr marL="9525" marR="9525" marT="9525" anchor="b"/>
                </a:tc>
                <a:extLst>
                  <a:ext uri="{0D108BD9-81ED-4DB2-BD59-A6C34878D82A}">
                    <a16:rowId xmlns:a16="http://schemas.microsoft.com/office/drawing/2014/main" val="422981447"/>
                  </a:ext>
                </a:extLst>
              </a:tr>
              <a:tr h="290368">
                <a:tc>
                  <a:txBody>
                    <a:bodyPr/>
                    <a:lstStyle/>
                    <a:p>
                      <a:pPr algn="r" fontAlgn="b"/>
                      <a:r>
                        <a:rPr lang="en-US" sz="1400" u="none" strike="noStrike" dirty="0">
                          <a:solidFill>
                            <a:schemeClr val="tx2"/>
                          </a:solidFill>
                          <a:effectLst/>
                        </a:rPr>
                        <a:t>High school graduate or higher</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6,161</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91.60%</a:t>
                      </a:r>
                      <a:endParaRPr lang="en-US" sz="1400" b="0" i="0" u="none" strike="noStrike">
                        <a:solidFill>
                          <a:schemeClr val="tx2"/>
                        </a:solidFill>
                        <a:effectLst/>
                        <a:latin typeface="Century"/>
                      </a:endParaRPr>
                    </a:p>
                  </a:txBody>
                  <a:tcPr marL="9525" marR="9525" marT="9525" anchor="b"/>
                </a:tc>
                <a:extLst>
                  <a:ext uri="{0D108BD9-81ED-4DB2-BD59-A6C34878D82A}">
                    <a16:rowId xmlns:a16="http://schemas.microsoft.com/office/drawing/2014/main" val="2500868905"/>
                  </a:ext>
                </a:extLst>
              </a:tr>
              <a:tr h="290368">
                <a:tc>
                  <a:txBody>
                    <a:bodyPr/>
                    <a:lstStyle/>
                    <a:p>
                      <a:pPr algn="r" fontAlgn="b"/>
                      <a:r>
                        <a:rPr lang="en-US" sz="1400" u="none" strike="noStrike" dirty="0">
                          <a:solidFill>
                            <a:schemeClr val="tx2"/>
                          </a:solidFill>
                          <a:effectLst/>
                        </a:rPr>
                        <a:t>Bachelor's degree or higher</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1,933</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28.70%</a:t>
                      </a:r>
                      <a:endParaRPr lang="en-US" sz="1400" b="0" i="0" u="none" strike="noStrike">
                        <a:solidFill>
                          <a:schemeClr val="tx2"/>
                        </a:solidFill>
                        <a:effectLst/>
                        <a:latin typeface="Century"/>
                      </a:endParaRPr>
                    </a:p>
                  </a:txBody>
                  <a:tcPr marL="9525" marR="9525" marT="9525" anchor="b"/>
                </a:tc>
                <a:extLst>
                  <a:ext uri="{0D108BD9-81ED-4DB2-BD59-A6C34878D82A}">
                    <a16:rowId xmlns:a16="http://schemas.microsoft.com/office/drawing/2014/main" val="215460495"/>
                  </a:ext>
                </a:extLst>
              </a:tr>
              <a:tr h="290368">
                <a:tc>
                  <a:txBody>
                    <a:bodyPr/>
                    <a:lstStyle/>
                    <a:p>
                      <a:pPr fontAlgn="b"/>
                      <a:r>
                        <a:rPr lang="en-US" sz="1400" u="none" strike="noStrike" dirty="0">
                          <a:solidFill>
                            <a:schemeClr val="tx2"/>
                          </a:solidFill>
                          <a:effectLst/>
                        </a:rPr>
                        <a:t>American Indian or Alaska Native alone</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579</a:t>
                      </a:r>
                      <a:endParaRPr lang="en-US" sz="1400" b="0" i="0" u="none" strike="noStrike">
                        <a:solidFill>
                          <a:schemeClr val="tx2"/>
                        </a:solidFill>
                        <a:effectLst/>
                        <a:latin typeface="Century"/>
                      </a:endParaRPr>
                    </a:p>
                  </a:txBody>
                  <a:tcPr marL="9525" marR="9525" marT="9525" anchor="b"/>
                </a:tc>
                <a:tc>
                  <a:txBody>
                    <a:bodyPr/>
                    <a:lstStyle/>
                    <a:p>
                      <a:pPr fontAlgn="b"/>
                      <a:r>
                        <a:rPr lang="en-US" sz="1400" u="none" strike="noStrike" dirty="0">
                          <a:solidFill>
                            <a:schemeClr val="tx2"/>
                          </a:solidFill>
                          <a:effectLst/>
                        </a:rPr>
                        <a:t>(X)</a:t>
                      </a:r>
                      <a:endParaRPr lang="en-US" sz="1400" b="0" i="0" u="none" strike="noStrike">
                        <a:solidFill>
                          <a:schemeClr val="tx2"/>
                        </a:solidFill>
                        <a:effectLst/>
                        <a:latin typeface="Century"/>
                      </a:endParaRPr>
                    </a:p>
                  </a:txBody>
                  <a:tcPr marL="9525" marR="9525" marT="9525" anchor="b"/>
                </a:tc>
                <a:extLst>
                  <a:ext uri="{0D108BD9-81ED-4DB2-BD59-A6C34878D82A}">
                    <a16:rowId xmlns:a16="http://schemas.microsoft.com/office/drawing/2014/main" val="2657579788"/>
                  </a:ext>
                </a:extLst>
              </a:tr>
              <a:tr h="290368">
                <a:tc>
                  <a:txBody>
                    <a:bodyPr/>
                    <a:lstStyle/>
                    <a:p>
                      <a:pPr algn="r" fontAlgn="b"/>
                      <a:r>
                        <a:rPr lang="en-US" sz="1400" u="none" strike="noStrike" dirty="0">
                          <a:solidFill>
                            <a:schemeClr val="tx2"/>
                          </a:solidFill>
                          <a:effectLst/>
                        </a:rPr>
                        <a:t>High school graduate or higher</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337</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58.20%</a:t>
                      </a:r>
                      <a:endParaRPr lang="en-US" sz="1400" b="0" i="0" u="none" strike="noStrike">
                        <a:solidFill>
                          <a:schemeClr val="tx2"/>
                        </a:solidFill>
                        <a:effectLst/>
                        <a:latin typeface="Century"/>
                      </a:endParaRPr>
                    </a:p>
                  </a:txBody>
                  <a:tcPr marL="9525" marR="9525" marT="9525" anchor="b"/>
                </a:tc>
                <a:extLst>
                  <a:ext uri="{0D108BD9-81ED-4DB2-BD59-A6C34878D82A}">
                    <a16:rowId xmlns:a16="http://schemas.microsoft.com/office/drawing/2014/main" val="73863626"/>
                  </a:ext>
                </a:extLst>
              </a:tr>
              <a:tr h="290368">
                <a:tc>
                  <a:txBody>
                    <a:bodyPr/>
                    <a:lstStyle/>
                    <a:p>
                      <a:pPr algn="r" fontAlgn="b"/>
                      <a:r>
                        <a:rPr lang="en-US" sz="1400" u="none" strike="noStrike" dirty="0">
                          <a:solidFill>
                            <a:schemeClr val="tx2"/>
                          </a:solidFill>
                          <a:effectLst/>
                        </a:rPr>
                        <a:t>Bachelor's degree or higher</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84</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14.50%</a:t>
                      </a:r>
                      <a:endParaRPr lang="en-US" sz="1400" b="0" i="0" u="none" strike="noStrike">
                        <a:solidFill>
                          <a:schemeClr val="tx2"/>
                        </a:solidFill>
                        <a:effectLst/>
                        <a:latin typeface="Century"/>
                      </a:endParaRPr>
                    </a:p>
                  </a:txBody>
                  <a:tcPr marL="9525" marR="9525" marT="9525" anchor="b"/>
                </a:tc>
                <a:extLst>
                  <a:ext uri="{0D108BD9-81ED-4DB2-BD59-A6C34878D82A}">
                    <a16:rowId xmlns:a16="http://schemas.microsoft.com/office/drawing/2014/main" val="589244344"/>
                  </a:ext>
                </a:extLst>
              </a:tr>
              <a:tr h="290368">
                <a:tc>
                  <a:txBody>
                    <a:bodyPr/>
                    <a:lstStyle/>
                    <a:p>
                      <a:pPr fontAlgn="b"/>
                      <a:r>
                        <a:rPr lang="en-US" sz="1400" u="none" strike="noStrike" dirty="0">
                          <a:solidFill>
                            <a:schemeClr val="tx2"/>
                          </a:solidFill>
                          <a:effectLst/>
                        </a:rPr>
                        <a:t>Asian alone</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12,623</a:t>
                      </a:r>
                      <a:endParaRPr lang="en-US" sz="1400" b="0" i="0" u="none" strike="noStrike">
                        <a:solidFill>
                          <a:schemeClr val="tx2"/>
                        </a:solidFill>
                        <a:effectLst/>
                        <a:latin typeface="Century"/>
                      </a:endParaRPr>
                    </a:p>
                  </a:txBody>
                  <a:tcPr marL="9525" marR="9525" marT="9525" anchor="b"/>
                </a:tc>
                <a:tc>
                  <a:txBody>
                    <a:bodyPr/>
                    <a:lstStyle/>
                    <a:p>
                      <a:pPr fontAlgn="b"/>
                      <a:r>
                        <a:rPr lang="en-US" sz="1400" u="none" strike="noStrike" dirty="0">
                          <a:solidFill>
                            <a:schemeClr val="tx2"/>
                          </a:solidFill>
                          <a:effectLst/>
                        </a:rPr>
                        <a:t>(X)</a:t>
                      </a:r>
                      <a:endParaRPr lang="en-US" sz="1400" b="0" i="0" u="none" strike="noStrike">
                        <a:solidFill>
                          <a:schemeClr val="tx2"/>
                        </a:solidFill>
                        <a:effectLst/>
                        <a:latin typeface="Century"/>
                      </a:endParaRPr>
                    </a:p>
                  </a:txBody>
                  <a:tcPr marL="9525" marR="9525" marT="9525" anchor="b"/>
                </a:tc>
                <a:extLst>
                  <a:ext uri="{0D108BD9-81ED-4DB2-BD59-A6C34878D82A}">
                    <a16:rowId xmlns:a16="http://schemas.microsoft.com/office/drawing/2014/main" val="3417229632"/>
                  </a:ext>
                </a:extLst>
              </a:tr>
              <a:tr h="290368">
                <a:tc>
                  <a:txBody>
                    <a:bodyPr/>
                    <a:lstStyle/>
                    <a:p>
                      <a:pPr algn="r" fontAlgn="b"/>
                      <a:r>
                        <a:rPr lang="en-US" sz="1400" u="none" strike="noStrike" dirty="0">
                          <a:solidFill>
                            <a:schemeClr val="tx2"/>
                          </a:solidFill>
                          <a:effectLst/>
                        </a:rPr>
                        <a:t>High school graduate or higher</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12,069</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95.60%</a:t>
                      </a:r>
                      <a:endParaRPr lang="en-US" sz="1400" b="0" i="0" u="none" strike="noStrike">
                        <a:solidFill>
                          <a:schemeClr val="tx2"/>
                        </a:solidFill>
                        <a:effectLst/>
                        <a:latin typeface="Century"/>
                      </a:endParaRPr>
                    </a:p>
                  </a:txBody>
                  <a:tcPr marL="9525" marR="9525" marT="9525" anchor="b"/>
                </a:tc>
                <a:extLst>
                  <a:ext uri="{0D108BD9-81ED-4DB2-BD59-A6C34878D82A}">
                    <a16:rowId xmlns:a16="http://schemas.microsoft.com/office/drawing/2014/main" val="2634372984"/>
                  </a:ext>
                </a:extLst>
              </a:tr>
              <a:tr h="290368">
                <a:tc>
                  <a:txBody>
                    <a:bodyPr/>
                    <a:lstStyle/>
                    <a:p>
                      <a:pPr algn="r" fontAlgn="b"/>
                      <a:r>
                        <a:rPr lang="en-US" sz="1400" u="none" strike="noStrike" dirty="0">
                          <a:solidFill>
                            <a:schemeClr val="tx2"/>
                          </a:solidFill>
                          <a:effectLst/>
                        </a:rPr>
                        <a:t>Bachelor's degree or higher</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9,929</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78.70%</a:t>
                      </a:r>
                      <a:endParaRPr lang="en-US" sz="1400" b="0" i="0" u="none" strike="noStrike">
                        <a:solidFill>
                          <a:schemeClr val="tx2"/>
                        </a:solidFill>
                        <a:effectLst/>
                        <a:latin typeface="Century"/>
                      </a:endParaRPr>
                    </a:p>
                  </a:txBody>
                  <a:tcPr marL="9525" marR="9525" marT="9525" anchor="b"/>
                </a:tc>
                <a:extLst>
                  <a:ext uri="{0D108BD9-81ED-4DB2-BD59-A6C34878D82A}">
                    <a16:rowId xmlns:a16="http://schemas.microsoft.com/office/drawing/2014/main" val="2012016841"/>
                  </a:ext>
                </a:extLst>
              </a:tr>
            </a:tbl>
          </a:graphicData>
        </a:graphic>
      </p:graphicFrame>
      <p:graphicFrame>
        <p:nvGraphicFramePr>
          <p:cNvPr id="6" name="Table 5">
            <a:extLst>
              <a:ext uri="{FF2B5EF4-FFF2-40B4-BE49-F238E27FC236}">
                <a16:creationId xmlns:a16="http://schemas.microsoft.com/office/drawing/2014/main" id="{982D74A4-5C0A-9707-557F-B33B556E2ABB}"/>
              </a:ext>
            </a:extLst>
          </p:cNvPr>
          <p:cNvGraphicFramePr>
            <a:graphicFrameLocks noGrp="1"/>
          </p:cNvGraphicFramePr>
          <p:nvPr/>
        </p:nvGraphicFramePr>
        <p:xfrm>
          <a:off x="6030804" y="1035942"/>
          <a:ext cx="5540016" cy="4445396"/>
        </p:xfrm>
        <a:graphic>
          <a:graphicData uri="http://schemas.openxmlformats.org/drawingml/2006/table">
            <a:tbl>
              <a:tblPr firstRow="1" bandRow="1">
                <a:tableStyleId>{5C22544A-7EE6-4342-B048-85BDC9FD1C3A}</a:tableStyleId>
              </a:tblPr>
              <a:tblGrid>
                <a:gridCol w="3828923">
                  <a:extLst>
                    <a:ext uri="{9D8B030D-6E8A-4147-A177-3AD203B41FA5}">
                      <a16:colId xmlns:a16="http://schemas.microsoft.com/office/drawing/2014/main" val="1413400788"/>
                    </a:ext>
                  </a:extLst>
                </a:gridCol>
                <a:gridCol w="827496">
                  <a:extLst>
                    <a:ext uri="{9D8B030D-6E8A-4147-A177-3AD203B41FA5}">
                      <a16:colId xmlns:a16="http://schemas.microsoft.com/office/drawing/2014/main" val="1811397735"/>
                    </a:ext>
                  </a:extLst>
                </a:gridCol>
                <a:gridCol w="883597">
                  <a:extLst>
                    <a:ext uri="{9D8B030D-6E8A-4147-A177-3AD203B41FA5}">
                      <a16:colId xmlns:a16="http://schemas.microsoft.com/office/drawing/2014/main" val="4093864337"/>
                    </a:ext>
                  </a:extLst>
                </a:gridCol>
              </a:tblGrid>
              <a:tr h="523511">
                <a:tc>
                  <a:txBody>
                    <a:bodyPr/>
                    <a:lstStyle/>
                    <a:p>
                      <a:pPr lvl="0">
                        <a:buNone/>
                      </a:pPr>
                      <a:endParaRPr lang="en-US" sz="1400" b="0" u="none" strike="noStrike" dirty="0">
                        <a:effectLst/>
                      </a:endParaRPr>
                    </a:p>
                    <a:p>
                      <a:pPr lvl="0">
                        <a:buNone/>
                      </a:pPr>
                      <a:r>
                        <a:rPr lang="en-US" sz="1400" b="0" u="none" strike="noStrike" dirty="0">
                          <a:effectLst/>
                        </a:rPr>
                        <a:t>Berkeley</a:t>
                      </a:r>
                      <a:endParaRPr lang="en-US" sz="1400" b="0" i="0" u="none" strike="noStrike" dirty="0">
                        <a:solidFill>
                          <a:srgbClr val="000000"/>
                        </a:solidFill>
                        <a:effectLst/>
                        <a:latin typeface="Century"/>
                      </a:endParaRPr>
                    </a:p>
                  </a:txBody>
                  <a:tcPr marL="9524" marR="9524" marT="9524"/>
                </a:tc>
                <a:tc>
                  <a:txBody>
                    <a:bodyPr/>
                    <a:lstStyle/>
                    <a:p>
                      <a:pPr lvl="0">
                        <a:buNone/>
                      </a:pPr>
                      <a:endParaRPr lang="en-US" sz="1400" b="0" u="none" strike="noStrike" dirty="0">
                        <a:effectLst/>
                      </a:endParaRPr>
                    </a:p>
                    <a:p>
                      <a:pPr lvl="0">
                        <a:buNone/>
                      </a:pPr>
                      <a:r>
                        <a:rPr lang="en-US" sz="1400" b="0" u="none" strike="noStrike" dirty="0">
                          <a:effectLst/>
                        </a:rPr>
                        <a:t>Total</a:t>
                      </a:r>
                      <a:endParaRPr lang="en-US" sz="1400" b="0" i="0" u="none" strike="noStrike" dirty="0">
                        <a:solidFill>
                          <a:srgbClr val="000000"/>
                        </a:solidFill>
                        <a:effectLst/>
                        <a:latin typeface="Century"/>
                      </a:endParaRPr>
                    </a:p>
                  </a:txBody>
                  <a:tcPr marL="9524" marR="9524" marT="9524"/>
                </a:tc>
                <a:tc>
                  <a:txBody>
                    <a:bodyPr/>
                    <a:lstStyle/>
                    <a:p>
                      <a:pPr lvl="0">
                        <a:buNone/>
                      </a:pPr>
                      <a:endParaRPr lang="en-US" sz="1400" b="0" u="none" strike="noStrike" dirty="0">
                        <a:effectLst/>
                      </a:endParaRPr>
                    </a:p>
                    <a:p>
                      <a:pPr lvl="0">
                        <a:buNone/>
                      </a:pPr>
                      <a:r>
                        <a:rPr lang="en-US" sz="1400" b="0" u="none" strike="noStrike" dirty="0">
                          <a:effectLst/>
                        </a:rPr>
                        <a:t>Percent</a:t>
                      </a:r>
                      <a:endParaRPr lang="en-US" sz="1400" b="0" i="0" u="none" strike="noStrike" dirty="0">
                        <a:solidFill>
                          <a:srgbClr val="000000"/>
                        </a:solidFill>
                        <a:effectLst/>
                        <a:latin typeface="Century"/>
                      </a:endParaRPr>
                    </a:p>
                  </a:txBody>
                  <a:tcPr marL="9524" marR="9524" marT="9524"/>
                </a:tc>
                <a:extLst>
                  <a:ext uri="{0D108BD9-81ED-4DB2-BD59-A6C34878D82A}">
                    <a16:rowId xmlns:a16="http://schemas.microsoft.com/office/drawing/2014/main" val="2845706373"/>
                  </a:ext>
                </a:extLst>
              </a:tr>
              <a:tr h="546931">
                <a:tc>
                  <a:txBody>
                    <a:bodyPr/>
                    <a:lstStyle/>
                    <a:p>
                      <a:pPr fontAlgn="b"/>
                      <a:r>
                        <a:rPr lang="en-US" sz="1400" dirty="0">
                          <a:solidFill>
                            <a:schemeClr val="tx2"/>
                          </a:solidFill>
                          <a:effectLst/>
                        </a:rPr>
                        <a:t>Native Hawaiian and Other Pacific Islander alone</a:t>
                      </a:r>
                      <a:endParaRPr lang="en-US" sz="1400">
                        <a:solidFill>
                          <a:schemeClr val="tx2"/>
                        </a:solidFill>
                        <a:effectLst/>
                        <a:latin typeface="Century"/>
                      </a:endParaRPr>
                    </a:p>
                  </a:txBody>
                  <a:tcPr marL="9525" marR="9525" marT="9525" anchor="b"/>
                </a:tc>
                <a:tc>
                  <a:txBody>
                    <a:bodyPr/>
                    <a:lstStyle/>
                    <a:p>
                      <a:pPr algn="r" fontAlgn="b"/>
                      <a:r>
                        <a:rPr lang="en-US" sz="1400" dirty="0">
                          <a:solidFill>
                            <a:schemeClr val="tx2"/>
                          </a:solidFill>
                          <a:effectLst/>
                        </a:rPr>
                        <a:t>300</a:t>
                      </a:r>
                      <a:endParaRPr lang="en-US" sz="1400">
                        <a:solidFill>
                          <a:schemeClr val="tx2"/>
                        </a:solidFill>
                        <a:effectLst/>
                        <a:latin typeface="Century"/>
                      </a:endParaRPr>
                    </a:p>
                  </a:txBody>
                  <a:tcPr marL="9525" marR="9525" marT="9525" anchor="b"/>
                </a:tc>
                <a:tc>
                  <a:txBody>
                    <a:bodyPr/>
                    <a:lstStyle/>
                    <a:p>
                      <a:pPr fontAlgn="b"/>
                      <a:r>
                        <a:rPr lang="en-US" sz="1400" dirty="0">
                          <a:solidFill>
                            <a:schemeClr val="tx2"/>
                          </a:solidFill>
                          <a:effectLst/>
                        </a:rPr>
                        <a:t>(X)</a:t>
                      </a:r>
                      <a:endParaRPr lang="en-US" sz="1400">
                        <a:solidFill>
                          <a:schemeClr val="tx2"/>
                        </a:solidFill>
                        <a:effectLst/>
                        <a:latin typeface="Century"/>
                      </a:endParaRPr>
                    </a:p>
                  </a:txBody>
                  <a:tcPr marL="9525" marR="9525" marT="9525" anchor="b"/>
                </a:tc>
                <a:extLst>
                  <a:ext uri="{0D108BD9-81ED-4DB2-BD59-A6C34878D82A}">
                    <a16:rowId xmlns:a16="http://schemas.microsoft.com/office/drawing/2014/main" val="568885980"/>
                  </a:ext>
                </a:extLst>
              </a:tr>
              <a:tr h="306814">
                <a:tc>
                  <a:txBody>
                    <a:bodyPr/>
                    <a:lstStyle/>
                    <a:p>
                      <a:pPr algn="r" fontAlgn="b"/>
                      <a:r>
                        <a:rPr lang="en-US" sz="1400" dirty="0">
                          <a:solidFill>
                            <a:schemeClr val="tx2"/>
                          </a:solidFill>
                          <a:effectLst/>
                        </a:rPr>
                        <a:t>High school graduate or higher</a:t>
                      </a:r>
                      <a:endParaRPr lang="en-US" sz="1400">
                        <a:solidFill>
                          <a:schemeClr val="tx2"/>
                        </a:solidFill>
                        <a:effectLst/>
                        <a:latin typeface="Century"/>
                      </a:endParaRPr>
                    </a:p>
                  </a:txBody>
                  <a:tcPr marL="9525" marR="9525" marT="9525" anchor="b"/>
                </a:tc>
                <a:tc>
                  <a:txBody>
                    <a:bodyPr/>
                    <a:lstStyle/>
                    <a:p>
                      <a:pPr algn="r" fontAlgn="b"/>
                      <a:r>
                        <a:rPr lang="en-US" sz="1400" dirty="0">
                          <a:solidFill>
                            <a:schemeClr val="tx2"/>
                          </a:solidFill>
                          <a:effectLst/>
                        </a:rPr>
                        <a:t>300</a:t>
                      </a:r>
                      <a:endParaRPr lang="en-US" sz="1400">
                        <a:solidFill>
                          <a:schemeClr val="tx2"/>
                        </a:solidFill>
                        <a:effectLst/>
                        <a:latin typeface="Century"/>
                      </a:endParaRPr>
                    </a:p>
                  </a:txBody>
                  <a:tcPr marL="9525" marR="9525" marT="9525" anchor="b"/>
                </a:tc>
                <a:tc>
                  <a:txBody>
                    <a:bodyPr/>
                    <a:lstStyle/>
                    <a:p>
                      <a:pPr algn="r" fontAlgn="b"/>
                      <a:r>
                        <a:rPr lang="en-US" sz="1400" dirty="0">
                          <a:solidFill>
                            <a:schemeClr val="tx2"/>
                          </a:solidFill>
                          <a:effectLst/>
                        </a:rPr>
                        <a:t>100.00%</a:t>
                      </a:r>
                      <a:endParaRPr lang="en-US" sz="1400">
                        <a:solidFill>
                          <a:schemeClr val="tx2"/>
                        </a:solidFill>
                        <a:effectLst/>
                        <a:latin typeface="Century"/>
                      </a:endParaRPr>
                    </a:p>
                  </a:txBody>
                  <a:tcPr marL="9525" marR="9525" marT="9525" anchor="b"/>
                </a:tc>
                <a:extLst>
                  <a:ext uri="{0D108BD9-81ED-4DB2-BD59-A6C34878D82A}">
                    <a16:rowId xmlns:a16="http://schemas.microsoft.com/office/drawing/2014/main" val="4099177518"/>
                  </a:ext>
                </a:extLst>
              </a:tr>
              <a:tr h="306814">
                <a:tc>
                  <a:txBody>
                    <a:bodyPr/>
                    <a:lstStyle/>
                    <a:p>
                      <a:pPr algn="r" fontAlgn="b"/>
                      <a:r>
                        <a:rPr lang="en-US" sz="1400" dirty="0">
                          <a:solidFill>
                            <a:schemeClr val="tx2"/>
                          </a:solidFill>
                          <a:effectLst/>
                        </a:rPr>
                        <a:t>Bachelor's degree or higher</a:t>
                      </a:r>
                      <a:endParaRPr lang="en-US" sz="1400">
                        <a:solidFill>
                          <a:schemeClr val="tx2"/>
                        </a:solidFill>
                        <a:effectLst/>
                        <a:latin typeface="Century"/>
                      </a:endParaRPr>
                    </a:p>
                  </a:txBody>
                  <a:tcPr marL="9525" marR="9525" marT="9525" anchor="b"/>
                </a:tc>
                <a:tc>
                  <a:txBody>
                    <a:bodyPr/>
                    <a:lstStyle/>
                    <a:p>
                      <a:pPr algn="r" fontAlgn="b"/>
                      <a:r>
                        <a:rPr lang="en-US" sz="1400" dirty="0">
                          <a:solidFill>
                            <a:schemeClr val="tx2"/>
                          </a:solidFill>
                          <a:effectLst/>
                        </a:rPr>
                        <a:t>56</a:t>
                      </a:r>
                      <a:endParaRPr lang="en-US" sz="1400">
                        <a:solidFill>
                          <a:schemeClr val="tx2"/>
                        </a:solidFill>
                        <a:effectLst/>
                        <a:latin typeface="Century"/>
                      </a:endParaRPr>
                    </a:p>
                  </a:txBody>
                  <a:tcPr marL="9525" marR="9525" marT="9525" anchor="b"/>
                </a:tc>
                <a:tc>
                  <a:txBody>
                    <a:bodyPr/>
                    <a:lstStyle/>
                    <a:p>
                      <a:pPr algn="r" fontAlgn="b"/>
                      <a:r>
                        <a:rPr lang="en-US" sz="1400" dirty="0">
                          <a:solidFill>
                            <a:schemeClr val="tx2"/>
                          </a:solidFill>
                          <a:effectLst/>
                        </a:rPr>
                        <a:t>18.70%</a:t>
                      </a:r>
                      <a:endParaRPr lang="en-US" sz="1400">
                        <a:solidFill>
                          <a:schemeClr val="tx2"/>
                        </a:solidFill>
                        <a:effectLst/>
                        <a:latin typeface="Century"/>
                      </a:endParaRPr>
                    </a:p>
                  </a:txBody>
                  <a:tcPr marL="9525" marR="9525" marT="9525" anchor="b"/>
                </a:tc>
                <a:extLst>
                  <a:ext uri="{0D108BD9-81ED-4DB2-BD59-A6C34878D82A}">
                    <a16:rowId xmlns:a16="http://schemas.microsoft.com/office/drawing/2014/main" val="1077515015"/>
                  </a:ext>
                </a:extLst>
              </a:tr>
              <a:tr h="306814">
                <a:tc>
                  <a:txBody>
                    <a:bodyPr/>
                    <a:lstStyle/>
                    <a:p>
                      <a:pPr fontAlgn="b"/>
                      <a:r>
                        <a:rPr lang="en-US" sz="1400" dirty="0">
                          <a:solidFill>
                            <a:schemeClr val="tx2"/>
                          </a:solidFill>
                          <a:effectLst/>
                        </a:rPr>
                        <a:t>Some other race alone</a:t>
                      </a:r>
                      <a:endParaRPr lang="en-US" sz="1400">
                        <a:solidFill>
                          <a:schemeClr val="tx2"/>
                        </a:solidFill>
                        <a:effectLst/>
                        <a:latin typeface="Century"/>
                      </a:endParaRPr>
                    </a:p>
                  </a:txBody>
                  <a:tcPr marL="9525" marR="9525" marT="9525" anchor="b"/>
                </a:tc>
                <a:tc>
                  <a:txBody>
                    <a:bodyPr/>
                    <a:lstStyle/>
                    <a:p>
                      <a:pPr algn="r" fontAlgn="b"/>
                      <a:r>
                        <a:rPr lang="en-US" sz="1400" dirty="0">
                          <a:solidFill>
                            <a:schemeClr val="tx2"/>
                          </a:solidFill>
                          <a:effectLst/>
                        </a:rPr>
                        <a:t>2,649</a:t>
                      </a:r>
                      <a:endParaRPr lang="en-US" sz="1400">
                        <a:solidFill>
                          <a:schemeClr val="tx2"/>
                        </a:solidFill>
                        <a:effectLst/>
                        <a:latin typeface="Century"/>
                      </a:endParaRPr>
                    </a:p>
                  </a:txBody>
                  <a:tcPr marL="9525" marR="9525" marT="9525" anchor="b"/>
                </a:tc>
                <a:tc>
                  <a:txBody>
                    <a:bodyPr/>
                    <a:lstStyle/>
                    <a:p>
                      <a:pPr fontAlgn="b"/>
                      <a:r>
                        <a:rPr lang="en-US" sz="1400" dirty="0">
                          <a:solidFill>
                            <a:schemeClr val="tx2"/>
                          </a:solidFill>
                          <a:effectLst/>
                        </a:rPr>
                        <a:t>(X)</a:t>
                      </a:r>
                      <a:endParaRPr lang="en-US" sz="1400">
                        <a:solidFill>
                          <a:schemeClr val="tx2"/>
                        </a:solidFill>
                        <a:effectLst/>
                        <a:latin typeface="Century"/>
                      </a:endParaRPr>
                    </a:p>
                  </a:txBody>
                  <a:tcPr marL="9525" marR="9525" marT="9525" anchor="b"/>
                </a:tc>
                <a:extLst>
                  <a:ext uri="{0D108BD9-81ED-4DB2-BD59-A6C34878D82A}">
                    <a16:rowId xmlns:a16="http://schemas.microsoft.com/office/drawing/2014/main" val="2833471994"/>
                  </a:ext>
                </a:extLst>
              </a:tr>
              <a:tr h="306814">
                <a:tc>
                  <a:txBody>
                    <a:bodyPr/>
                    <a:lstStyle/>
                    <a:p>
                      <a:pPr algn="r" fontAlgn="b"/>
                      <a:r>
                        <a:rPr lang="en-US" sz="1400" dirty="0">
                          <a:solidFill>
                            <a:schemeClr val="tx2"/>
                          </a:solidFill>
                          <a:effectLst/>
                        </a:rPr>
                        <a:t>High school graduate or higher</a:t>
                      </a:r>
                      <a:endParaRPr lang="en-US" sz="1400">
                        <a:solidFill>
                          <a:schemeClr val="tx2"/>
                        </a:solidFill>
                        <a:effectLst/>
                        <a:latin typeface="Century"/>
                      </a:endParaRPr>
                    </a:p>
                  </a:txBody>
                  <a:tcPr marL="9525" marR="9525" marT="9525" anchor="b"/>
                </a:tc>
                <a:tc>
                  <a:txBody>
                    <a:bodyPr/>
                    <a:lstStyle/>
                    <a:p>
                      <a:pPr algn="r" fontAlgn="b"/>
                      <a:r>
                        <a:rPr lang="en-US" sz="1400" dirty="0">
                          <a:solidFill>
                            <a:schemeClr val="tx2"/>
                          </a:solidFill>
                          <a:effectLst/>
                        </a:rPr>
                        <a:t>2,264</a:t>
                      </a:r>
                      <a:endParaRPr lang="en-US" sz="1400">
                        <a:solidFill>
                          <a:schemeClr val="tx2"/>
                        </a:solidFill>
                        <a:effectLst/>
                        <a:latin typeface="Century"/>
                      </a:endParaRPr>
                    </a:p>
                  </a:txBody>
                  <a:tcPr marL="9525" marR="9525" marT="9525" anchor="b"/>
                </a:tc>
                <a:tc>
                  <a:txBody>
                    <a:bodyPr/>
                    <a:lstStyle/>
                    <a:p>
                      <a:pPr algn="r" fontAlgn="b"/>
                      <a:r>
                        <a:rPr lang="en-US" sz="1400" dirty="0">
                          <a:solidFill>
                            <a:schemeClr val="tx2"/>
                          </a:solidFill>
                          <a:effectLst/>
                        </a:rPr>
                        <a:t>85.50%</a:t>
                      </a:r>
                      <a:endParaRPr lang="en-US" sz="1400">
                        <a:solidFill>
                          <a:schemeClr val="tx2"/>
                        </a:solidFill>
                        <a:effectLst/>
                        <a:latin typeface="Century"/>
                      </a:endParaRPr>
                    </a:p>
                  </a:txBody>
                  <a:tcPr marL="9525" marR="9525" marT="9525" anchor="b"/>
                </a:tc>
                <a:extLst>
                  <a:ext uri="{0D108BD9-81ED-4DB2-BD59-A6C34878D82A}">
                    <a16:rowId xmlns:a16="http://schemas.microsoft.com/office/drawing/2014/main" val="2912013378"/>
                  </a:ext>
                </a:extLst>
              </a:tr>
              <a:tr h="306814">
                <a:tc>
                  <a:txBody>
                    <a:bodyPr/>
                    <a:lstStyle/>
                    <a:p>
                      <a:pPr algn="r" fontAlgn="b"/>
                      <a:r>
                        <a:rPr lang="en-US" sz="1400" dirty="0">
                          <a:solidFill>
                            <a:schemeClr val="tx2"/>
                          </a:solidFill>
                          <a:effectLst/>
                        </a:rPr>
                        <a:t>Bachelor's degree or higher</a:t>
                      </a:r>
                      <a:endParaRPr lang="en-US" sz="1400">
                        <a:solidFill>
                          <a:schemeClr val="tx2"/>
                        </a:solidFill>
                        <a:effectLst/>
                        <a:latin typeface="Century"/>
                      </a:endParaRPr>
                    </a:p>
                  </a:txBody>
                  <a:tcPr marL="9525" marR="9525" marT="9525" anchor="b"/>
                </a:tc>
                <a:tc>
                  <a:txBody>
                    <a:bodyPr/>
                    <a:lstStyle/>
                    <a:p>
                      <a:pPr algn="r" fontAlgn="b"/>
                      <a:r>
                        <a:rPr lang="en-US" sz="1400" dirty="0">
                          <a:solidFill>
                            <a:schemeClr val="tx2"/>
                          </a:solidFill>
                          <a:effectLst/>
                        </a:rPr>
                        <a:t>1,120</a:t>
                      </a:r>
                      <a:endParaRPr lang="en-US" sz="1400">
                        <a:solidFill>
                          <a:schemeClr val="tx2"/>
                        </a:solidFill>
                        <a:effectLst/>
                        <a:latin typeface="Century"/>
                      </a:endParaRPr>
                    </a:p>
                  </a:txBody>
                  <a:tcPr marL="9525" marR="9525" marT="9525" anchor="b"/>
                </a:tc>
                <a:tc>
                  <a:txBody>
                    <a:bodyPr/>
                    <a:lstStyle/>
                    <a:p>
                      <a:pPr algn="r" fontAlgn="b"/>
                      <a:r>
                        <a:rPr lang="en-US" sz="1400" dirty="0">
                          <a:solidFill>
                            <a:schemeClr val="tx2"/>
                          </a:solidFill>
                          <a:effectLst/>
                        </a:rPr>
                        <a:t>42.30%</a:t>
                      </a:r>
                      <a:endParaRPr lang="en-US" sz="1400">
                        <a:solidFill>
                          <a:schemeClr val="tx2"/>
                        </a:solidFill>
                        <a:effectLst/>
                        <a:latin typeface="Century"/>
                      </a:endParaRPr>
                    </a:p>
                  </a:txBody>
                  <a:tcPr marL="9525" marR="9525" marT="9525" anchor="b"/>
                </a:tc>
                <a:extLst>
                  <a:ext uri="{0D108BD9-81ED-4DB2-BD59-A6C34878D82A}">
                    <a16:rowId xmlns:a16="http://schemas.microsoft.com/office/drawing/2014/main" val="3005632254"/>
                  </a:ext>
                </a:extLst>
              </a:tr>
              <a:tr h="306814">
                <a:tc>
                  <a:txBody>
                    <a:bodyPr/>
                    <a:lstStyle/>
                    <a:p>
                      <a:pPr fontAlgn="b"/>
                      <a:r>
                        <a:rPr lang="en-US" sz="1400" dirty="0">
                          <a:solidFill>
                            <a:schemeClr val="tx2"/>
                          </a:solidFill>
                          <a:effectLst/>
                        </a:rPr>
                        <a:t>Two or more races</a:t>
                      </a:r>
                      <a:endParaRPr lang="en-US" sz="1400">
                        <a:solidFill>
                          <a:schemeClr val="tx2"/>
                        </a:solidFill>
                        <a:effectLst/>
                        <a:latin typeface="Century"/>
                      </a:endParaRPr>
                    </a:p>
                  </a:txBody>
                  <a:tcPr marL="9525" marR="9525" marT="9525" anchor="b"/>
                </a:tc>
                <a:tc>
                  <a:txBody>
                    <a:bodyPr/>
                    <a:lstStyle/>
                    <a:p>
                      <a:pPr algn="r" fontAlgn="b"/>
                      <a:r>
                        <a:rPr lang="en-US" sz="1400" dirty="0">
                          <a:solidFill>
                            <a:schemeClr val="tx2"/>
                          </a:solidFill>
                          <a:effectLst/>
                        </a:rPr>
                        <a:t>4,696</a:t>
                      </a:r>
                      <a:endParaRPr lang="en-US" sz="1400">
                        <a:solidFill>
                          <a:schemeClr val="tx2"/>
                        </a:solidFill>
                        <a:effectLst/>
                        <a:latin typeface="Century"/>
                      </a:endParaRPr>
                    </a:p>
                  </a:txBody>
                  <a:tcPr marL="9525" marR="9525" marT="9525" anchor="b"/>
                </a:tc>
                <a:tc>
                  <a:txBody>
                    <a:bodyPr/>
                    <a:lstStyle/>
                    <a:p>
                      <a:pPr fontAlgn="b"/>
                      <a:r>
                        <a:rPr lang="en-US" sz="1400" dirty="0">
                          <a:solidFill>
                            <a:schemeClr val="tx2"/>
                          </a:solidFill>
                          <a:effectLst/>
                        </a:rPr>
                        <a:t>(X)</a:t>
                      </a:r>
                      <a:endParaRPr lang="en-US" sz="1400">
                        <a:solidFill>
                          <a:schemeClr val="tx2"/>
                        </a:solidFill>
                        <a:effectLst/>
                        <a:latin typeface="Century"/>
                      </a:endParaRPr>
                    </a:p>
                  </a:txBody>
                  <a:tcPr marL="9525" marR="9525" marT="9525" anchor="b"/>
                </a:tc>
                <a:extLst>
                  <a:ext uri="{0D108BD9-81ED-4DB2-BD59-A6C34878D82A}">
                    <a16:rowId xmlns:a16="http://schemas.microsoft.com/office/drawing/2014/main" val="3808604"/>
                  </a:ext>
                </a:extLst>
              </a:tr>
              <a:tr h="306814">
                <a:tc>
                  <a:txBody>
                    <a:bodyPr/>
                    <a:lstStyle/>
                    <a:p>
                      <a:pPr algn="r" fontAlgn="b"/>
                      <a:r>
                        <a:rPr lang="en-US" sz="1400" dirty="0">
                          <a:solidFill>
                            <a:schemeClr val="tx2"/>
                          </a:solidFill>
                          <a:effectLst/>
                        </a:rPr>
                        <a:t>High school graduate or higher</a:t>
                      </a:r>
                      <a:endParaRPr lang="en-US" sz="1400">
                        <a:solidFill>
                          <a:schemeClr val="tx2"/>
                        </a:solidFill>
                        <a:effectLst/>
                        <a:latin typeface="Century"/>
                      </a:endParaRPr>
                    </a:p>
                  </a:txBody>
                  <a:tcPr marL="9525" marR="9525" marT="9525" anchor="b"/>
                </a:tc>
                <a:tc>
                  <a:txBody>
                    <a:bodyPr/>
                    <a:lstStyle/>
                    <a:p>
                      <a:pPr algn="r" fontAlgn="b"/>
                      <a:r>
                        <a:rPr lang="en-US" sz="1400" dirty="0">
                          <a:solidFill>
                            <a:schemeClr val="tx2"/>
                          </a:solidFill>
                          <a:effectLst/>
                        </a:rPr>
                        <a:t>4,489</a:t>
                      </a:r>
                      <a:endParaRPr lang="en-US" sz="1400">
                        <a:solidFill>
                          <a:schemeClr val="tx2"/>
                        </a:solidFill>
                        <a:effectLst/>
                        <a:latin typeface="Century"/>
                      </a:endParaRPr>
                    </a:p>
                  </a:txBody>
                  <a:tcPr marL="9525" marR="9525" marT="9525" anchor="b"/>
                </a:tc>
                <a:tc>
                  <a:txBody>
                    <a:bodyPr/>
                    <a:lstStyle/>
                    <a:p>
                      <a:pPr algn="r" fontAlgn="b"/>
                      <a:r>
                        <a:rPr lang="en-US" sz="1400" dirty="0">
                          <a:solidFill>
                            <a:schemeClr val="tx2"/>
                          </a:solidFill>
                          <a:effectLst/>
                        </a:rPr>
                        <a:t>95.60%</a:t>
                      </a:r>
                      <a:endParaRPr lang="en-US" sz="1400">
                        <a:solidFill>
                          <a:schemeClr val="tx2"/>
                        </a:solidFill>
                        <a:effectLst/>
                        <a:latin typeface="Century"/>
                      </a:endParaRPr>
                    </a:p>
                  </a:txBody>
                  <a:tcPr marL="9525" marR="9525" marT="9525" anchor="b"/>
                </a:tc>
                <a:extLst>
                  <a:ext uri="{0D108BD9-81ED-4DB2-BD59-A6C34878D82A}">
                    <a16:rowId xmlns:a16="http://schemas.microsoft.com/office/drawing/2014/main" val="239533250"/>
                  </a:ext>
                </a:extLst>
              </a:tr>
              <a:tr h="306814">
                <a:tc>
                  <a:txBody>
                    <a:bodyPr/>
                    <a:lstStyle/>
                    <a:p>
                      <a:pPr algn="r" fontAlgn="b"/>
                      <a:r>
                        <a:rPr lang="en-US" sz="1400" dirty="0">
                          <a:solidFill>
                            <a:schemeClr val="tx2"/>
                          </a:solidFill>
                          <a:effectLst/>
                        </a:rPr>
                        <a:t>Bachelor's degree or higher</a:t>
                      </a:r>
                      <a:endParaRPr lang="en-US" sz="1400">
                        <a:solidFill>
                          <a:schemeClr val="tx2"/>
                        </a:solidFill>
                        <a:effectLst/>
                        <a:latin typeface="Century"/>
                      </a:endParaRPr>
                    </a:p>
                  </a:txBody>
                  <a:tcPr marL="9525" marR="9525" marT="9525" anchor="b"/>
                </a:tc>
                <a:tc>
                  <a:txBody>
                    <a:bodyPr/>
                    <a:lstStyle/>
                    <a:p>
                      <a:pPr algn="r" fontAlgn="b"/>
                      <a:r>
                        <a:rPr lang="en-US" sz="1400" dirty="0">
                          <a:solidFill>
                            <a:schemeClr val="tx2"/>
                          </a:solidFill>
                          <a:effectLst/>
                        </a:rPr>
                        <a:t>3,266</a:t>
                      </a:r>
                      <a:endParaRPr lang="en-US" sz="1400">
                        <a:solidFill>
                          <a:schemeClr val="tx2"/>
                        </a:solidFill>
                        <a:effectLst/>
                        <a:latin typeface="Century"/>
                      </a:endParaRPr>
                    </a:p>
                  </a:txBody>
                  <a:tcPr marL="9525" marR="9525" marT="9525" anchor="b"/>
                </a:tc>
                <a:tc>
                  <a:txBody>
                    <a:bodyPr/>
                    <a:lstStyle/>
                    <a:p>
                      <a:pPr algn="r" fontAlgn="b"/>
                      <a:r>
                        <a:rPr lang="en-US" sz="1400" dirty="0">
                          <a:solidFill>
                            <a:schemeClr val="tx2"/>
                          </a:solidFill>
                          <a:effectLst/>
                        </a:rPr>
                        <a:t>69.50%</a:t>
                      </a:r>
                      <a:endParaRPr lang="en-US" sz="1400">
                        <a:solidFill>
                          <a:schemeClr val="tx2"/>
                        </a:solidFill>
                        <a:effectLst/>
                        <a:latin typeface="Century"/>
                      </a:endParaRPr>
                    </a:p>
                  </a:txBody>
                  <a:tcPr marL="9525" marR="9525" marT="9525" anchor="b"/>
                </a:tc>
                <a:extLst>
                  <a:ext uri="{0D108BD9-81ED-4DB2-BD59-A6C34878D82A}">
                    <a16:rowId xmlns:a16="http://schemas.microsoft.com/office/drawing/2014/main" val="3422600773"/>
                  </a:ext>
                </a:extLst>
              </a:tr>
              <a:tr h="306814">
                <a:tc>
                  <a:txBody>
                    <a:bodyPr/>
                    <a:lstStyle/>
                    <a:p>
                      <a:pPr fontAlgn="b"/>
                      <a:r>
                        <a:rPr lang="en-US" sz="1400" dirty="0">
                          <a:solidFill>
                            <a:schemeClr val="tx2"/>
                          </a:solidFill>
                          <a:effectLst/>
                        </a:rPr>
                        <a:t>Hispanic or Latino Origin</a:t>
                      </a:r>
                      <a:endParaRPr lang="en-US" sz="1400">
                        <a:solidFill>
                          <a:schemeClr val="tx2"/>
                        </a:solidFill>
                        <a:effectLst/>
                        <a:latin typeface="Century"/>
                      </a:endParaRPr>
                    </a:p>
                  </a:txBody>
                  <a:tcPr marL="9525" marR="9525" marT="9525" anchor="b"/>
                </a:tc>
                <a:tc>
                  <a:txBody>
                    <a:bodyPr/>
                    <a:lstStyle/>
                    <a:p>
                      <a:pPr algn="r" fontAlgn="b"/>
                      <a:r>
                        <a:rPr lang="en-US" sz="1400" dirty="0">
                          <a:solidFill>
                            <a:schemeClr val="tx2"/>
                          </a:solidFill>
                          <a:effectLst/>
                        </a:rPr>
                        <a:t>6,910</a:t>
                      </a:r>
                      <a:endParaRPr lang="en-US" sz="1400">
                        <a:solidFill>
                          <a:schemeClr val="tx2"/>
                        </a:solidFill>
                        <a:effectLst/>
                        <a:latin typeface="Century"/>
                      </a:endParaRPr>
                    </a:p>
                  </a:txBody>
                  <a:tcPr marL="9525" marR="9525" marT="9525" anchor="b"/>
                </a:tc>
                <a:tc>
                  <a:txBody>
                    <a:bodyPr/>
                    <a:lstStyle/>
                    <a:p>
                      <a:pPr fontAlgn="b"/>
                      <a:r>
                        <a:rPr lang="en-US" sz="1400" dirty="0">
                          <a:solidFill>
                            <a:schemeClr val="tx2"/>
                          </a:solidFill>
                          <a:effectLst/>
                        </a:rPr>
                        <a:t>(X)</a:t>
                      </a:r>
                      <a:endParaRPr lang="en-US" sz="1400">
                        <a:solidFill>
                          <a:schemeClr val="tx2"/>
                        </a:solidFill>
                        <a:effectLst/>
                        <a:latin typeface="Century"/>
                      </a:endParaRPr>
                    </a:p>
                  </a:txBody>
                  <a:tcPr marL="9525" marR="9525" marT="9525" anchor="b"/>
                </a:tc>
                <a:extLst>
                  <a:ext uri="{0D108BD9-81ED-4DB2-BD59-A6C34878D82A}">
                    <a16:rowId xmlns:a16="http://schemas.microsoft.com/office/drawing/2014/main" val="1002715167"/>
                  </a:ext>
                </a:extLst>
              </a:tr>
              <a:tr h="306814">
                <a:tc>
                  <a:txBody>
                    <a:bodyPr/>
                    <a:lstStyle/>
                    <a:p>
                      <a:pPr algn="r" fontAlgn="b"/>
                      <a:r>
                        <a:rPr lang="en-US" sz="1400" dirty="0">
                          <a:solidFill>
                            <a:schemeClr val="tx2"/>
                          </a:solidFill>
                          <a:effectLst/>
                        </a:rPr>
                        <a:t>High school graduate or higher</a:t>
                      </a:r>
                      <a:endParaRPr lang="en-US" sz="1400">
                        <a:solidFill>
                          <a:schemeClr val="tx2"/>
                        </a:solidFill>
                        <a:effectLst/>
                        <a:latin typeface="Century"/>
                      </a:endParaRPr>
                    </a:p>
                  </a:txBody>
                  <a:tcPr marL="9525" marR="9525" marT="9525" anchor="b"/>
                </a:tc>
                <a:tc>
                  <a:txBody>
                    <a:bodyPr/>
                    <a:lstStyle/>
                    <a:p>
                      <a:pPr algn="r" fontAlgn="b"/>
                      <a:r>
                        <a:rPr lang="en-US" sz="1400" dirty="0">
                          <a:solidFill>
                            <a:schemeClr val="tx2"/>
                          </a:solidFill>
                          <a:effectLst/>
                        </a:rPr>
                        <a:t>5,992</a:t>
                      </a:r>
                      <a:endParaRPr lang="en-US" sz="1400">
                        <a:solidFill>
                          <a:schemeClr val="tx2"/>
                        </a:solidFill>
                        <a:effectLst/>
                        <a:latin typeface="Century"/>
                      </a:endParaRPr>
                    </a:p>
                  </a:txBody>
                  <a:tcPr marL="9525" marR="9525" marT="9525" anchor="b"/>
                </a:tc>
                <a:tc>
                  <a:txBody>
                    <a:bodyPr/>
                    <a:lstStyle/>
                    <a:p>
                      <a:pPr algn="r" fontAlgn="b"/>
                      <a:r>
                        <a:rPr lang="en-US" sz="1400" dirty="0">
                          <a:solidFill>
                            <a:schemeClr val="tx2"/>
                          </a:solidFill>
                          <a:effectLst/>
                        </a:rPr>
                        <a:t>86.70%</a:t>
                      </a:r>
                      <a:endParaRPr lang="en-US" sz="1400">
                        <a:solidFill>
                          <a:schemeClr val="tx2"/>
                        </a:solidFill>
                        <a:effectLst/>
                        <a:latin typeface="Century"/>
                      </a:endParaRPr>
                    </a:p>
                  </a:txBody>
                  <a:tcPr marL="9525" marR="9525" marT="9525" anchor="b"/>
                </a:tc>
                <a:extLst>
                  <a:ext uri="{0D108BD9-81ED-4DB2-BD59-A6C34878D82A}">
                    <a16:rowId xmlns:a16="http://schemas.microsoft.com/office/drawing/2014/main" val="3753979390"/>
                  </a:ext>
                </a:extLst>
              </a:tr>
              <a:tr h="306814">
                <a:tc>
                  <a:txBody>
                    <a:bodyPr/>
                    <a:lstStyle/>
                    <a:p>
                      <a:pPr algn="r" fontAlgn="b"/>
                      <a:r>
                        <a:rPr lang="en-US" sz="1400" dirty="0">
                          <a:solidFill>
                            <a:schemeClr val="tx2"/>
                          </a:solidFill>
                          <a:effectLst/>
                        </a:rPr>
                        <a:t>Bachelor's degree or higher</a:t>
                      </a:r>
                      <a:endParaRPr lang="en-US" sz="1400">
                        <a:solidFill>
                          <a:schemeClr val="tx2"/>
                        </a:solidFill>
                        <a:effectLst/>
                        <a:latin typeface="Century"/>
                      </a:endParaRPr>
                    </a:p>
                  </a:txBody>
                  <a:tcPr marL="9525" marR="9525" marT="9525" anchor="b"/>
                </a:tc>
                <a:tc>
                  <a:txBody>
                    <a:bodyPr/>
                    <a:lstStyle/>
                    <a:p>
                      <a:pPr algn="r" fontAlgn="b"/>
                      <a:r>
                        <a:rPr lang="en-US" sz="1400" dirty="0">
                          <a:solidFill>
                            <a:schemeClr val="tx2"/>
                          </a:solidFill>
                          <a:effectLst/>
                        </a:rPr>
                        <a:t>3,342</a:t>
                      </a:r>
                      <a:endParaRPr lang="en-US" sz="1400">
                        <a:solidFill>
                          <a:schemeClr val="tx2"/>
                        </a:solidFill>
                        <a:effectLst/>
                        <a:latin typeface="Century"/>
                      </a:endParaRPr>
                    </a:p>
                  </a:txBody>
                  <a:tcPr marL="9525" marR="9525" marT="9525" anchor="b"/>
                </a:tc>
                <a:tc>
                  <a:txBody>
                    <a:bodyPr/>
                    <a:lstStyle/>
                    <a:p>
                      <a:pPr algn="r" fontAlgn="b"/>
                      <a:r>
                        <a:rPr lang="en-US" sz="1400" dirty="0">
                          <a:solidFill>
                            <a:schemeClr val="tx2"/>
                          </a:solidFill>
                          <a:effectLst/>
                        </a:rPr>
                        <a:t>48.40%</a:t>
                      </a:r>
                      <a:endParaRPr lang="en-US" sz="1400">
                        <a:solidFill>
                          <a:schemeClr val="tx2"/>
                        </a:solidFill>
                        <a:effectLst/>
                        <a:latin typeface="Century"/>
                      </a:endParaRPr>
                    </a:p>
                  </a:txBody>
                  <a:tcPr marL="9525" marR="9525" marT="9525" anchor="b"/>
                </a:tc>
                <a:extLst>
                  <a:ext uri="{0D108BD9-81ED-4DB2-BD59-A6C34878D82A}">
                    <a16:rowId xmlns:a16="http://schemas.microsoft.com/office/drawing/2014/main" val="3507479571"/>
                  </a:ext>
                </a:extLst>
              </a:tr>
            </a:tbl>
          </a:graphicData>
        </a:graphic>
      </p:graphicFrame>
    </p:spTree>
    <p:extLst>
      <p:ext uri="{BB962C8B-B14F-4D97-AF65-F5344CB8AC3E}">
        <p14:creationId xmlns:p14="http://schemas.microsoft.com/office/powerpoint/2010/main" val="208264883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Preliminary Strategic Priorities"/>
          <p:cNvSpPr txBox="1">
            <a:spLocks noGrp="1"/>
          </p:cNvSpPr>
          <p:nvPr>
            <p:ph type="title" idx="4294967295"/>
          </p:nvPr>
        </p:nvSpPr>
        <p:spPr>
          <a:xfrm>
            <a:off x="665586" y="1"/>
            <a:ext cx="10445327" cy="1155340"/>
          </a:xfrm>
          <a:prstGeom prst="rect">
            <a:avLst/>
          </a:prstGeom>
        </p:spPr>
        <p:txBody>
          <a:bodyPr/>
          <a:lstStyle/>
          <a:p>
            <a:r>
              <a:rPr b="1" dirty="0">
                <a:solidFill>
                  <a:srgbClr val="007088"/>
                </a:solidFill>
                <a:latin typeface="Century Gothic" panose="020B0502020202020204" pitchFamily="34" charset="0"/>
              </a:rPr>
              <a:t>Preliminary Strategic Priorities</a:t>
            </a:r>
            <a:r>
              <a:rPr lang="en-US" b="1" dirty="0">
                <a:solidFill>
                  <a:srgbClr val="007088"/>
                </a:solidFill>
                <a:latin typeface="Century Gothic" panose="020B0502020202020204" pitchFamily="34" charset="0"/>
              </a:rPr>
              <a:t> for EMP</a:t>
            </a:r>
            <a:endParaRPr b="1" dirty="0">
              <a:solidFill>
                <a:srgbClr val="007088"/>
              </a:solidFill>
              <a:latin typeface="Century Gothic" panose="020B0502020202020204" pitchFamily="34" charset="0"/>
            </a:endParaRPr>
          </a:p>
        </p:txBody>
      </p:sp>
      <p:sp>
        <p:nvSpPr>
          <p:cNvPr id="158" name="Student Completion…"/>
          <p:cNvSpPr txBox="1">
            <a:spLocks noGrp="1"/>
          </p:cNvSpPr>
          <p:nvPr>
            <p:ph type="body" idx="4294967295"/>
          </p:nvPr>
        </p:nvSpPr>
        <p:spPr>
          <a:xfrm>
            <a:off x="722376" y="1155341"/>
            <a:ext cx="10388537" cy="5197333"/>
          </a:xfrm>
          <a:prstGeom prst="rect">
            <a:avLst/>
          </a:prstGeom>
        </p:spPr>
        <p:txBody>
          <a:bodyPr>
            <a:noAutofit/>
          </a:bodyPr>
          <a:lstStyle/>
          <a:p>
            <a:pPr marL="344488" indent="-336550" defTabSz="291633">
              <a:spcBef>
                <a:spcPts val="2039"/>
              </a:spcBef>
              <a:buSzPct val="100000"/>
              <a:buAutoNum type="arabicPeriod"/>
              <a:defRPr sz="2698"/>
            </a:pPr>
            <a:r>
              <a:rPr sz="2800" b="1" dirty="0">
                <a:solidFill>
                  <a:schemeClr val="tx2"/>
                </a:solidFill>
                <a:latin typeface="+mj-lt"/>
              </a:rPr>
              <a:t>Student Completion</a:t>
            </a:r>
            <a:endParaRPr lang="en-US" sz="2800" b="1" dirty="0">
              <a:solidFill>
                <a:schemeClr val="tx2"/>
              </a:solidFill>
              <a:latin typeface="+mj-lt"/>
            </a:endParaRPr>
          </a:p>
          <a:p>
            <a:pPr marL="344488" indent="-336550" defTabSz="291633">
              <a:spcBef>
                <a:spcPts val="2039"/>
              </a:spcBef>
              <a:buSzPct val="100000"/>
              <a:buAutoNum type="arabicPeriod"/>
              <a:defRPr sz="2698"/>
            </a:pPr>
            <a:r>
              <a:rPr sz="2800" b="1" dirty="0">
                <a:solidFill>
                  <a:schemeClr val="tx2"/>
                </a:solidFill>
                <a:latin typeface="+mj-lt"/>
              </a:rPr>
              <a:t>Teaching and Learning</a:t>
            </a:r>
          </a:p>
          <a:p>
            <a:pPr marL="344488" indent="-336550" defTabSz="291633">
              <a:spcBef>
                <a:spcPts val="2039"/>
              </a:spcBef>
              <a:buSzPct val="100000"/>
              <a:buAutoNum type="arabicPeriod"/>
              <a:defRPr sz="2698"/>
            </a:pPr>
            <a:r>
              <a:rPr sz="2800" b="1" dirty="0">
                <a:solidFill>
                  <a:schemeClr val="tx2"/>
                </a:solidFill>
                <a:latin typeface="+mj-lt"/>
              </a:rPr>
              <a:t>Data-Informed Processes &amp; Innovation</a:t>
            </a:r>
            <a:r>
              <a:rPr lang="en-US" sz="2800" b="1" dirty="0">
                <a:solidFill>
                  <a:schemeClr val="tx2"/>
                </a:solidFill>
                <a:latin typeface="+mj-lt"/>
              </a:rPr>
              <a:t>s</a:t>
            </a:r>
            <a:endParaRPr sz="2800" b="1" dirty="0">
              <a:solidFill>
                <a:schemeClr val="tx2"/>
              </a:solidFill>
              <a:latin typeface="+mj-lt"/>
            </a:endParaRPr>
          </a:p>
          <a:p>
            <a:pPr marL="344488" indent="-336550" defTabSz="291633">
              <a:spcBef>
                <a:spcPts val="2039"/>
              </a:spcBef>
              <a:buSzPct val="100000"/>
              <a:buAutoNum type="arabicPeriod"/>
              <a:defRPr sz="2698"/>
            </a:pPr>
            <a:r>
              <a:rPr sz="2800" b="1" dirty="0">
                <a:solidFill>
                  <a:schemeClr val="tx2"/>
                </a:solidFill>
                <a:latin typeface="+mj-lt"/>
              </a:rPr>
              <a:t>Community Partnerships</a:t>
            </a:r>
          </a:p>
          <a:p>
            <a:pPr marL="344488" indent="-336550" defTabSz="291633">
              <a:spcBef>
                <a:spcPts val="2039"/>
              </a:spcBef>
              <a:buSzPct val="100000"/>
              <a:buAutoNum type="arabicPeriod"/>
              <a:defRPr sz="2698"/>
            </a:pPr>
            <a:r>
              <a:rPr sz="2800" b="1" dirty="0">
                <a:solidFill>
                  <a:schemeClr val="tx2"/>
                </a:solidFill>
                <a:latin typeface="+mj-lt"/>
              </a:rPr>
              <a:t>Human Capital Development</a:t>
            </a:r>
          </a:p>
          <a:p>
            <a:pPr marL="344488" indent="-336550" defTabSz="291633">
              <a:spcBef>
                <a:spcPts val="2039"/>
              </a:spcBef>
              <a:buSzPct val="100000"/>
              <a:buAutoNum type="arabicPeriod"/>
              <a:defRPr sz="2698"/>
            </a:pPr>
            <a:r>
              <a:rPr sz="2800" b="1" dirty="0">
                <a:solidFill>
                  <a:schemeClr val="tx2"/>
                </a:solidFill>
                <a:latin typeface="+mj-lt"/>
              </a:rPr>
              <a:t>Fiscal Sustainability</a:t>
            </a:r>
          </a:p>
          <a:p>
            <a:pPr marL="344488" indent="-336550" defTabSz="291633">
              <a:spcBef>
                <a:spcPts val="2039"/>
              </a:spcBef>
              <a:buSzPct val="100000"/>
              <a:buAutoNum type="arabicPeriod"/>
              <a:defRPr sz="2698"/>
            </a:pPr>
            <a:r>
              <a:rPr sz="2800" b="1" dirty="0">
                <a:solidFill>
                  <a:schemeClr val="tx2"/>
                </a:solidFill>
                <a:latin typeface="+mj-lt"/>
              </a:rPr>
              <a:t>Diversity, Equity, Inclusion &amp; the Global Community</a:t>
            </a:r>
          </a:p>
          <a:p>
            <a:pPr marL="344488" indent="-336550" defTabSz="291633">
              <a:spcBef>
                <a:spcPts val="2039"/>
              </a:spcBef>
              <a:buSzPct val="100000"/>
              <a:buAutoNum type="arabicPeriod"/>
              <a:defRPr sz="2698"/>
            </a:pPr>
            <a:r>
              <a:rPr sz="2800" b="1" dirty="0">
                <a:solidFill>
                  <a:schemeClr val="tx2"/>
                </a:solidFill>
                <a:latin typeface="+mj-lt"/>
              </a:rPr>
              <a:t>Advanced Technology &amp; Facilities</a:t>
            </a:r>
          </a:p>
        </p:txBody>
      </p:sp>
      <p:sp>
        <p:nvSpPr>
          <p:cNvPr id="159" name="BCC President’s Report"/>
          <p:cNvSpPr txBox="1"/>
          <p:nvPr/>
        </p:nvSpPr>
        <p:spPr>
          <a:xfrm>
            <a:off x="9364827" y="6160566"/>
            <a:ext cx="1875514"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1800" u="sng">
                <a:hlinkClick r:id="" action="ppaction://noaction"/>
              </a:defRPr>
            </a:lvl1pPr>
          </a:lstStyle>
          <a:p>
            <a:pPr>
              <a:defRPr u="none"/>
            </a:pPr>
            <a:r>
              <a:rPr sz="1266"/>
              <a:t>BCC President’s Report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Next Steps"/>
          <p:cNvSpPr txBox="1">
            <a:spLocks noGrp="1"/>
          </p:cNvSpPr>
          <p:nvPr>
            <p:ph type="title"/>
          </p:nvPr>
        </p:nvSpPr>
        <p:spPr>
          <a:xfrm>
            <a:off x="484972" y="341859"/>
            <a:ext cx="11111245" cy="453045"/>
          </a:xfrm>
          <a:prstGeom prst="rect">
            <a:avLst/>
          </a:prstGeom>
        </p:spPr>
        <p:txBody>
          <a:bodyPr>
            <a:normAutofit fontScale="90000"/>
          </a:bodyPr>
          <a:lstStyle/>
          <a:p>
            <a:r>
              <a:rPr lang="en-US" b="1" dirty="0">
                <a:solidFill>
                  <a:srgbClr val="007088"/>
                </a:solidFill>
              </a:rPr>
              <a:t>Educational Attainment</a:t>
            </a:r>
            <a:endParaRPr lang="en-US" dirty="0"/>
          </a:p>
        </p:txBody>
      </p:sp>
      <p:sp>
        <p:nvSpPr>
          <p:cNvPr id="2" name="TextBox 1">
            <a:extLst>
              <a:ext uri="{FF2B5EF4-FFF2-40B4-BE49-F238E27FC236}">
                <a16:creationId xmlns:a16="http://schemas.microsoft.com/office/drawing/2014/main" id="{76C834C6-5E56-1C1B-F31D-685AEBB36B27}"/>
              </a:ext>
            </a:extLst>
          </p:cNvPr>
          <p:cNvSpPr txBox="1"/>
          <p:nvPr/>
        </p:nvSpPr>
        <p:spPr>
          <a:xfrm>
            <a:off x="10505129" y="6072732"/>
            <a:ext cx="1396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hlinkClick r:id="rId2"/>
              </a:rPr>
              <a:t>US Census</a:t>
            </a:r>
            <a:endParaRPr lang="en-US" sz="1600" dirty="0"/>
          </a:p>
        </p:txBody>
      </p:sp>
      <p:sp>
        <p:nvSpPr>
          <p:cNvPr id="8" name="TextBox 7">
            <a:extLst>
              <a:ext uri="{FF2B5EF4-FFF2-40B4-BE49-F238E27FC236}">
                <a16:creationId xmlns:a16="http://schemas.microsoft.com/office/drawing/2014/main" id="{C2FC6C4F-3B6F-10B2-408B-CF907CABB4FF}"/>
              </a:ext>
            </a:extLst>
          </p:cNvPr>
          <p:cNvSpPr txBox="1"/>
          <p:nvPr/>
        </p:nvSpPr>
        <p:spPr>
          <a:xfrm>
            <a:off x="9545361" y="5776077"/>
            <a:ext cx="236161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Year 2020 Estimates</a:t>
            </a:r>
          </a:p>
        </p:txBody>
      </p:sp>
      <p:graphicFrame>
        <p:nvGraphicFramePr>
          <p:cNvPr id="5" name="Table 4">
            <a:extLst>
              <a:ext uri="{FF2B5EF4-FFF2-40B4-BE49-F238E27FC236}">
                <a16:creationId xmlns:a16="http://schemas.microsoft.com/office/drawing/2014/main" id="{2E2C58FA-5816-A4BA-1A52-FE7DA4091370}"/>
              </a:ext>
            </a:extLst>
          </p:cNvPr>
          <p:cNvGraphicFramePr>
            <a:graphicFrameLocks noGrp="1"/>
          </p:cNvGraphicFramePr>
          <p:nvPr/>
        </p:nvGraphicFramePr>
        <p:xfrm>
          <a:off x="667719" y="1024221"/>
          <a:ext cx="5423679" cy="4845888"/>
        </p:xfrm>
        <a:graphic>
          <a:graphicData uri="http://schemas.openxmlformats.org/drawingml/2006/table">
            <a:tbl>
              <a:tblPr firstRow="1" bandRow="1">
                <a:tableStyleId>{5C22544A-7EE6-4342-B048-85BDC9FD1C3A}</a:tableStyleId>
              </a:tblPr>
              <a:tblGrid>
                <a:gridCol w="3748518">
                  <a:extLst>
                    <a:ext uri="{9D8B030D-6E8A-4147-A177-3AD203B41FA5}">
                      <a16:colId xmlns:a16="http://schemas.microsoft.com/office/drawing/2014/main" val="2582937806"/>
                    </a:ext>
                  </a:extLst>
                </a:gridCol>
                <a:gridCol w="810119">
                  <a:extLst>
                    <a:ext uri="{9D8B030D-6E8A-4147-A177-3AD203B41FA5}">
                      <a16:colId xmlns:a16="http://schemas.microsoft.com/office/drawing/2014/main" val="1045864995"/>
                    </a:ext>
                  </a:extLst>
                </a:gridCol>
                <a:gridCol w="865042">
                  <a:extLst>
                    <a:ext uri="{9D8B030D-6E8A-4147-A177-3AD203B41FA5}">
                      <a16:colId xmlns:a16="http://schemas.microsoft.com/office/drawing/2014/main" val="3951337602"/>
                    </a:ext>
                  </a:extLst>
                </a:gridCol>
              </a:tblGrid>
              <a:tr h="302868">
                <a:tc>
                  <a:txBody>
                    <a:bodyPr/>
                    <a:lstStyle/>
                    <a:p>
                      <a:pPr lvl="0">
                        <a:buNone/>
                      </a:pPr>
                      <a:r>
                        <a:rPr lang="en-US" sz="1400" b="0" u="none" strike="noStrike" dirty="0">
                          <a:effectLst/>
                        </a:rPr>
                        <a:t>Emeryville</a:t>
                      </a:r>
                      <a:endParaRPr lang="en-US" sz="1400" b="0" i="0" u="none" strike="noStrike">
                        <a:solidFill>
                          <a:srgbClr val="000000"/>
                        </a:solidFill>
                        <a:effectLst/>
                        <a:latin typeface="Century"/>
                      </a:endParaRPr>
                    </a:p>
                  </a:txBody>
                  <a:tcPr marL="9525" marR="9525" marT="9525" anchor="b"/>
                </a:tc>
                <a:tc>
                  <a:txBody>
                    <a:bodyPr/>
                    <a:lstStyle/>
                    <a:p>
                      <a:pPr fontAlgn="b"/>
                      <a:r>
                        <a:rPr lang="en-US" sz="1400" b="0" u="none" strike="noStrike" dirty="0">
                          <a:effectLst/>
                        </a:rPr>
                        <a:t>Total</a:t>
                      </a:r>
                      <a:endParaRPr lang="en-US" sz="1400" b="0" i="0" u="none" strike="noStrike">
                        <a:solidFill>
                          <a:srgbClr val="000000"/>
                        </a:solidFill>
                        <a:effectLst/>
                        <a:latin typeface="Century"/>
                      </a:endParaRPr>
                    </a:p>
                  </a:txBody>
                  <a:tcPr marL="9525" marR="9525" marT="9525" anchor="b"/>
                </a:tc>
                <a:tc>
                  <a:txBody>
                    <a:bodyPr/>
                    <a:lstStyle/>
                    <a:p>
                      <a:pPr fontAlgn="b"/>
                      <a:r>
                        <a:rPr lang="en-US" sz="1400" b="0" u="none" strike="noStrike" dirty="0">
                          <a:effectLst/>
                        </a:rPr>
                        <a:t>Percent</a:t>
                      </a:r>
                      <a:endParaRPr lang="en-US" sz="1400" b="0" i="0" u="none" strike="noStrike">
                        <a:solidFill>
                          <a:srgbClr val="000000"/>
                        </a:solidFill>
                        <a:effectLst/>
                        <a:latin typeface="Century"/>
                      </a:endParaRPr>
                    </a:p>
                  </a:txBody>
                  <a:tcPr marL="9525" marR="9525" marT="9525" anchor="b"/>
                </a:tc>
                <a:extLst>
                  <a:ext uri="{0D108BD9-81ED-4DB2-BD59-A6C34878D82A}">
                    <a16:rowId xmlns:a16="http://schemas.microsoft.com/office/drawing/2014/main" val="3204045603"/>
                  </a:ext>
                </a:extLst>
              </a:tr>
              <a:tr h="302868">
                <a:tc>
                  <a:txBody>
                    <a:bodyPr/>
                    <a:lstStyle/>
                    <a:p>
                      <a:pPr fontAlgn="b"/>
                      <a:r>
                        <a:rPr lang="en-US" sz="1400" u="none" strike="noStrike" dirty="0">
                          <a:solidFill>
                            <a:schemeClr val="tx2"/>
                          </a:solidFill>
                          <a:effectLst/>
                        </a:rPr>
                        <a:t>White alone</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4,582</a:t>
                      </a:r>
                      <a:endParaRPr lang="en-US" sz="1400" b="0" i="0" u="none" strike="noStrike">
                        <a:solidFill>
                          <a:schemeClr val="tx2"/>
                        </a:solidFill>
                        <a:effectLst/>
                        <a:latin typeface="Century"/>
                      </a:endParaRPr>
                    </a:p>
                  </a:txBody>
                  <a:tcPr marL="9525" marR="9525" marT="9525" anchor="b"/>
                </a:tc>
                <a:tc>
                  <a:txBody>
                    <a:bodyPr/>
                    <a:lstStyle/>
                    <a:p>
                      <a:pPr fontAlgn="b"/>
                      <a:r>
                        <a:rPr lang="en-US" sz="1400" u="none" strike="noStrike" dirty="0">
                          <a:solidFill>
                            <a:schemeClr val="tx2"/>
                          </a:solidFill>
                          <a:effectLst/>
                        </a:rPr>
                        <a:t>(X)</a:t>
                      </a:r>
                      <a:endParaRPr lang="en-US" sz="1400" b="0" i="0" u="none" strike="noStrike">
                        <a:solidFill>
                          <a:schemeClr val="tx2"/>
                        </a:solidFill>
                        <a:effectLst/>
                        <a:latin typeface="Century"/>
                      </a:endParaRPr>
                    </a:p>
                  </a:txBody>
                  <a:tcPr marL="9525" marR="9525" marT="9525" anchor="b"/>
                </a:tc>
                <a:extLst>
                  <a:ext uri="{0D108BD9-81ED-4DB2-BD59-A6C34878D82A}">
                    <a16:rowId xmlns:a16="http://schemas.microsoft.com/office/drawing/2014/main" val="321461434"/>
                  </a:ext>
                </a:extLst>
              </a:tr>
              <a:tr h="302868">
                <a:tc>
                  <a:txBody>
                    <a:bodyPr/>
                    <a:lstStyle/>
                    <a:p>
                      <a:pPr algn="r" fontAlgn="b"/>
                      <a:r>
                        <a:rPr lang="en-US" sz="1400" u="none" strike="noStrike" dirty="0">
                          <a:solidFill>
                            <a:schemeClr val="tx2"/>
                          </a:solidFill>
                          <a:effectLst/>
                        </a:rPr>
                        <a:t>High school graduate or higher</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4,518</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98.60%</a:t>
                      </a:r>
                      <a:endParaRPr lang="en-US" sz="1400" b="0" i="0" u="none" strike="noStrike">
                        <a:solidFill>
                          <a:schemeClr val="tx2"/>
                        </a:solidFill>
                        <a:effectLst/>
                        <a:latin typeface="Century"/>
                      </a:endParaRPr>
                    </a:p>
                  </a:txBody>
                  <a:tcPr marL="9525" marR="9525" marT="9525" anchor="b"/>
                </a:tc>
                <a:extLst>
                  <a:ext uri="{0D108BD9-81ED-4DB2-BD59-A6C34878D82A}">
                    <a16:rowId xmlns:a16="http://schemas.microsoft.com/office/drawing/2014/main" val="2969937360"/>
                  </a:ext>
                </a:extLst>
              </a:tr>
              <a:tr h="302868">
                <a:tc>
                  <a:txBody>
                    <a:bodyPr/>
                    <a:lstStyle/>
                    <a:p>
                      <a:pPr algn="r" fontAlgn="b"/>
                      <a:r>
                        <a:rPr lang="en-US" sz="1400" u="none" strike="noStrike" dirty="0">
                          <a:solidFill>
                            <a:schemeClr val="tx2"/>
                          </a:solidFill>
                          <a:effectLst/>
                        </a:rPr>
                        <a:t>Bachelor's degree or higher</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3,417</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74.60%</a:t>
                      </a:r>
                      <a:endParaRPr lang="en-US" sz="1400" b="0" i="0" u="none" strike="noStrike">
                        <a:solidFill>
                          <a:schemeClr val="tx2"/>
                        </a:solidFill>
                        <a:effectLst/>
                        <a:latin typeface="Century"/>
                      </a:endParaRPr>
                    </a:p>
                  </a:txBody>
                  <a:tcPr marL="9525" marR="9525" marT="9525" anchor="b"/>
                </a:tc>
                <a:extLst>
                  <a:ext uri="{0D108BD9-81ED-4DB2-BD59-A6C34878D82A}">
                    <a16:rowId xmlns:a16="http://schemas.microsoft.com/office/drawing/2014/main" val="549203717"/>
                  </a:ext>
                </a:extLst>
              </a:tr>
              <a:tr h="302868">
                <a:tc>
                  <a:txBody>
                    <a:bodyPr/>
                    <a:lstStyle/>
                    <a:p>
                      <a:pPr fontAlgn="b"/>
                      <a:r>
                        <a:rPr lang="en-US" sz="1400" u="none" strike="noStrike" dirty="0">
                          <a:solidFill>
                            <a:schemeClr val="tx2"/>
                          </a:solidFill>
                          <a:effectLst/>
                        </a:rPr>
                        <a:t>White alone, not Hispanic or Latino</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4,040</a:t>
                      </a:r>
                      <a:endParaRPr lang="en-US" sz="1400" b="0" i="0" u="none" strike="noStrike">
                        <a:solidFill>
                          <a:schemeClr val="tx2"/>
                        </a:solidFill>
                        <a:effectLst/>
                        <a:latin typeface="Century"/>
                      </a:endParaRPr>
                    </a:p>
                  </a:txBody>
                  <a:tcPr marL="9525" marR="9525" marT="9525" anchor="b"/>
                </a:tc>
                <a:tc>
                  <a:txBody>
                    <a:bodyPr/>
                    <a:lstStyle/>
                    <a:p>
                      <a:pPr fontAlgn="b"/>
                      <a:r>
                        <a:rPr lang="en-US" sz="1400" u="none" strike="noStrike" dirty="0">
                          <a:solidFill>
                            <a:schemeClr val="tx2"/>
                          </a:solidFill>
                          <a:effectLst/>
                        </a:rPr>
                        <a:t>(X)</a:t>
                      </a:r>
                      <a:endParaRPr lang="en-US" sz="1400" b="0" i="0" u="none" strike="noStrike">
                        <a:solidFill>
                          <a:schemeClr val="tx2"/>
                        </a:solidFill>
                        <a:effectLst/>
                        <a:latin typeface="Century"/>
                      </a:endParaRPr>
                    </a:p>
                  </a:txBody>
                  <a:tcPr marL="9525" marR="9525" marT="9525" anchor="b"/>
                </a:tc>
                <a:extLst>
                  <a:ext uri="{0D108BD9-81ED-4DB2-BD59-A6C34878D82A}">
                    <a16:rowId xmlns:a16="http://schemas.microsoft.com/office/drawing/2014/main" val="2625477819"/>
                  </a:ext>
                </a:extLst>
              </a:tr>
              <a:tr h="302868">
                <a:tc>
                  <a:txBody>
                    <a:bodyPr/>
                    <a:lstStyle/>
                    <a:p>
                      <a:pPr algn="r" fontAlgn="b"/>
                      <a:r>
                        <a:rPr lang="en-US" sz="1400" u="none" strike="noStrike" dirty="0">
                          <a:solidFill>
                            <a:schemeClr val="tx2"/>
                          </a:solidFill>
                          <a:effectLst/>
                        </a:rPr>
                        <a:t>High school graduate or higher</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4,008</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99.20%</a:t>
                      </a:r>
                      <a:endParaRPr lang="en-US" sz="1400" b="0" i="0" u="none" strike="noStrike">
                        <a:solidFill>
                          <a:schemeClr val="tx2"/>
                        </a:solidFill>
                        <a:effectLst/>
                        <a:latin typeface="Century"/>
                      </a:endParaRPr>
                    </a:p>
                  </a:txBody>
                  <a:tcPr marL="9525" marR="9525" marT="9525" anchor="b"/>
                </a:tc>
                <a:extLst>
                  <a:ext uri="{0D108BD9-81ED-4DB2-BD59-A6C34878D82A}">
                    <a16:rowId xmlns:a16="http://schemas.microsoft.com/office/drawing/2014/main" val="94264168"/>
                  </a:ext>
                </a:extLst>
              </a:tr>
              <a:tr h="302868">
                <a:tc>
                  <a:txBody>
                    <a:bodyPr/>
                    <a:lstStyle/>
                    <a:p>
                      <a:pPr algn="r" fontAlgn="b"/>
                      <a:r>
                        <a:rPr lang="en-US" sz="1400" u="none" strike="noStrike" dirty="0">
                          <a:solidFill>
                            <a:schemeClr val="tx2"/>
                          </a:solidFill>
                          <a:effectLst/>
                        </a:rPr>
                        <a:t>Bachelor's degree or higher</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3,072</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76.00%</a:t>
                      </a:r>
                      <a:endParaRPr lang="en-US" sz="1400" b="0" i="0" u="none" strike="noStrike">
                        <a:solidFill>
                          <a:schemeClr val="tx2"/>
                        </a:solidFill>
                        <a:effectLst/>
                        <a:latin typeface="Century"/>
                      </a:endParaRPr>
                    </a:p>
                  </a:txBody>
                  <a:tcPr marL="9525" marR="9525" marT="9525" anchor="b"/>
                </a:tc>
                <a:extLst>
                  <a:ext uri="{0D108BD9-81ED-4DB2-BD59-A6C34878D82A}">
                    <a16:rowId xmlns:a16="http://schemas.microsoft.com/office/drawing/2014/main" val="1637795382"/>
                  </a:ext>
                </a:extLst>
              </a:tr>
              <a:tr h="302868">
                <a:tc>
                  <a:txBody>
                    <a:bodyPr/>
                    <a:lstStyle/>
                    <a:p>
                      <a:pPr fontAlgn="b"/>
                      <a:r>
                        <a:rPr lang="en-US" sz="1400" u="none" strike="noStrike" dirty="0">
                          <a:solidFill>
                            <a:schemeClr val="tx2"/>
                          </a:solidFill>
                          <a:effectLst/>
                        </a:rPr>
                        <a:t>Black alone</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1,552</a:t>
                      </a:r>
                      <a:endParaRPr lang="en-US" sz="1400" b="0" i="0" u="none" strike="noStrike">
                        <a:solidFill>
                          <a:schemeClr val="tx2"/>
                        </a:solidFill>
                        <a:effectLst/>
                        <a:latin typeface="Century"/>
                      </a:endParaRPr>
                    </a:p>
                  </a:txBody>
                  <a:tcPr marL="9525" marR="9525" marT="9525" anchor="b"/>
                </a:tc>
                <a:tc>
                  <a:txBody>
                    <a:bodyPr/>
                    <a:lstStyle/>
                    <a:p>
                      <a:pPr fontAlgn="b"/>
                      <a:r>
                        <a:rPr lang="en-US" sz="1400" u="none" strike="noStrike" dirty="0">
                          <a:solidFill>
                            <a:schemeClr val="tx2"/>
                          </a:solidFill>
                          <a:effectLst/>
                        </a:rPr>
                        <a:t>(X)</a:t>
                      </a:r>
                      <a:endParaRPr lang="en-US" sz="1400" b="0" i="0" u="none" strike="noStrike">
                        <a:solidFill>
                          <a:schemeClr val="tx2"/>
                        </a:solidFill>
                        <a:effectLst/>
                        <a:latin typeface="Century"/>
                      </a:endParaRPr>
                    </a:p>
                  </a:txBody>
                  <a:tcPr marL="9525" marR="9525" marT="9525" anchor="b"/>
                </a:tc>
                <a:extLst>
                  <a:ext uri="{0D108BD9-81ED-4DB2-BD59-A6C34878D82A}">
                    <a16:rowId xmlns:a16="http://schemas.microsoft.com/office/drawing/2014/main" val="2127347354"/>
                  </a:ext>
                </a:extLst>
              </a:tr>
              <a:tr h="302868">
                <a:tc>
                  <a:txBody>
                    <a:bodyPr/>
                    <a:lstStyle/>
                    <a:p>
                      <a:pPr algn="r" fontAlgn="b"/>
                      <a:r>
                        <a:rPr lang="en-US" sz="1400" u="none" strike="noStrike" dirty="0">
                          <a:solidFill>
                            <a:schemeClr val="tx2"/>
                          </a:solidFill>
                          <a:effectLst/>
                        </a:rPr>
                        <a:t>High school graduate or higher</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1,517</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97.70%</a:t>
                      </a:r>
                      <a:endParaRPr lang="en-US" sz="1400" b="0" i="0" u="none" strike="noStrike">
                        <a:solidFill>
                          <a:schemeClr val="tx2"/>
                        </a:solidFill>
                        <a:effectLst/>
                        <a:latin typeface="Century"/>
                      </a:endParaRPr>
                    </a:p>
                  </a:txBody>
                  <a:tcPr marL="9525" marR="9525" marT="9525" anchor="b"/>
                </a:tc>
                <a:extLst>
                  <a:ext uri="{0D108BD9-81ED-4DB2-BD59-A6C34878D82A}">
                    <a16:rowId xmlns:a16="http://schemas.microsoft.com/office/drawing/2014/main" val="1032563248"/>
                  </a:ext>
                </a:extLst>
              </a:tr>
              <a:tr h="302868">
                <a:tc>
                  <a:txBody>
                    <a:bodyPr/>
                    <a:lstStyle/>
                    <a:p>
                      <a:pPr algn="r" fontAlgn="b"/>
                      <a:r>
                        <a:rPr lang="en-US" sz="1400" u="none" strike="noStrike" dirty="0">
                          <a:solidFill>
                            <a:schemeClr val="tx2"/>
                          </a:solidFill>
                          <a:effectLst/>
                        </a:rPr>
                        <a:t>Bachelor's degree or higher</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725</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46.70%</a:t>
                      </a:r>
                      <a:endParaRPr lang="en-US" sz="1400" b="0" i="0" u="none" strike="noStrike">
                        <a:solidFill>
                          <a:schemeClr val="tx2"/>
                        </a:solidFill>
                        <a:effectLst/>
                        <a:latin typeface="Century"/>
                      </a:endParaRPr>
                    </a:p>
                  </a:txBody>
                  <a:tcPr marL="9525" marR="9525" marT="9525" anchor="b"/>
                </a:tc>
                <a:extLst>
                  <a:ext uri="{0D108BD9-81ED-4DB2-BD59-A6C34878D82A}">
                    <a16:rowId xmlns:a16="http://schemas.microsoft.com/office/drawing/2014/main" val="3267524697"/>
                  </a:ext>
                </a:extLst>
              </a:tr>
              <a:tr h="302868">
                <a:tc>
                  <a:txBody>
                    <a:bodyPr/>
                    <a:lstStyle/>
                    <a:p>
                      <a:pPr fontAlgn="b"/>
                      <a:r>
                        <a:rPr lang="en-US" sz="1400" u="none" strike="noStrike" dirty="0">
                          <a:solidFill>
                            <a:schemeClr val="tx2"/>
                          </a:solidFill>
                          <a:effectLst/>
                        </a:rPr>
                        <a:t>American Indian or Alaska Native alone</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26</a:t>
                      </a:r>
                      <a:endParaRPr lang="en-US" sz="1400" b="0" i="0" u="none" strike="noStrike">
                        <a:solidFill>
                          <a:schemeClr val="tx2"/>
                        </a:solidFill>
                        <a:effectLst/>
                        <a:latin typeface="Century"/>
                      </a:endParaRPr>
                    </a:p>
                  </a:txBody>
                  <a:tcPr marL="9525" marR="9525" marT="9525" anchor="b"/>
                </a:tc>
                <a:tc>
                  <a:txBody>
                    <a:bodyPr/>
                    <a:lstStyle/>
                    <a:p>
                      <a:pPr fontAlgn="b"/>
                      <a:r>
                        <a:rPr lang="en-US" sz="1400" u="none" strike="noStrike" dirty="0">
                          <a:solidFill>
                            <a:schemeClr val="tx2"/>
                          </a:solidFill>
                          <a:effectLst/>
                        </a:rPr>
                        <a:t>(X)</a:t>
                      </a:r>
                      <a:endParaRPr lang="en-US" sz="1400" b="0" i="0" u="none" strike="noStrike">
                        <a:solidFill>
                          <a:schemeClr val="tx2"/>
                        </a:solidFill>
                        <a:effectLst/>
                        <a:latin typeface="Century"/>
                      </a:endParaRPr>
                    </a:p>
                  </a:txBody>
                  <a:tcPr marL="9525" marR="9525" marT="9525" anchor="b"/>
                </a:tc>
                <a:extLst>
                  <a:ext uri="{0D108BD9-81ED-4DB2-BD59-A6C34878D82A}">
                    <a16:rowId xmlns:a16="http://schemas.microsoft.com/office/drawing/2014/main" val="1172841530"/>
                  </a:ext>
                </a:extLst>
              </a:tr>
              <a:tr h="302868">
                <a:tc>
                  <a:txBody>
                    <a:bodyPr/>
                    <a:lstStyle/>
                    <a:p>
                      <a:pPr algn="r" fontAlgn="b"/>
                      <a:r>
                        <a:rPr lang="en-US" sz="1400" u="none" strike="noStrike" dirty="0">
                          <a:solidFill>
                            <a:schemeClr val="tx2"/>
                          </a:solidFill>
                          <a:effectLst/>
                        </a:rPr>
                        <a:t>High school graduate or higher</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26</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100.00%</a:t>
                      </a:r>
                      <a:endParaRPr lang="en-US" sz="1400" b="0" i="0" u="none" strike="noStrike">
                        <a:solidFill>
                          <a:schemeClr val="tx2"/>
                        </a:solidFill>
                        <a:effectLst/>
                        <a:latin typeface="Century"/>
                      </a:endParaRPr>
                    </a:p>
                  </a:txBody>
                  <a:tcPr marL="9525" marR="9525" marT="9525" anchor="b"/>
                </a:tc>
                <a:extLst>
                  <a:ext uri="{0D108BD9-81ED-4DB2-BD59-A6C34878D82A}">
                    <a16:rowId xmlns:a16="http://schemas.microsoft.com/office/drawing/2014/main" val="3359389383"/>
                  </a:ext>
                </a:extLst>
              </a:tr>
              <a:tr h="302868">
                <a:tc>
                  <a:txBody>
                    <a:bodyPr/>
                    <a:lstStyle/>
                    <a:p>
                      <a:pPr algn="r" fontAlgn="b"/>
                      <a:r>
                        <a:rPr lang="en-US" sz="1400" u="none" strike="noStrike" dirty="0">
                          <a:solidFill>
                            <a:schemeClr val="tx2"/>
                          </a:solidFill>
                          <a:effectLst/>
                        </a:rPr>
                        <a:t>Bachelor's degree or higher</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15</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57.70%</a:t>
                      </a:r>
                      <a:endParaRPr lang="en-US" sz="1400" b="0" i="0" u="none" strike="noStrike">
                        <a:solidFill>
                          <a:schemeClr val="tx2"/>
                        </a:solidFill>
                        <a:effectLst/>
                        <a:latin typeface="Century"/>
                      </a:endParaRPr>
                    </a:p>
                  </a:txBody>
                  <a:tcPr marL="9525" marR="9525" marT="9525" anchor="b"/>
                </a:tc>
                <a:extLst>
                  <a:ext uri="{0D108BD9-81ED-4DB2-BD59-A6C34878D82A}">
                    <a16:rowId xmlns:a16="http://schemas.microsoft.com/office/drawing/2014/main" val="1512322224"/>
                  </a:ext>
                </a:extLst>
              </a:tr>
              <a:tr h="302868">
                <a:tc>
                  <a:txBody>
                    <a:bodyPr/>
                    <a:lstStyle/>
                    <a:p>
                      <a:pPr fontAlgn="b"/>
                      <a:r>
                        <a:rPr lang="en-US" sz="1400" u="none" strike="noStrike" dirty="0">
                          <a:solidFill>
                            <a:schemeClr val="tx2"/>
                          </a:solidFill>
                          <a:effectLst/>
                        </a:rPr>
                        <a:t>Asian alone</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2,885</a:t>
                      </a:r>
                      <a:endParaRPr lang="en-US" sz="1400" b="0" i="0" u="none" strike="noStrike">
                        <a:solidFill>
                          <a:schemeClr val="tx2"/>
                        </a:solidFill>
                        <a:effectLst/>
                        <a:latin typeface="Century"/>
                      </a:endParaRPr>
                    </a:p>
                  </a:txBody>
                  <a:tcPr marL="9525" marR="9525" marT="9525" anchor="b"/>
                </a:tc>
                <a:tc>
                  <a:txBody>
                    <a:bodyPr/>
                    <a:lstStyle/>
                    <a:p>
                      <a:pPr fontAlgn="b"/>
                      <a:r>
                        <a:rPr lang="en-US" sz="1400" u="none" strike="noStrike" dirty="0">
                          <a:solidFill>
                            <a:schemeClr val="tx2"/>
                          </a:solidFill>
                          <a:effectLst/>
                        </a:rPr>
                        <a:t>(X)</a:t>
                      </a:r>
                      <a:endParaRPr lang="en-US" sz="1400" b="0" i="0" u="none" strike="noStrike">
                        <a:solidFill>
                          <a:schemeClr val="tx2"/>
                        </a:solidFill>
                        <a:effectLst/>
                        <a:latin typeface="Century"/>
                      </a:endParaRPr>
                    </a:p>
                  </a:txBody>
                  <a:tcPr marL="9525" marR="9525" marT="9525" anchor="b"/>
                </a:tc>
                <a:extLst>
                  <a:ext uri="{0D108BD9-81ED-4DB2-BD59-A6C34878D82A}">
                    <a16:rowId xmlns:a16="http://schemas.microsoft.com/office/drawing/2014/main" val="1478093027"/>
                  </a:ext>
                </a:extLst>
              </a:tr>
              <a:tr h="302868">
                <a:tc>
                  <a:txBody>
                    <a:bodyPr/>
                    <a:lstStyle/>
                    <a:p>
                      <a:pPr algn="r" fontAlgn="b"/>
                      <a:r>
                        <a:rPr lang="en-US" sz="1400" u="none" strike="noStrike" dirty="0">
                          <a:solidFill>
                            <a:schemeClr val="tx2"/>
                          </a:solidFill>
                          <a:effectLst/>
                        </a:rPr>
                        <a:t>High school graduate or higher</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2,724</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94.40%</a:t>
                      </a:r>
                      <a:endParaRPr lang="en-US" sz="1400" b="0" i="0" u="none" strike="noStrike">
                        <a:solidFill>
                          <a:schemeClr val="tx2"/>
                        </a:solidFill>
                        <a:effectLst/>
                        <a:latin typeface="Century"/>
                      </a:endParaRPr>
                    </a:p>
                  </a:txBody>
                  <a:tcPr marL="9525" marR="9525" marT="9525" anchor="b"/>
                </a:tc>
                <a:extLst>
                  <a:ext uri="{0D108BD9-81ED-4DB2-BD59-A6C34878D82A}">
                    <a16:rowId xmlns:a16="http://schemas.microsoft.com/office/drawing/2014/main" val="4288268299"/>
                  </a:ext>
                </a:extLst>
              </a:tr>
              <a:tr h="302868">
                <a:tc>
                  <a:txBody>
                    <a:bodyPr/>
                    <a:lstStyle/>
                    <a:p>
                      <a:pPr algn="r" fontAlgn="b"/>
                      <a:r>
                        <a:rPr lang="en-US" sz="1400" u="none" strike="noStrike" dirty="0">
                          <a:solidFill>
                            <a:schemeClr val="tx2"/>
                          </a:solidFill>
                          <a:effectLst/>
                        </a:rPr>
                        <a:t>Bachelor's degree or higher</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2,357</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81.70%</a:t>
                      </a:r>
                      <a:endParaRPr lang="en-US" sz="1400" b="0" i="0" u="none" strike="noStrike">
                        <a:solidFill>
                          <a:schemeClr val="tx2"/>
                        </a:solidFill>
                        <a:effectLst/>
                        <a:latin typeface="Century"/>
                      </a:endParaRPr>
                    </a:p>
                  </a:txBody>
                  <a:tcPr marL="9525" marR="9525" marT="9525" anchor="b"/>
                </a:tc>
                <a:extLst>
                  <a:ext uri="{0D108BD9-81ED-4DB2-BD59-A6C34878D82A}">
                    <a16:rowId xmlns:a16="http://schemas.microsoft.com/office/drawing/2014/main" val="207728106"/>
                  </a:ext>
                </a:extLst>
              </a:tr>
            </a:tbl>
          </a:graphicData>
        </a:graphic>
      </p:graphicFrame>
      <p:graphicFrame>
        <p:nvGraphicFramePr>
          <p:cNvPr id="9" name="Table 8">
            <a:extLst>
              <a:ext uri="{FF2B5EF4-FFF2-40B4-BE49-F238E27FC236}">
                <a16:creationId xmlns:a16="http://schemas.microsoft.com/office/drawing/2014/main" id="{8069D8DC-8A09-E9B1-5A4B-561FC2B5C5CD}"/>
              </a:ext>
            </a:extLst>
          </p:cNvPr>
          <p:cNvGraphicFramePr>
            <a:graphicFrameLocks noGrp="1"/>
          </p:cNvGraphicFramePr>
          <p:nvPr/>
        </p:nvGraphicFramePr>
        <p:xfrm>
          <a:off x="6241419" y="1058656"/>
          <a:ext cx="5516748" cy="4390843"/>
        </p:xfrm>
        <a:graphic>
          <a:graphicData uri="http://schemas.openxmlformats.org/drawingml/2006/table">
            <a:tbl>
              <a:tblPr firstRow="1" bandRow="1">
                <a:tableStyleId>{5C22544A-7EE6-4342-B048-85BDC9FD1C3A}</a:tableStyleId>
              </a:tblPr>
              <a:tblGrid>
                <a:gridCol w="3812842">
                  <a:extLst>
                    <a:ext uri="{9D8B030D-6E8A-4147-A177-3AD203B41FA5}">
                      <a16:colId xmlns:a16="http://schemas.microsoft.com/office/drawing/2014/main" val="3841073543"/>
                    </a:ext>
                  </a:extLst>
                </a:gridCol>
                <a:gridCol w="824020">
                  <a:extLst>
                    <a:ext uri="{9D8B030D-6E8A-4147-A177-3AD203B41FA5}">
                      <a16:colId xmlns:a16="http://schemas.microsoft.com/office/drawing/2014/main" val="2827205723"/>
                    </a:ext>
                  </a:extLst>
                </a:gridCol>
                <a:gridCol w="879886">
                  <a:extLst>
                    <a:ext uri="{9D8B030D-6E8A-4147-A177-3AD203B41FA5}">
                      <a16:colId xmlns:a16="http://schemas.microsoft.com/office/drawing/2014/main" val="3211731362"/>
                    </a:ext>
                  </a:extLst>
                </a:gridCol>
              </a:tblGrid>
              <a:tr h="349007">
                <a:tc>
                  <a:txBody>
                    <a:bodyPr/>
                    <a:lstStyle/>
                    <a:p>
                      <a:pPr lvl="0">
                        <a:buNone/>
                      </a:pPr>
                      <a:r>
                        <a:rPr lang="en-US" sz="1400" b="0" u="none" strike="noStrike" dirty="0">
                          <a:effectLst/>
                        </a:rPr>
                        <a:t>Emeryville</a:t>
                      </a:r>
                      <a:endParaRPr lang="en-US" sz="1400" b="0" i="0" u="none" strike="noStrike">
                        <a:solidFill>
                          <a:srgbClr val="000000"/>
                        </a:solidFill>
                        <a:effectLst/>
                        <a:latin typeface="Century"/>
                      </a:endParaRPr>
                    </a:p>
                  </a:txBody>
                  <a:tcPr marL="9524" marR="9524" marT="9524"/>
                </a:tc>
                <a:tc>
                  <a:txBody>
                    <a:bodyPr/>
                    <a:lstStyle/>
                    <a:p>
                      <a:pPr lvl="0">
                        <a:buNone/>
                      </a:pPr>
                      <a:r>
                        <a:rPr lang="en-US" sz="1400" b="0" u="none" strike="noStrike" dirty="0">
                          <a:effectLst/>
                        </a:rPr>
                        <a:t>Total</a:t>
                      </a:r>
                      <a:endParaRPr lang="en-US" sz="1400" b="0" i="0" u="none" strike="noStrike">
                        <a:solidFill>
                          <a:srgbClr val="000000"/>
                        </a:solidFill>
                        <a:effectLst/>
                        <a:latin typeface="Century"/>
                      </a:endParaRPr>
                    </a:p>
                  </a:txBody>
                  <a:tcPr marL="9524" marR="9524" marT="9524"/>
                </a:tc>
                <a:tc>
                  <a:txBody>
                    <a:bodyPr/>
                    <a:lstStyle/>
                    <a:p>
                      <a:pPr lvl="0">
                        <a:buNone/>
                      </a:pPr>
                      <a:r>
                        <a:rPr lang="en-US" sz="1400" b="0" u="none" strike="noStrike" dirty="0">
                          <a:effectLst/>
                        </a:rPr>
                        <a:t>Percent</a:t>
                      </a:r>
                      <a:endParaRPr lang="en-US" sz="1400" b="0" i="0" u="none" strike="noStrike">
                        <a:solidFill>
                          <a:srgbClr val="000000"/>
                        </a:solidFill>
                        <a:effectLst/>
                        <a:latin typeface="Century"/>
                      </a:endParaRPr>
                    </a:p>
                  </a:txBody>
                  <a:tcPr marL="9524" marR="9524" marT="9524"/>
                </a:tc>
                <a:extLst>
                  <a:ext uri="{0D108BD9-81ED-4DB2-BD59-A6C34878D82A}">
                    <a16:rowId xmlns:a16="http://schemas.microsoft.com/office/drawing/2014/main" val="2043050424"/>
                  </a:ext>
                </a:extLst>
              </a:tr>
              <a:tr h="563658">
                <a:tc>
                  <a:txBody>
                    <a:bodyPr/>
                    <a:lstStyle/>
                    <a:p>
                      <a:pPr fontAlgn="b"/>
                      <a:r>
                        <a:rPr lang="en-US" sz="1400" u="none" strike="noStrike" dirty="0">
                          <a:solidFill>
                            <a:schemeClr val="tx2"/>
                          </a:solidFill>
                          <a:effectLst/>
                        </a:rPr>
                        <a:t>Native Hawaiian and Other Pacific Islander alone</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45</a:t>
                      </a:r>
                      <a:endParaRPr lang="en-US" sz="1400" b="0" i="0" u="none" strike="noStrike">
                        <a:solidFill>
                          <a:schemeClr val="tx2"/>
                        </a:solidFill>
                        <a:effectLst/>
                        <a:latin typeface="Century"/>
                      </a:endParaRPr>
                    </a:p>
                  </a:txBody>
                  <a:tcPr marL="9525" marR="9525" marT="9525" anchor="b"/>
                </a:tc>
                <a:tc>
                  <a:txBody>
                    <a:bodyPr/>
                    <a:lstStyle/>
                    <a:p>
                      <a:pPr fontAlgn="b"/>
                      <a:r>
                        <a:rPr lang="en-US" sz="1400" u="none" strike="noStrike" dirty="0">
                          <a:solidFill>
                            <a:schemeClr val="tx2"/>
                          </a:solidFill>
                          <a:effectLst/>
                        </a:rPr>
                        <a:t>(X)</a:t>
                      </a:r>
                      <a:endParaRPr lang="en-US" sz="1400" b="0" i="0" u="none" strike="noStrike">
                        <a:solidFill>
                          <a:schemeClr val="tx2"/>
                        </a:solidFill>
                        <a:effectLst/>
                        <a:latin typeface="Century"/>
                      </a:endParaRPr>
                    </a:p>
                  </a:txBody>
                  <a:tcPr marL="9525" marR="9525" marT="9525" anchor="b"/>
                </a:tc>
                <a:extLst>
                  <a:ext uri="{0D108BD9-81ED-4DB2-BD59-A6C34878D82A}">
                    <a16:rowId xmlns:a16="http://schemas.microsoft.com/office/drawing/2014/main" val="35084965"/>
                  </a:ext>
                </a:extLst>
              </a:tr>
              <a:tr h="316198">
                <a:tc>
                  <a:txBody>
                    <a:bodyPr/>
                    <a:lstStyle/>
                    <a:p>
                      <a:pPr algn="r" fontAlgn="b"/>
                      <a:r>
                        <a:rPr lang="en-US" sz="1400" u="none" strike="noStrike" dirty="0">
                          <a:solidFill>
                            <a:schemeClr val="tx2"/>
                          </a:solidFill>
                          <a:effectLst/>
                        </a:rPr>
                        <a:t>High school graduate or higher</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45</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100.00%</a:t>
                      </a:r>
                      <a:endParaRPr lang="en-US" sz="1400" b="0" i="0" u="none" strike="noStrike">
                        <a:solidFill>
                          <a:schemeClr val="tx2"/>
                        </a:solidFill>
                        <a:effectLst/>
                        <a:latin typeface="Century"/>
                      </a:endParaRPr>
                    </a:p>
                  </a:txBody>
                  <a:tcPr marL="9525" marR="9525" marT="9525" anchor="b"/>
                </a:tc>
                <a:extLst>
                  <a:ext uri="{0D108BD9-81ED-4DB2-BD59-A6C34878D82A}">
                    <a16:rowId xmlns:a16="http://schemas.microsoft.com/office/drawing/2014/main" val="384650032"/>
                  </a:ext>
                </a:extLst>
              </a:tr>
              <a:tr h="316198">
                <a:tc>
                  <a:txBody>
                    <a:bodyPr/>
                    <a:lstStyle/>
                    <a:p>
                      <a:pPr algn="r" fontAlgn="b"/>
                      <a:r>
                        <a:rPr lang="en-US" sz="1400" u="none" strike="noStrike" dirty="0">
                          <a:solidFill>
                            <a:schemeClr val="tx2"/>
                          </a:solidFill>
                          <a:effectLst/>
                        </a:rPr>
                        <a:t>Bachelor's degree or higher</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11</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24.40%</a:t>
                      </a:r>
                      <a:endParaRPr lang="en-US" sz="1400" b="0" i="0" u="none" strike="noStrike">
                        <a:solidFill>
                          <a:schemeClr val="tx2"/>
                        </a:solidFill>
                        <a:effectLst/>
                        <a:latin typeface="Century"/>
                      </a:endParaRPr>
                    </a:p>
                  </a:txBody>
                  <a:tcPr marL="9525" marR="9525" marT="9525" anchor="b"/>
                </a:tc>
                <a:extLst>
                  <a:ext uri="{0D108BD9-81ED-4DB2-BD59-A6C34878D82A}">
                    <a16:rowId xmlns:a16="http://schemas.microsoft.com/office/drawing/2014/main" val="3024687701"/>
                  </a:ext>
                </a:extLst>
              </a:tr>
              <a:tr h="316198">
                <a:tc>
                  <a:txBody>
                    <a:bodyPr/>
                    <a:lstStyle/>
                    <a:p>
                      <a:pPr fontAlgn="b"/>
                      <a:r>
                        <a:rPr lang="en-US" sz="1400" u="none" strike="noStrike" dirty="0">
                          <a:solidFill>
                            <a:schemeClr val="tx2"/>
                          </a:solidFill>
                          <a:effectLst/>
                        </a:rPr>
                        <a:t>Some other race alone</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272</a:t>
                      </a:r>
                      <a:endParaRPr lang="en-US" sz="1400" b="0" i="0" u="none" strike="noStrike">
                        <a:solidFill>
                          <a:schemeClr val="tx2"/>
                        </a:solidFill>
                        <a:effectLst/>
                        <a:latin typeface="Century"/>
                      </a:endParaRPr>
                    </a:p>
                  </a:txBody>
                  <a:tcPr marL="9525" marR="9525" marT="9525" anchor="b"/>
                </a:tc>
                <a:tc>
                  <a:txBody>
                    <a:bodyPr/>
                    <a:lstStyle/>
                    <a:p>
                      <a:pPr fontAlgn="b"/>
                      <a:r>
                        <a:rPr lang="en-US" sz="1400" u="none" strike="noStrike" dirty="0">
                          <a:solidFill>
                            <a:schemeClr val="tx2"/>
                          </a:solidFill>
                          <a:effectLst/>
                        </a:rPr>
                        <a:t>(X)</a:t>
                      </a:r>
                      <a:endParaRPr lang="en-US" sz="1400" b="0" i="0" u="none" strike="noStrike">
                        <a:solidFill>
                          <a:schemeClr val="tx2"/>
                        </a:solidFill>
                        <a:effectLst/>
                        <a:latin typeface="Century"/>
                      </a:endParaRPr>
                    </a:p>
                  </a:txBody>
                  <a:tcPr marL="9525" marR="9525" marT="9525" anchor="b"/>
                </a:tc>
                <a:extLst>
                  <a:ext uri="{0D108BD9-81ED-4DB2-BD59-A6C34878D82A}">
                    <a16:rowId xmlns:a16="http://schemas.microsoft.com/office/drawing/2014/main" val="125687779"/>
                  </a:ext>
                </a:extLst>
              </a:tr>
              <a:tr h="316198">
                <a:tc>
                  <a:txBody>
                    <a:bodyPr/>
                    <a:lstStyle/>
                    <a:p>
                      <a:pPr algn="r" fontAlgn="b"/>
                      <a:r>
                        <a:rPr lang="en-US" sz="1400" u="none" strike="noStrike" dirty="0">
                          <a:solidFill>
                            <a:schemeClr val="tx2"/>
                          </a:solidFill>
                          <a:effectLst/>
                        </a:rPr>
                        <a:t>High school graduate or higher</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272</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100.00%</a:t>
                      </a:r>
                      <a:endParaRPr lang="en-US" sz="1400" b="0" i="0" u="none" strike="noStrike">
                        <a:solidFill>
                          <a:schemeClr val="tx2"/>
                        </a:solidFill>
                        <a:effectLst/>
                        <a:latin typeface="Century"/>
                      </a:endParaRPr>
                    </a:p>
                  </a:txBody>
                  <a:tcPr marL="9525" marR="9525" marT="9525" anchor="b"/>
                </a:tc>
                <a:extLst>
                  <a:ext uri="{0D108BD9-81ED-4DB2-BD59-A6C34878D82A}">
                    <a16:rowId xmlns:a16="http://schemas.microsoft.com/office/drawing/2014/main" val="4108308372"/>
                  </a:ext>
                </a:extLst>
              </a:tr>
              <a:tr h="316198">
                <a:tc>
                  <a:txBody>
                    <a:bodyPr/>
                    <a:lstStyle/>
                    <a:p>
                      <a:pPr algn="r" fontAlgn="b"/>
                      <a:r>
                        <a:rPr lang="en-US" sz="1400" u="none" strike="noStrike" dirty="0">
                          <a:solidFill>
                            <a:schemeClr val="tx2"/>
                          </a:solidFill>
                          <a:effectLst/>
                        </a:rPr>
                        <a:t>Bachelor's degree or higher</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188</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69.10%</a:t>
                      </a:r>
                      <a:endParaRPr lang="en-US" sz="1400" b="0" i="0" u="none" strike="noStrike">
                        <a:solidFill>
                          <a:schemeClr val="tx2"/>
                        </a:solidFill>
                        <a:effectLst/>
                        <a:latin typeface="Century"/>
                      </a:endParaRPr>
                    </a:p>
                  </a:txBody>
                  <a:tcPr marL="9525" marR="9525" marT="9525" anchor="b"/>
                </a:tc>
                <a:extLst>
                  <a:ext uri="{0D108BD9-81ED-4DB2-BD59-A6C34878D82A}">
                    <a16:rowId xmlns:a16="http://schemas.microsoft.com/office/drawing/2014/main" val="4105224827"/>
                  </a:ext>
                </a:extLst>
              </a:tr>
              <a:tr h="316198">
                <a:tc>
                  <a:txBody>
                    <a:bodyPr/>
                    <a:lstStyle/>
                    <a:p>
                      <a:pPr fontAlgn="b"/>
                      <a:r>
                        <a:rPr lang="en-US" sz="1400" u="none" strike="noStrike" dirty="0">
                          <a:solidFill>
                            <a:schemeClr val="tx2"/>
                          </a:solidFill>
                          <a:effectLst/>
                        </a:rPr>
                        <a:t>Two or more races</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501</a:t>
                      </a:r>
                      <a:endParaRPr lang="en-US" sz="1400" b="0" i="0" u="none" strike="noStrike">
                        <a:solidFill>
                          <a:schemeClr val="tx2"/>
                        </a:solidFill>
                        <a:effectLst/>
                        <a:latin typeface="Century"/>
                      </a:endParaRPr>
                    </a:p>
                  </a:txBody>
                  <a:tcPr marL="9525" marR="9525" marT="9525" anchor="b"/>
                </a:tc>
                <a:tc>
                  <a:txBody>
                    <a:bodyPr/>
                    <a:lstStyle/>
                    <a:p>
                      <a:pPr fontAlgn="b"/>
                      <a:r>
                        <a:rPr lang="en-US" sz="1400" u="none" strike="noStrike" dirty="0">
                          <a:solidFill>
                            <a:schemeClr val="tx2"/>
                          </a:solidFill>
                          <a:effectLst/>
                        </a:rPr>
                        <a:t>(X)</a:t>
                      </a:r>
                      <a:endParaRPr lang="en-US" sz="1400" b="0" i="0" u="none" strike="noStrike">
                        <a:solidFill>
                          <a:schemeClr val="tx2"/>
                        </a:solidFill>
                        <a:effectLst/>
                        <a:latin typeface="Century"/>
                      </a:endParaRPr>
                    </a:p>
                  </a:txBody>
                  <a:tcPr marL="9525" marR="9525" marT="9525" anchor="b"/>
                </a:tc>
                <a:extLst>
                  <a:ext uri="{0D108BD9-81ED-4DB2-BD59-A6C34878D82A}">
                    <a16:rowId xmlns:a16="http://schemas.microsoft.com/office/drawing/2014/main" val="1499952679"/>
                  </a:ext>
                </a:extLst>
              </a:tr>
              <a:tr h="316198">
                <a:tc>
                  <a:txBody>
                    <a:bodyPr/>
                    <a:lstStyle/>
                    <a:p>
                      <a:pPr algn="r" fontAlgn="b"/>
                      <a:r>
                        <a:rPr lang="en-US" sz="1400" u="none" strike="noStrike" dirty="0">
                          <a:solidFill>
                            <a:schemeClr val="tx2"/>
                          </a:solidFill>
                          <a:effectLst/>
                        </a:rPr>
                        <a:t>High school graduate or higher</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483</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96.40%</a:t>
                      </a:r>
                      <a:endParaRPr lang="en-US" sz="1400" b="0" i="0" u="none" strike="noStrike">
                        <a:solidFill>
                          <a:schemeClr val="tx2"/>
                        </a:solidFill>
                        <a:effectLst/>
                        <a:latin typeface="Century"/>
                      </a:endParaRPr>
                    </a:p>
                  </a:txBody>
                  <a:tcPr marL="9525" marR="9525" marT="9525" anchor="b"/>
                </a:tc>
                <a:extLst>
                  <a:ext uri="{0D108BD9-81ED-4DB2-BD59-A6C34878D82A}">
                    <a16:rowId xmlns:a16="http://schemas.microsoft.com/office/drawing/2014/main" val="3991439364"/>
                  </a:ext>
                </a:extLst>
              </a:tr>
              <a:tr h="316198">
                <a:tc>
                  <a:txBody>
                    <a:bodyPr/>
                    <a:lstStyle/>
                    <a:p>
                      <a:pPr algn="r" fontAlgn="b"/>
                      <a:r>
                        <a:rPr lang="en-US" sz="1400" u="none" strike="noStrike" dirty="0">
                          <a:solidFill>
                            <a:schemeClr val="tx2"/>
                          </a:solidFill>
                          <a:effectLst/>
                        </a:rPr>
                        <a:t>Bachelor's degree or higher</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392</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78.20%</a:t>
                      </a:r>
                      <a:endParaRPr lang="en-US" sz="1400" b="0" i="0" u="none" strike="noStrike">
                        <a:solidFill>
                          <a:schemeClr val="tx2"/>
                        </a:solidFill>
                        <a:effectLst/>
                        <a:latin typeface="Century"/>
                      </a:endParaRPr>
                    </a:p>
                  </a:txBody>
                  <a:tcPr marL="9525" marR="9525" marT="9525" anchor="b"/>
                </a:tc>
                <a:extLst>
                  <a:ext uri="{0D108BD9-81ED-4DB2-BD59-A6C34878D82A}">
                    <a16:rowId xmlns:a16="http://schemas.microsoft.com/office/drawing/2014/main" val="1085328218"/>
                  </a:ext>
                </a:extLst>
              </a:tr>
              <a:tr h="316198">
                <a:tc>
                  <a:txBody>
                    <a:bodyPr/>
                    <a:lstStyle/>
                    <a:p>
                      <a:pPr fontAlgn="b"/>
                      <a:r>
                        <a:rPr lang="en-US" sz="1400" u="none" strike="noStrike" dirty="0">
                          <a:solidFill>
                            <a:schemeClr val="tx2"/>
                          </a:solidFill>
                          <a:effectLst/>
                        </a:rPr>
                        <a:t>Hispanic or Latino Origin</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1,083</a:t>
                      </a:r>
                      <a:endParaRPr lang="en-US" sz="1400" b="0" i="0" u="none" strike="noStrike">
                        <a:solidFill>
                          <a:schemeClr val="tx2"/>
                        </a:solidFill>
                        <a:effectLst/>
                        <a:latin typeface="Century"/>
                      </a:endParaRPr>
                    </a:p>
                  </a:txBody>
                  <a:tcPr marL="9525" marR="9525" marT="9525" anchor="b"/>
                </a:tc>
                <a:tc>
                  <a:txBody>
                    <a:bodyPr/>
                    <a:lstStyle/>
                    <a:p>
                      <a:pPr fontAlgn="b"/>
                      <a:r>
                        <a:rPr lang="en-US" sz="1400" u="none" strike="noStrike" dirty="0">
                          <a:solidFill>
                            <a:schemeClr val="tx2"/>
                          </a:solidFill>
                          <a:effectLst/>
                        </a:rPr>
                        <a:t>(X)</a:t>
                      </a:r>
                      <a:endParaRPr lang="en-US" sz="1400" b="0" i="0" u="none" strike="noStrike">
                        <a:solidFill>
                          <a:schemeClr val="tx2"/>
                        </a:solidFill>
                        <a:effectLst/>
                        <a:latin typeface="Century"/>
                      </a:endParaRPr>
                    </a:p>
                  </a:txBody>
                  <a:tcPr marL="9525" marR="9525" marT="9525" anchor="b"/>
                </a:tc>
                <a:extLst>
                  <a:ext uri="{0D108BD9-81ED-4DB2-BD59-A6C34878D82A}">
                    <a16:rowId xmlns:a16="http://schemas.microsoft.com/office/drawing/2014/main" val="3992450961"/>
                  </a:ext>
                </a:extLst>
              </a:tr>
              <a:tr h="316198">
                <a:tc>
                  <a:txBody>
                    <a:bodyPr/>
                    <a:lstStyle/>
                    <a:p>
                      <a:pPr algn="r" fontAlgn="b"/>
                      <a:r>
                        <a:rPr lang="en-US" sz="1400" u="none" strike="noStrike" dirty="0">
                          <a:solidFill>
                            <a:schemeClr val="tx2"/>
                          </a:solidFill>
                          <a:effectLst/>
                        </a:rPr>
                        <a:t>High school graduate or higher</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1,033</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95.40%</a:t>
                      </a:r>
                      <a:endParaRPr lang="en-US" sz="1400" b="0" i="0" u="none" strike="noStrike">
                        <a:solidFill>
                          <a:schemeClr val="tx2"/>
                        </a:solidFill>
                        <a:effectLst/>
                        <a:latin typeface="Century"/>
                      </a:endParaRPr>
                    </a:p>
                  </a:txBody>
                  <a:tcPr marL="9525" marR="9525" marT="9525" anchor="b"/>
                </a:tc>
                <a:extLst>
                  <a:ext uri="{0D108BD9-81ED-4DB2-BD59-A6C34878D82A}">
                    <a16:rowId xmlns:a16="http://schemas.microsoft.com/office/drawing/2014/main" val="775838972"/>
                  </a:ext>
                </a:extLst>
              </a:tr>
              <a:tr h="316198">
                <a:tc>
                  <a:txBody>
                    <a:bodyPr/>
                    <a:lstStyle/>
                    <a:p>
                      <a:pPr algn="r" fontAlgn="b"/>
                      <a:r>
                        <a:rPr lang="en-US" sz="1400" u="none" strike="noStrike" dirty="0">
                          <a:solidFill>
                            <a:schemeClr val="tx2"/>
                          </a:solidFill>
                          <a:effectLst/>
                        </a:rPr>
                        <a:t>Bachelor's degree or higher</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736</a:t>
                      </a:r>
                      <a:endParaRPr lang="en-US" sz="1400" b="0" i="0" u="none" strike="noStrike">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68.00%</a:t>
                      </a:r>
                      <a:endParaRPr lang="en-US" sz="1400" b="0" i="0" u="none" strike="noStrike">
                        <a:solidFill>
                          <a:schemeClr val="tx2"/>
                        </a:solidFill>
                        <a:effectLst/>
                        <a:latin typeface="Century"/>
                      </a:endParaRPr>
                    </a:p>
                  </a:txBody>
                  <a:tcPr marL="9525" marR="9525" marT="9525" anchor="b"/>
                </a:tc>
                <a:extLst>
                  <a:ext uri="{0D108BD9-81ED-4DB2-BD59-A6C34878D82A}">
                    <a16:rowId xmlns:a16="http://schemas.microsoft.com/office/drawing/2014/main" val="2110843215"/>
                  </a:ext>
                </a:extLst>
              </a:tr>
            </a:tbl>
          </a:graphicData>
        </a:graphic>
      </p:graphicFrame>
    </p:spTree>
    <p:extLst>
      <p:ext uri="{BB962C8B-B14F-4D97-AF65-F5344CB8AC3E}">
        <p14:creationId xmlns:p14="http://schemas.microsoft.com/office/powerpoint/2010/main" val="233215915"/>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Next Steps"/>
          <p:cNvSpPr txBox="1">
            <a:spLocks noGrp="1"/>
          </p:cNvSpPr>
          <p:nvPr>
            <p:ph type="title"/>
          </p:nvPr>
        </p:nvSpPr>
        <p:spPr>
          <a:xfrm>
            <a:off x="484972" y="341859"/>
            <a:ext cx="11111245" cy="453045"/>
          </a:xfrm>
          <a:prstGeom prst="rect">
            <a:avLst/>
          </a:prstGeom>
        </p:spPr>
        <p:txBody>
          <a:bodyPr>
            <a:normAutofit fontScale="90000"/>
          </a:bodyPr>
          <a:lstStyle/>
          <a:p>
            <a:r>
              <a:rPr lang="en-US" b="1" dirty="0">
                <a:solidFill>
                  <a:srgbClr val="007088"/>
                </a:solidFill>
              </a:rPr>
              <a:t>Educational Attainment</a:t>
            </a:r>
            <a:endParaRPr lang="en-US" dirty="0"/>
          </a:p>
        </p:txBody>
      </p:sp>
      <p:sp>
        <p:nvSpPr>
          <p:cNvPr id="2" name="TextBox 1">
            <a:extLst>
              <a:ext uri="{FF2B5EF4-FFF2-40B4-BE49-F238E27FC236}">
                <a16:creationId xmlns:a16="http://schemas.microsoft.com/office/drawing/2014/main" id="{76C834C6-5E56-1C1B-F31D-685AEBB36B27}"/>
              </a:ext>
            </a:extLst>
          </p:cNvPr>
          <p:cNvSpPr txBox="1"/>
          <p:nvPr/>
        </p:nvSpPr>
        <p:spPr>
          <a:xfrm>
            <a:off x="10505129" y="6072732"/>
            <a:ext cx="1396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hlinkClick r:id="rId2"/>
              </a:rPr>
              <a:t>US Census</a:t>
            </a:r>
            <a:endParaRPr lang="en-US" sz="1600" dirty="0"/>
          </a:p>
        </p:txBody>
      </p:sp>
      <p:sp>
        <p:nvSpPr>
          <p:cNvPr id="8" name="TextBox 7">
            <a:extLst>
              <a:ext uri="{FF2B5EF4-FFF2-40B4-BE49-F238E27FC236}">
                <a16:creationId xmlns:a16="http://schemas.microsoft.com/office/drawing/2014/main" id="{C2FC6C4F-3B6F-10B2-408B-CF907CABB4FF}"/>
              </a:ext>
            </a:extLst>
          </p:cNvPr>
          <p:cNvSpPr txBox="1"/>
          <p:nvPr/>
        </p:nvSpPr>
        <p:spPr>
          <a:xfrm>
            <a:off x="9545361" y="5776077"/>
            <a:ext cx="236161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Year 2020 Estimates</a:t>
            </a:r>
          </a:p>
        </p:txBody>
      </p:sp>
      <p:graphicFrame>
        <p:nvGraphicFramePr>
          <p:cNvPr id="4" name="Table 3">
            <a:extLst>
              <a:ext uri="{FF2B5EF4-FFF2-40B4-BE49-F238E27FC236}">
                <a16:creationId xmlns:a16="http://schemas.microsoft.com/office/drawing/2014/main" id="{8C6ECE79-8866-30F9-177A-B3AB05B9A44F}"/>
              </a:ext>
            </a:extLst>
          </p:cNvPr>
          <p:cNvGraphicFramePr>
            <a:graphicFrameLocks noGrp="1"/>
          </p:cNvGraphicFramePr>
          <p:nvPr/>
        </p:nvGraphicFramePr>
        <p:xfrm>
          <a:off x="609552" y="1117290"/>
          <a:ext cx="5540016" cy="4892944"/>
        </p:xfrm>
        <a:graphic>
          <a:graphicData uri="http://schemas.openxmlformats.org/drawingml/2006/table">
            <a:tbl>
              <a:tblPr firstRow="1" bandRow="1">
                <a:tableStyleId>{5C22544A-7EE6-4342-B048-85BDC9FD1C3A}</a:tableStyleId>
              </a:tblPr>
              <a:tblGrid>
                <a:gridCol w="3828923">
                  <a:extLst>
                    <a:ext uri="{9D8B030D-6E8A-4147-A177-3AD203B41FA5}">
                      <a16:colId xmlns:a16="http://schemas.microsoft.com/office/drawing/2014/main" val="1701007524"/>
                    </a:ext>
                  </a:extLst>
                </a:gridCol>
                <a:gridCol w="827496">
                  <a:extLst>
                    <a:ext uri="{9D8B030D-6E8A-4147-A177-3AD203B41FA5}">
                      <a16:colId xmlns:a16="http://schemas.microsoft.com/office/drawing/2014/main" val="1514667646"/>
                    </a:ext>
                  </a:extLst>
                </a:gridCol>
                <a:gridCol w="883597">
                  <a:extLst>
                    <a:ext uri="{9D8B030D-6E8A-4147-A177-3AD203B41FA5}">
                      <a16:colId xmlns:a16="http://schemas.microsoft.com/office/drawing/2014/main" val="3693226651"/>
                    </a:ext>
                  </a:extLst>
                </a:gridCol>
              </a:tblGrid>
              <a:tr h="305809">
                <a:tc>
                  <a:txBody>
                    <a:bodyPr/>
                    <a:lstStyle/>
                    <a:p>
                      <a:pPr fontAlgn="b"/>
                      <a:r>
                        <a:rPr lang="en-US" sz="1400" b="0" u="none" strike="noStrike" dirty="0">
                          <a:effectLst/>
                        </a:rPr>
                        <a:t>Oakland</a:t>
                      </a:r>
                      <a:endParaRPr lang="en-US" sz="1400" b="0" i="0" u="none" strike="noStrike" dirty="0">
                        <a:solidFill>
                          <a:srgbClr val="000000"/>
                        </a:solidFill>
                        <a:effectLst/>
                        <a:latin typeface="Century" panose="02040604050505020304" pitchFamily="18" charset="0"/>
                      </a:endParaRPr>
                    </a:p>
                  </a:txBody>
                  <a:tcPr marL="9525" marR="9525" marT="9525" anchor="b"/>
                </a:tc>
                <a:tc>
                  <a:txBody>
                    <a:bodyPr/>
                    <a:lstStyle/>
                    <a:p>
                      <a:pPr fontAlgn="b"/>
                      <a:r>
                        <a:rPr lang="en-US" sz="1400" b="0" u="none" strike="noStrike" dirty="0">
                          <a:effectLst/>
                        </a:rPr>
                        <a:t>Total</a:t>
                      </a:r>
                      <a:endParaRPr lang="en-US" sz="1400" b="0" i="0" u="none" strike="noStrike" dirty="0">
                        <a:solidFill>
                          <a:srgbClr val="000000"/>
                        </a:solidFill>
                        <a:effectLst/>
                        <a:latin typeface="Century" panose="02040604050505020304" pitchFamily="18" charset="0"/>
                      </a:endParaRPr>
                    </a:p>
                  </a:txBody>
                  <a:tcPr marL="9525" marR="9525" marT="9525" anchor="b"/>
                </a:tc>
                <a:tc>
                  <a:txBody>
                    <a:bodyPr/>
                    <a:lstStyle/>
                    <a:p>
                      <a:pPr fontAlgn="b"/>
                      <a:r>
                        <a:rPr lang="en-US" sz="1400" b="0" u="none" strike="noStrike" dirty="0">
                          <a:effectLst/>
                        </a:rPr>
                        <a:t>Percent</a:t>
                      </a:r>
                      <a:endParaRPr lang="en-US" sz="1400" b="0" i="0" u="none" strike="noStrike" dirty="0">
                        <a:solidFill>
                          <a:srgbClr val="000000"/>
                        </a:solidFill>
                        <a:effectLst/>
                        <a:latin typeface="Century" panose="02040604050505020304" pitchFamily="18" charset="0"/>
                      </a:endParaRPr>
                    </a:p>
                  </a:txBody>
                  <a:tcPr marL="9525" marR="9525" marT="9525" anchor="b"/>
                </a:tc>
                <a:extLst>
                  <a:ext uri="{0D108BD9-81ED-4DB2-BD59-A6C34878D82A}">
                    <a16:rowId xmlns:a16="http://schemas.microsoft.com/office/drawing/2014/main" val="2988874620"/>
                  </a:ext>
                </a:extLst>
              </a:tr>
              <a:tr h="305809">
                <a:tc>
                  <a:txBody>
                    <a:bodyPr/>
                    <a:lstStyle/>
                    <a:p>
                      <a:pPr fontAlgn="b"/>
                      <a:r>
                        <a:rPr lang="en-US" sz="1400" u="none" strike="noStrike" dirty="0">
                          <a:solidFill>
                            <a:schemeClr val="tx2"/>
                          </a:solidFill>
                          <a:effectLst/>
                        </a:rPr>
                        <a:t>White alone</a:t>
                      </a:r>
                      <a:endParaRPr lang="en-US" sz="1400" b="0" i="0" u="none" strike="noStrike" dirty="0">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116,761</a:t>
                      </a:r>
                      <a:endParaRPr lang="en-US" sz="1400" b="0" i="0" u="none" strike="noStrike" dirty="0">
                        <a:solidFill>
                          <a:schemeClr val="tx2"/>
                        </a:solidFill>
                        <a:effectLst/>
                        <a:latin typeface="Century"/>
                      </a:endParaRPr>
                    </a:p>
                  </a:txBody>
                  <a:tcPr marL="9525" marR="9525" marT="9525" anchor="b"/>
                </a:tc>
                <a:tc>
                  <a:txBody>
                    <a:bodyPr/>
                    <a:lstStyle/>
                    <a:p>
                      <a:pPr fontAlgn="b"/>
                      <a:r>
                        <a:rPr lang="en-US" sz="1400" u="none" strike="noStrike" dirty="0">
                          <a:solidFill>
                            <a:schemeClr val="tx2"/>
                          </a:solidFill>
                          <a:effectLst/>
                        </a:rPr>
                        <a:t>(X)</a:t>
                      </a:r>
                      <a:endParaRPr lang="en-US" sz="1400" b="0" i="0" u="none" strike="noStrike" dirty="0">
                        <a:solidFill>
                          <a:schemeClr val="tx2"/>
                        </a:solidFill>
                        <a:effectLst/>
                        <a:latin typeface="Century"/>
                      </a:endParaRPr>
                    </a:p>
                  </a:txBody>
                  <a:tcPr marL="9525" marR="9525" marT="9525" anchor="b"/>
                </a:tc>
                <a:extLst>
                  <a:ext uri="{0D108BD9-81ED-4DB2-BD59-A6C34878D82A}">
                    <a16:rowId xmlns:a16="http://schemas.microsoft.com/office/drawing/2014/main" val="3090870838"/>
                  </a:ext>
                </a:extLst>
              </a:tr>
              <a:tr h="305809">
                <a:tc>
                  <a:txBody>
                    <a:bodyPr/>
                    <a:lstStyle/>
                    <a:p>
                      <a:pPr algn="r" fontAlgn="b"/>
                      <a:r>
                        <a:rPr lang="en-US" sz="1400" u="none" strike="noStrike" dirty="0">
                          <a:solidFill>
                            <a:schemeClr val="tx2"/>
                          </a:solidFill>
                          <a:effectLst/>
                        </a:rPr>
                        <a:t>High school graduate or higher</a:t>
                      </a:r>
                      <a:endParaRPr lang="en-US" sz="1400" b="0" i="0" u="none" strike="noStrike" dirty="0">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109,438</a:t>
                      </a:r>
                      <a:endParaRPr lang="en-US" sz="1400" b="0" i="0" u="none" strike="noStrike" dirty="0">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93.70%</a:t>
                      </a:r>
                      <a:endParaRPr lang="en-US" sz="1400" b="0" i="0" u="none" strike="noStrike" dirty="0">
                        <a:solidFill>
                          <a:schemeClr val="tx2"/>
                        </a:solidFill>
                        <a:effectLst/>
                        <a:latin typeface="Century"/>
                      </a:endParaRPr>
                    </a:p>
                  </a:txBody>
                  <a:tcPr marL="9525" marR="9525" marT="9525" anchor="b"/>
                </a:tc>
                <a:extLst>
                  <a:ext uri="{0D108BD9-81ED-4DB2-BD59-A6C34878D82A}">
                    <a16:rowId xmlns:a16="http://schemas.microsoft.com/office/drawing/2014/main" val="1182278021"/>
                  </a:ext>
                </a:extLst>
              </a:tr>
              <a:tr h="305809">
                <a:tc>
                  <a:txBody>
                    <a:bodyPr/>
                    <a:lstStyle/>
                    <a:p>
                      <a:pPr algn="r" fontAlgn="b"/>
                      <a:r>
                        <a:rPr lang="en-US" sz="1400" u="none" strike="noStrike" dirty="0">
                          <a:solidFill>
                            <a:schemeClr val="tx2"/>
                          </a:solidFill>
                          <a:effectLst/>
                        </a:rPr>
                        <a:t>Bachelor's degree or higher</a:t>
                      </a:r>
                      <a:endParaRPr lang="en-US" sz="1400" b="0" i="0" u="none" strike="noStrike" dirty="0">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81,090</a:t>
                      </a:r>
                      <a:endParaRPr lang="en-US" sz="1400" b="0" i="0" u="none" strike="noStrike" dirty="0">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69.40%</a:t>
                      </a:r>
                      <a:endParaRPr lang="en-US" sz="1400" b="0" i="0" u="none" strike="noStrike" dirty="0">
                        <a:solidFill>
                          <a:schemeClr val="tx2"/>
                        </a:solidFill>
                        <a:effectLst/>
                        <a:latin typeface="Century"/>
                      </a:endParaRPr>
                    </a:p>
                  </a:txBody>
                  <a:tcPr marL="9525" marR="9525" marT="9525" anchor="b"/>
                </a:tc>
                <a:extLst>
                  <a:ext uri="{0D108BD9-81ED-4DB2-BD59-A6C34878D82A}">
                    <a16:rowId xmlns:a16="http://schemas.microsoft.com/office/drawing/2014/main" val="1409117371"/>
                  </a:ext>
                </a:extLst>
              </a:tr>
              <a:tr h="305809">
                <a:tc>
                  <a:txBody>
                    <a:bodyPr/>
                    <a:lstStyle/>
                    <a:p>
                      <a:pPr fontAlgn="b"/>
                      <a:r>
                        <a:rPr lang="en-US" sz="1400" u="none" strike="noStrike" dirty="0">
                          <a:solidFill>
                            <a:schemeClr val="tx2"/>
                          </a:solidFill>
                          <a:effectLst/>
                        </a:rPr>
                        <a:t>White alone, not Hispanic or Latino</a:t>
                      </a:r>
                      <a:endParaRPr lang="en-US" sz="1400" b="0" i="0" u="none" strike="noStrike" dirty="0">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101,032</a:t>
                      </a:r>
                      <a:endParaRPr lang="en-US" sz="1400" b="0" i="0" u="none" strike="noStrike" dirty="0">
                        <a:solidFill>
                          <a:schemeClr val="tx2"/>
                        </a:solidFill>
                        <a:effectLst/>
                        <a:latin typeface="Century"/>
                      </a:endParaRPr>
                    </a:p>
                  </a:txBody>
                  <a:tcPr marL="9525" marR="9525" marT="9525" anchor="b"/>
                </a:tc>
                <a:tc>
                  <a:txBody>
                    <a:bodyPr/>
                    <a:lstStyle/>
                    <a:p>
                      <a:pPr fontAlgn="b"/>
                      <a:r>
                        <a:rPr lang="en-US" sz="1400" u="none" strike="noStrike" dirty="0">
                          <a:solidFill>
                            <a:schemeClr val="tx2"/>
                          </a:solidFill>
                          <a:effectLst/>
                        </a:rPr>
                        <a:t>(X)</a:t>
                      </a:r>
                      <a:endParaRPr lang="en-US" sz="1400" b="0" i="0" u="none" strike="noStrike" dirty="0">
                        <a:solidFill>
                          <a:schemeClr val="tx2"/>
                        </a:solidFill>
                        <a:effectLst/>
                        <a:latin typeface="Century"/>
                      </a:endParaRPr>
                    </a:p>
                  </a:txBody>
                  <a:tcPr marL="9525" marR="9525" marT="9525" anchor="b"/>
                </a:tc>
                <a:extLst>
                  <a:ext uri="{0D108BD9-81ED-4DB2-BD59-A6C34878D82A}">
                    <a16:rowId xmlns:a16="http://schemas.microsoft.com/office/drawing/2014/main" val="3046224047"/>
                  </a:ext>
                </a:extLst>
              </a:tr>
              <a:tr h="305809">
                <a:tc>
                  <a:txBody>
                    <a:bodyPr/>
                    <a:lstStyle/>
                    <a:p>
                      <a:pPr algn="r" fontAlgn="b"/>
                      <a:r>
                        <a:rPr lang="en-US" sz="1400" u="none" strike="noStrike" dirty="0">
                          <a:solidFill>
                            <a:schemeClr val="tx2"/>
                          </a:solidFill>
                          <a:effectLst/>
                        </a:rPr>
                        <a:t>High school graduate or higher</a:t>
                      </a:r>
                      <a:endParaRPr lang="en-US" sz="1400" b="0" i="0" u="none" strike="noStrike" dirty="0">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98,177</a:t>
                      </a:r>
                      <a:endParaRPr lang="en-US" sz="1400" b="0" i="0" u="none" strike="noStrike" dirty="0">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97.20%</a:t>
                      </a:r>
                      <a:endParaRPr lang="en-US" sz="1400" b="0" i="0" u="none" strike="noStrike" dirty="0">
                        <a:solidFill>
                          <a:schemeClr val="tx2"/>
                        </a:solidFill>
                        <a:effectLst/>
                        <a:latin typeface="Century"/>
                      </a:endParaRPr>
                    </a:p>
                  </a:txBody>
                  <a:tcPr marL="9525" marR="9525" marT="9525" anchor="b"/>
                </a:tc>
                <a:extLst>
                  <a:ext uri="{0D108BD9-81ED-4DB2-BD59-A6C34878D82A}">
                    <a16:rowId xmlns:a16="http://schemas.microsoft.com/office/drawing/2014/main" val="313619438"/>
                  </a:ext>
                </a:extLst>
              </a:tr>
              <a:tr h="305809">
                <a:tc>
                  <a:txBody>
                    <a:bodyPr/>
                    <a:lstStyle/>
                    <a:p>
                      <a:pPr algn="r" fontAlgn="b"/>
                      <a:r>
                        <a:rPr lang="en-US" sz="1400" u="none" strike="noStrike" dirty="0">
                          <a:solidFill>
                            <a:schemeClr val="tx2"/>
                          </a:solidFill>
                          <a:effectLst/>
                        </a:rPr>
                        <a:t>Bachelor's degree or higher</a:t>
                      </a:r>
                      <a:endParaRPr lang="en-US" sz="1400" b="0" i="0" u="none" strike="noStrike" dirty="0">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75,921</a:t>
                      </a:r>
                      <a:endParaRPr lang="en-US" sz="1400" b="0" i="0" u="none" strike="noStrike" dirty="0">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75.10%</a:t>
                      </a:r>
                      <a:endParaRPr lang="en-US" sz="1400" b="0" i="0" u="none" strike="noStrike" dirty="0">
                        <a:solidFill>
                          <a:schemeClr val="tx2"/>
                        </a:solidFill>
                        <a:effectLst/>
                        <a:latin typeface="Century"/>
                      </a:endParaRPr>
                    </a:p>
                  </a:txBody>
                  <a:tcPr marL="9525" marR="9525" marT="9525" anchor="b"/>
                </a:tc>
                <a:extLst>
                  <a:ext uri="{0D108BD9-81ED-4DB2-BD59-A6C34878D82A}">
                    <a16:rowId xmlns:a16="http://schemas.microsoft.com/office/drawing/2014/main" val="1912815495"/>
                  </a:ext>
                </a:extLst>
              </a:tr>
              <a:tr h="305809">
                <a:tc>
                  <a:txBody>
                    <a:bodyPr/>
                    <a:lstStyle/>
                    <a:p>
                      <a:pPr fontAlgn="b"/>
                      <a:r>
                        <a:rPr lang="en-US" sz="1400" u="none" strike="noStrike" dirty="0">
                          <a:solidFill>
                            <a:schemeClr val="tx2"/>
                          </a:solidFill>
                          <a:effectLst/>
                        </a:rPr>
                        <a:t>Black alone</a:t>
                      </a:r>
                      <a:endParaRPr lang="en-US" sz="1400" b="0" i="0" u="none" strike="noStrike" dirty="0">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70,559</a:t>
                      </a:r>
                      <a:endParaRPr lang="en-US" sz="1400" b="0" i="0" u="none" strike="noStrike" dirty="0">
                        <a:solidFill>
                          <a:schemeClr val="tx2"/>
                        </a:solidFill>
                        <a:effectLst/>
                        <a:latin typeface="Century"/>
                      </a:endParaRPr>
                    </a:p>
                  </a:txBody>
                  <a:tcPr marL="9525" marR="9525" marT="9525" anchor="b"/>
                </a:tc>
                <a:tc>
                  <a:txBody>
                    <a:bodyPr/>
                    <a:lstStyle/>
                    <a:p>
                      <a:pPr fontAlgn="b"/>
                      <a:r>
                        <a:rPr lang="en-US" sz="1400" u="none" strike="noStrike" dirty="0">
                          <a:solidFill>
                            <a:schemeClr val="tx2"/>
                          </a:solidFill>
                          <a:effectLst/>
                        </a:rPr>
                        <a:t>(X)</a:t>
                      </a:r>
                      <a:endParaRPr lang="en-US" sz="1400" b="0" i="0" u="none" strike="noStrike" dirty="0">
                        <a:solidFill>
                          <a:schemeClr val="tx2"/>
                        </a:solidFill>
                        <a:effectLst/>
                        <a:latin typeface="Century"/>
                      </a:endParaRPr>
                    </a:p>
                  </a:txBody>
                  <a:tcPr marL="9525" marR="9525" marT="9525" anchor="b"/>
                </a:tc>
                <a:extLst>
                  <a:ext uri="{0D108BD9-81ED-4DB2-BD59-A6C34878D82A}">
                    <a16:rowId xmlns:a16="http://schemas.microsoft.com/office/drawing/2014/main" val="1984257569"/>
                  </a:ext>
                </a:extLst>
              </a:tr>
              <a:tr h="305809">
                <a:tc>
                  <a:txBody>
                    <a:bodyPr/>
                    <a:lstStyle/>
                    <a:p>
                      <a:pPr algn="r" fontAlgn="b"/>
                      <a:r>
                        <a:rPr lang="en-US" sz="1400" u="none" strike="noStrike" dirty="0">
                          <a:solidFill>
                            <a:schemeClr val="tx2"/>
                          </a:solidFill>
                          <a:effectLst/>
                        </a:rPr>
                        <a:t>High school graduate or higher</a:t>
                      </a:r>
                      <a:endParaRPr lang="en-US" sz="1400" b="0" i="0" u="none" strike="noStrike" dirty="0">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63,397</a:t>
                      </a:r>
                      <a:endParaRPr lang="en-US" sz="1400" b="0" i="0" u="none" strike="noStrike" dirty="0">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89.80%</a:t>
                      </a:r>
                      <a:endParaRPr lang="en-US" sz="1400" b="0" i="0" u="none" strike="noStrike" dirty="0">
                        <a:solidFill>
                          <a:schemeClr val="tx2"/>
                        </a:solidFill>
                        <a:effectLst/>
                        <a:latin typeface="Century"/>
                      </a:endParaRPr>
                    </a:p>
                  </a:txBody>
                  <a:tcPr marL="9525" marR="9525" marT="9525" anchor="b"/>
                </a:tc>
                <a:extLst>
                  <a:ext uri="{0D108BD9-81ED-4DB2-BD59-A6C34878D82A}">
                    <a16:rowId xmlns:a16="http://schemas.microsoft.com/office/drawing/2014/main" val="2848330953"/>
                  </a:ext>
                </a:extLst>
              </a:tr>
              <a:tr h="305809">
                <a:tc>
                  <a:txBody>
                    <a:bodyPr/>
                    <a:lstStyle/>
                    <a:p>
                      <a:pPr algn="r" fontAlgn="b"/>
                      <a:r>
                        <a:rPr lang="en-US" sz="1400" u="none" strike="noStrike" dirty="0">
                          <a:solidFill>
                            <a:schemeClr val="tx2"/>
                          </a:solidFill>
                          <a:effectLst/>
                        </a:rPr>
                        <a:t>Bachelor's degree or higher</a:t>
                      </a:r>
                      <a:endParaRPr lang="en-US" sz="1400" b="0" i="0" u="none" strike="noStrike" dirty="0">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20,715</a:t>
                      </a:r>
                      <a:endParaRPr lang="en-US" sz="1400" b="0" i="0" u="none" strike="noStrike" dirty="0">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29.40%</a:t>
                      </a:r>
                      <a:endParaRPr lang="en-US" sz="1400" b="0" i="0" u="none" strike="noStrike" dirty="0">
                        <a:solidFill>
                          <a:schemeClr val="tx2"/>
                        </a:solidFill>
                        <a:effectLst/>
                        <a:latin typeface="Century"/>
                      </a:endParaRPr>
                    </a:p>
                  </a:txBody>
                  <a:tcPr marL="9525" marR="9525" marT="9525" anchor="b"/>
                </a:tc>
                <a:extLst>
                  <a:ext uri="{0D108BD9-81ED-4DB2-BD59-A6C34878D82A}">
                    <a16:rowId xmlns:a16="http://schemas.microsoft.com/office/drawing/2014/main" val="1942047751"/>
                  </a:ext>
                </a:extLst>
              </a:tr>
              <a:tr h="305809">
                <a:tc>
                  <a:txBody>
                    <a:bodyPr/>
                    <a:lstStyle/>
                    <a:p>
                      <a:pPr fontAlgn="b"/>
                      <a:r>
                        <a:rPr lang="en-US" sz="1400" u="none" strike="noStrike" dirty="0">
                          <a:solidFill>
                            <a:schemeClr val="tx2"/>
                          </a:solidFill>
                          <a:effectLst/>
                        </a:rPr>
                        <a:t>American Indian or Alaska Native alone</a:t>
                      </a:r>
                      <a:endParaRPr lang="en-US" sz="1400" b="0" i="0" u="none" strike="noStrike" dirty="0">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2,460</a:t>
                      </a:r>
                      <a:endParaRPr lang="en-US" sz="1400" b="0" i="0" u="none" strike="noStrike" dirty="0">
                        <a:solidFill>
                          <a:schemeClr val="tx2"/>
                        </a:solidFill>
                        <a:effectLst/>
                        <a:latin typeface="Century"/>
                      </a:endParaRPr>
                    </a:p>
                  </a:txBody>
                  <a:tcPr marL="9525" marR="9525" marT="9525" anchor="b"/>
                </a:tc>
                <a:tc>
                  <a:txBody>
                    <a:bodyPr/>
                    <a:lstStyle/>
                    <a:p>
                      <a:pPr fontAlgn="b"/>
                      <a:r>
                        <a:rPr lang="en-US" sz="1400" u="none" strike="noStrike" dirty="0">
                          <a:solidFill>
                            <a:schemeClr val="tx2"/>
                          </a:solidFill>
                          <a:effectLst/>
                        </a:rPr>
                        <a:t>(X)</a:t>
                      </a:r>
                      <a:endParaRPr lang="en-US" sz="1400" b="0" i="0" u="none" strike="noStrike" dirty="0">
                        <a:solidFill>
                          <a:schemeClr val="tx2"/>
                        </a:solidFill>
                        <a:effectLst/>
                        <a:latin typeface="Century"/>
                      </a:endParaRPr>
                    </a:p>
                  </a:txBody>
                  <a:tcPr marL="9525" marR="9525" marT="9525" anchor="b"/>
                </a:tc>
                <a:extLst>
                  <a:ext uri="{0D108BD9-81ED-4DB2-BD59-A6C34878D82A}">
                    <a16:rowId xmlns:a16="http://schemas.microsoft.com/office/drawing/2014/main" val="3385490969"/>
                  </a:ext>
                </a:extLst>
              </a:tr>
              <a:tr h="305809">
                <a:tc>
                  <a:txBody>
                    <a:bodyPr/>
                    <a:lstStyle/>
                    <a:p>
                      <a:pPr algn="r" fontAlgn="b"/>
                      <a:r>
                        <a:rPr lang="en-US" sz="1400" u="none" strike="noStrike" dirty="0">
                          <a:solidFill>
                            <a:schemeClr val="tx2"/>
                          </a:solidFill>
                          <a:effectLst/>
                        </a:rPr>
                        <a:t>High school graduate or higher</a:t>
                      </a:r>
                      <a:endParaRPr lang="en-US" sz="1400" b="0" i="0" u="none" strike="noStrike" dirty="0">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2,085</a:t>
                      </a:r>
                      <a:endParaRPr lang="en-US" sz="1400" b="0" i="0" u="none" strike="noStrike" dirty="0">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84.80%</a:t>
                      </a:r>
                      <a:endParaRPr lang="en-US" sz="1400" b="0" i="0" u="none" strike="noStrike" dirty="0">
                        <a:solidFill>
                          <a:schemeClr val="tx2"/>
                        </a:solidFill>
                        <a:effectLst/>
                        <a:latin typeface="Century"/>
                      </a:endParaRPr>
                    </a:p>
                  </a:txBody>
                  <a:tcPr marL="9525" marR="9525" marT="9525" anchor="b"/>
                </a:tc>
                <a:extLst>
                  <a:ext uri="{0D108BD9-81ED-4DB2-BD59-A6C34878D82A}">
                    <a16:rowId xmlns:a16="http://schemas.microsoft.com/office/drawing/2014/main" val="3142380216"/>
                  </a:ext>
                </a:extLst>
              </a:tr>
              <a:tr h="305809">
                <a:tc>
                  <a:txBody>
                    <a:bodyPr/>
                    <a:lstStyle/>
                    <a:p>
                      <a:pPr algn="r" fontAlgn="b"/>
                      <a:r>
                        <a:rPr lang="en-US" sz="1400" u="none" strike="noStrike" dirty="0">
                          <a:solidFill>
                            <a:schemeClr val="tx2"/>
                          </a:solidFill>
                          <a:effectLst/>
                        </a:rPr>
                        <a:t>Bachelor's degree or higher</a:t>
                      </a:r>
                      <a:endParaRPr lang="en-US" sz="1400" b="0" i="0" u="none" strike="noStrike" dirty="0">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590</a:t>
                      </a:r>
                      <a:endParaRPr lang="en-US" sz="1400" b="0" i="0" u="none" strike="noStrike" dirty="0">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24.00%</a:t>
                      </a:r>
                      <a:endParaRPr lang="en-US" sz="1400" b="0" i="0" u="none" strike="noStrike" dirty="0">
                        <a:solidFill>
                          <a:schemeClr val="tx2"/>
                        </a:solidFill>
                        <a:effectLst/>
                        <a:latin typeface="Century"/>
                      </a:endParaRPr>
                    </a:p>
                  </a:txBody>
                  <a:tcPr marL="9525" marR="9525" marT="9525" anchor="b"/>
                </a:tc>
                <a:extLst>
                  <a:ext uri="{0D108BD9-81ED-4DB2-BD59-A6C34878D82A}">
                    <a16:rowId xmlns:a16="http://schemas.microsoft.com/office/drawing/2014/main" val="2913775139"/>
                  </a:ext>
                </a:extLst>
              </a:tr>
              <a:tr h="305809">
                <a:tc>
                  <a:txBody>
                    <a:bodyPr/>
                    <a:lstStyle/>
                    <a:p>
                      <a:pPr fontAlgn="b"/>
                      <a:r>
                        <a:rPr lang="en-US" sz="1400" u="none" strike="noStrike" dirty="0">
                          <a:solidFill>
                            <a:schemeClr val="tx2"/>
                          </a:solidFill>
                          <a:effectLst/>
                        </a:rPr>
                        <a:t>Asian alone</a:t>
                      </a:r>
                      <a:endParaRPr lang="en-US" sz="1400" b="0" i="0" u="none" strike="noStrike" dirty="0">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54,382</a:t>
                      </a:r>
                      <a:endParaRPr lang="en-US" sz="1400" b="0" i="0" u="none" strike="noStrike" dirty="0">
                        <a:solidFill>
                          <a:schemeClr val="tx2"/>
                        </a:solidFill>
                        <a:effectLst/>
                        <a:latin typeface="Century"/>
                      </a:endParaRPr>
                    </a:p>
                  </a:txBody>
                  <a:tcPr marL="9525" marR="9525" marT="9525" anchor="b"/>
                </a:tc>
                <a:tc>
                  <a:txBody>
                    <a:bodyPr/>
                    <a:lstStyle/>
                    <a:p>
                      <a:pPr fontAlgn="b"/>
                      <a:r>
                        <a:rPr lang="en-US" sz="1400" u="none" strike="noStrike" dirty="0">
                          <a:solidFill>
                            <a:schemeClr val="tx2"/>
                          </a:solidFill>
                          <a:effectLst/>
                        </a:rPr>
                        <a:t>(X)</a:t>
                      </a:r>
                      <a:endParaRPr lang="en-US" sz="1400" b="0" i="0" u="none" strike="noStrike" dirty="0">
                        <a:solidFill>
                          <a:schemeClr val="tx2"/>
                        </a:solidFill>
                        <a:effectLst/>
                        <a:latin typeface="Century"/>
                      </a:endParaRPr>
                    </a:p>
                  </a:txBody>
                  <a:tcPr marL="9525" marR="9525" marT="9525" anchor="b"/>
                </a:tc>
                <a:extLst>
                  <a:ext uri="{0D108BD9-81ED-4DB2-BD59-A6C34878D82A}">
                    <a16:rowId xmlns:a16="http://schemas.microsoft.com/office/drawing/2014/main" val="3383562321"/>
                  </a:ext>
                </a:extLst>
              </a:tr>
              <a:tr h="305809">
                <a:tc>
                  <a:txBody>
                    <a:bodyPr/>
                    <a:lstStyle/>
                    <a:p>
                      <a:pPr algn="r" fontAlgn="b"/>
                      <a:r>
                        <a:rPr lang="en-US" sz="1400" u="none" strike="noStrike" dirty="0">
                          <a:solidFill>
                            <a:schemeClr val="tx2"/>
                          </a:solidFill>
                          <a:effectLst/>
                        </a:rPr>
                        <a:t>High school graduate or higher</a:t>
                      </a:r>
                      <a:endParaRPr lang="en-US" sz="1400" b="0" i="0" u="none" strike="noStrike" dirty="0">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41,445</a:t>
                      </a:r>
                      <a:endParaRPr lang="en-US" sz="1400" b="0" i="0" u="none" strike="noStrike" dirty="0">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76.20%</a:t>
                      </a:r>
                      <a:endParaRPr lang="en-US" sz="1400" b="0" i="0" u="none" strike="noStrike" dirty="0">
                        <a:solidFill>
                          <a:schemeClr val="tx2"/>
                        </a:solidFill>
                        <a:effectLst/>
                        <a:latin typeface="Century"/>
                      </a:endParaRPr>
                    </a:p>
                  </a:txBody>
                  <a:tcPr marL="9525" marR="9525" marT="9525" anchor="b"/>
                </a:tc>
                <a:extLst>
                  <a:ext uri="{0D108BD9-81ED-4DB2-BD59-A6C34878D82A}">
                    <a16:rowId xmlns:a16="http://schemas.microsoft.com/office/drawing/2014/main" val="1564781640"/>
                  </a:ext>
                </a:extLst>
              </a:tr>
              <a:tr h="305809">
                <a:tc>
                  <a:txBody>
                    <a:bodyPr/>
                    <a:lstStyle/>
                    <a:p>
                      <a:pPr algn="r" fontAlgn="b"/>
                      <a:r>
                        <a:rPr lang="en-US" sz="1400" u="none" strike="noStrike" dirty="0">
                          <a:solidFill>
                            <a:schemeClr val="tx2"/>
                          </a:solidFill>
                          <a:effectLst/>
                        </a:rPr>
                        <a:t>Bachelor's degree or higher</a:t>
                      </a:r>
                      <a:endParaRPr lang="en-US" sz="1400" b="0" i="0" u="none" strike="noStrike" dirty="0">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22,465</a:t>
                      </a:r>
                      <a:endParaRPr lang="en-US" sz="1400" b="0" i="0" u="none" strike="noStrike" dirty="0">
                        <a:solidFill>
                          <a:schemeClr val="tx2"/>
                        </a:solidFill>
                        <a:effectLst/>
                        <a:latin typeface="Century"/>
                      </a:endParaRPr>
                    </a:p>
                  </a:txBody>
                  <a:tcPr marL="9525" marR="9525" marT="9525" anchor="b"/>
                </a:tc>
                <a:tc>
                  <a:txBody>
                    <a:bodyPr/>
                    <a:lstStyle/>
                    <a:p>
                      <a:pPr algn="r" fontAlgn="b"/>
                      <a:r>
                        <a:rPr lang="en-US" sz="1400" u="none" strike="noStrike" dirty="0">
                          <a:solidFill>
                            <a:schemeClr val="tx2"/>
                          </a:solidFill>
                          <a:effectLst/>
                        </a:rPr>
                        <a:t>41.30%</a:t>
                      </a:r>
                      <a:endParaRPr lang="en-US" sz="1400" b="0" i="0" u="none" strike="noStrike" dirty="0">
                        <a:solidFill>
                          <a:schemeClr val="tx2"/>
                        </a:solidFill>
                        <a:effectLst/>
                        <a:latin typeface="Century"/>
                      </a:endParaRPr>
                    </a:p>
                  </a:txBody>
                  <a:tcPr marL="9525" marR="9525" marT="9525" anchor="b"/>
                </a:tc>
                <a:extLst>
                  <a:ext uri="{0D108BD9-81ED-4DB2-BD59-A6C34878D82A}">
                    <a16:rowId xmlns:a16="http://schemas.microsoft.com/office/drawing/2014/main" val="2018936582"/>
                  </a:ext>
                </a:extLst>
              </a:tr>
            </a:tbl>
          </a:graphicData>
        </a:graphic>
      </p:graphicFrame>
      <p:graphicFrame>
        <p:nvGraphicFramePr>
          <p:cNvPr id="7" name="Table 6">
            <a:extLst>
              <a:ext uri="{FF2B5EF4-FFF2-40B4-BE49-F238E27FC236}">
                <a16:creationId xmlns:a16="http://schemas.microsoft.com/office/drawing/2014/main" id="{E4D1C959-462F-E13C-0EA9-00821FD059B4}"/>
              </a:ext>
            </a:extLst>
          </p:cNvPr>
          <p:cNvGraphicFramePr>
            <a:graphicFrameLocks noGrp="1"/>
          </p:cNvGraphicFramePr>
          <p:nvPr/>
        </p:nvGraphicFramePr>
        <p:xfrm>
          <a:off x="6333277" y="1140645"/>
          <a:ext cx="5470214" cy="4487382"/>
        </p:xfrm>
        <a:graphic>
          <a:graphicData uri="http://schemas.openxmlformats.org/drawingml/2006/table">
            <a:tbl>
              <a:tblPr firstRow="1" bandRow="1">
                <a:tableStyleId>{5C22544A-7EE6-4342-B048-85BDC9FD1C3A}</a:tableStyleId>
              </a:tblPr>
              <a:tblGrid>
                <a:gridCol w="3780680">
                  <a:extLst>
                    <a:ext uri="{9D8B030D-6E8A-4147-A177-3AD203B41FA5}">
                      <a16:colId xmlns:a16="http://schemas.microsoft.com/office/drawing/2014/main" val="3897936434"/>
                    </a:ext>
                  </a:extLst>
                </a:gridCol>
                <a:gridCol w="817070">
                  <a:extLst>
                    <a:ext uri="{9D8B030D-6E8A-4147-A177-3AD203B41FA5}">
                      <a16:colId xmlns:a16="http://schemas.microsoft.com/office/drawing/2014/main" val="530631952"/>
                    </a:ext>
                  </a:extLst>
                </a:gridCol>
                <a:gridCol w="872464">
                  <a:extLst>
                    <a:ext uri="{9D8B030D-6E8A-4147-A177-3AD203B41FA5}">
                      <a16:colId xmlns:a16="http://schemas.microsoft.com/office/drawing/2014/main" val="2265736202"/>
                    </a:ext>
                  </a:extLst>
                </a:gridCol>
              </a:tblGrid>
              <a:tr h="325583">
                <a:tc>
                  <a:txBody>
                    <a:bodyPr/>
                    <a:lstStyle/>
                    <a:p>
                      <a:pPr lvl="0">
                        <a:buNone/>
                      </a:pPr>
                      <a:r>
                        <a:rPr lang="en-US" sz="1400" b="0" u="none" strike="noStrike" dirty="0">
                          <a:effectLst/>
                        </a:rPr>
                        <a:t>Oakland</a:t>
                      </a:r>
                      <a:endParaRPr lang="en-US" sz="1400" b="0" i="0" u="none" strike="noStrike" dirty="0">
                        <a:solidFill>
                          <a:srgbClr val="000000"/>
                        </a:solidFill>
                        <a:effectLst/>
                        <a:latin typeface="Century"/>
                      </a:endParaRPr>
                    </a:p>
                  </a:txBody>
                  <a:tcPr marL="9524" marR="9524" marT="9524"/>
                </a:tc>
                <a:tc>
                  <a:txBody>
                    <a:bodyPr/>
                    <a:lstStyle/>
                    <a:p>
                      <a:pPr lvl="0">
                        <a:buNone/>
                      </a:pPr>
                      <a:r>
                        <a:rPr lang="en-US" sz="1400" b="0" u="none" strike="noStrike" dirty="0">
                          <a:effectLst/>
                        </a:rPr>
                        <a:t>Total</a:t>
                      </a:r>
                      <a:endParaRPr lang="en-US" sz="1400" b="0" i="0" u="none" strike="noStrike" dirty="0">
                        <a:solidFill>
                          <a:srgbClr val="000000"/>
                        </a:solidFill>
                        <a:effectLst/>
                        <a:latin typeface="Century"/>
                      </a:endParaRPr>
                    </a:p>
                  </a:txBody>
                  <a:tcPr marL="9524" marR="9524" marT="9524"/>
                </a:tc>
                <a:tc>
                  <a:txBody>
                    <a:bodyPr/>
                    <a:lstStyle/>
                    <a:p>
                      <a:pPr lvl="0">
                        <a:buNone/>
                      </a:pPr>
                      <a:r>
                        <a:rPr lang="en-US" sz="1400" b="0" u="none" strike="noStrike" dirty="0">
                          <a:effectLst/>
                        </a:rPr>
                        <a:t>Percent</a:t>
                      </a:r>
                      <a:endParaRPr lang="en-US" sz="1400" b="0" i="0" u="none" strike="noStrike" dirty="0">
                        <a:solidFill>
                          <a:srgbClr val="000000"/>
                        </a:solidFill>
                        <a:effectLst/>
                        <a:latin typeface="Century"/>
                      </a:endParaRPr>
                    </a:p>
                  </a:txBody>
                  <a:tcPr marL="9524" marR="9524" marT="9524"/>
                </a:tc>
                <a:extLst>
                  <a:ext uri="{0D108BD9-81ED-4DB2-BD59-A6C34878D82A}">
                    <a16:rowId xmlns:a16="http://schemas.microsoft.com/office/drawing/2014/main" val="3787978976"/>
                  </a:ext>
                </a:extLst>
              </a:tr>
              <a:tr h="580386">
                <a:tc>
                  <a:txBody>
                    <a:bodyPr/>
                    <a:lstStyle/>
                    <a:p>
                      <a:pPr fontAlgn="b"/>
                      <a:r>
                        <a:rPr lang="en-US" sz="1400" dirty="0">
                          <a:solidFill>
                            <a:schemeClr val="tx2"/>
                          </a:solidFill>
                          <a:effectLst/>
                        </a:rPr>
                        <a:t>Native Hawaiian and Other Pacific Islander alone</a:t>
                      </a:r>
                      <a:endParaRPr lang="en-US" sz="1400">
                        <a:solidFill>
                          <a:schemeClr val="tx2"/>
                        </a:solidFill>
                        <a:effectLst/>
                        <a:latin typeface="Century"/>
                      </a:endParaRPr>
                    </a:p>
                  </a:txBody>
                  <a:tcPr marL="9525" marR="9525" marT="9525" anchor="b"/>
                </a:tc>
                <a:tc>
                  <a:txBody>
                    <a:bodyPr/>
                    <a:lstStyle/>
                    <a:p>
                      <a:pPr algn="r" fontAlgn="b"/>
                      <a:r>
                        <a:rPr lang="en-US" sz="1400" dirty="0">
                          <a:solidFill>
                            <a:schemeClr val="tx2"/>
                          </a:solidFill>
                          <a:effectLst/>
                        </a:rPr>
                        <a:t>1,952</a:t>
                      </a:r>
                      <a:endParaRPr lang="en-US" sz="1400">
                        <a:solidFill>
                          <a:schemeClr val="tx2"/>
                        </a:solidFill>
                        <a:effectLst/>
                        <a:latin typeface="Century"/>
                      </a:endParaRPr>
                    </a:p>
                  </a:txBody>
                  <a:tcPr marL="9525" marR="9525" marT="9525" anchor="b"/>
                </a:tc>
                <a:tc>
                  <a:txBody>
                    <a:bodyPr/>
                    <a:lstStyle/>
                    <a:p>
                      <a:pPr fontAlgn="b"/>
                      <a:r>
                        <a:rPr lang="en-US" sz="1400" dirty="0">
                          <a:solidFill>
                            <a:schemeClr val="tx2"/>
                          </a:solidFill>
                          <a:effectLst/>
                        </a:rPr>
                        <a:t>(X)</a:t>
                      </a:r>
                      <a:endParaRPr lang="en-US" sz="1400">
                        <a:solidFill>
                          <a:schemeClr val="tx2"/>
                        </a:solidFill>
                        <a:effectLst/>
                        <a:latin typeface="Century"/>
                      </a:endParaRPr>
                    </a:p>
                  </a:txBody>
                  <a:tcPr marL="9525" marR="9525" marT="9525" anchor="b"/>
                </a:tc>
                <a:extLst>
                  <a:ext uri="{0D108BD9-81ED-4DB2-BD59-A6C34878D82A}">
                    <a16:rowId xmlns:a16="http://schemas.microsoft.com/office/drawing/2014/main" val="3172117164"/>
                  </a:ext>
                </a:extLst>
              </a:tr>
              <a:tr h="325583">
                <a:tc>
                  <a:txBody>
                    <a:bodyPr/>
                    <a:lstStyle/>
                    <a:p>
                      <a:pPr algn="r" fontAlgn="b"/>
                      <a:r>
                        <a:rPr lang="en-US" sz="1400" dirty="0">
                          <a:solidFill>
                            <a:schemeClr val="tx2"/>
                          </a:solidFill>
                          <a:effectLst/>
                        </a:rPr>
                        <a:t>High school graduate or higher</a:t>
                      </a:r>
                      <a:endParaRPr lang="en-US" sz="1400">
                        <a:solidFill>
                          <a:schemeClr val="tx2"/>
                        </a:solidFill>
                        <a:effectLst/>
                        <a:latin typeface="Century"/>
                      </a:endParaRPr>
                    </a:p>
                  </a:txBody>
                  <a:tcPr marL="9525" marR="9525" marT="9525" anchor="b"/>
                </a:tc>
                <a:tc>
                  <a:txBody>
                    <a:bodyPr/>
                    <a:lstStyle/>
                    <a:p>
                      <a:pPr algn="r" fontAlgn="b"/>
                      <a:r>
                        <a:rPr lang="en-US" sz="1400" dirty="0">
                          <a:solidFill>
                            <a:schemeClr val="tx2"/>
                          </a:solidFill>
                          <a:effectLst/>
                        </a:rPr>
                        <a:t>1,587</a:t>
                      </a:r>
                      <a:endParaRPr lang="en-US" sz="1400">
                        <a:solidFill>
                          <a:schemeClr val="tx2"/>
                        </a:solidFill>
                        <a:effectLst/>
                        <a:latin typeface="Century"/>
                      </a:endParaRPr>
                    </a:p>
                  </a:txBody>
                  <a:tcPr marL="9525" marR="9525" marT="9525" anchor="b"/>
                </a:tc>
                <a:tc>
                  <a:txBody>
                    <a:bodyPr/>
                    <a:lstStyle/>
                    <a:p>
                      <a:pPr algn="r" fontAlgn="b"/>
                      <a:r>
                        <a:rPr lang="en-US" sz="1400" dirty="0">
                          <a:solidFill>
                            <a:schemeClr val="tx2"/>
                          </a:solidFill>
                          <a:effectLst/>
                        </a:rPr>
                        <a:t>81.30%</a:t>
                      </a:r>
                      <a:endParaRPr lang="en-US" sz="1400">
                        <a:solidFill>
                          <a:schemeClr val="tx2"/>
                        </a:solidFill>
                        <a:effectLst/>
                        <a:latin typeface="Century"/>
                      </a:endParaRPr>
                    </a:p>
                  </a:txBody>
                  <a:tcPr marL="9525" marR="9525" marT="9525" anchor="b"/>
                </a:tc>
                <a:extLst>
                  <a:ext uri="{0D108BD9-81ED-4DB2-BD59-A6C34878D82A}">
                    <a16:rowId xmlns:a16="http://schemas.microsoft.com/office/drawing/2014/main" val="3928995973"/>
                  </a:ext>
                </a:extLst>
              </a:tr>
              <a:tr h="325583">
                <a:tc>
                  <a:txBody>
                    <a:bodyPr/>
                    <a:lstStyle/>
                    <a:p>
                      <a:pPr algn="r" fontAlgn="b"/>
                      <a:r>
                        <a:rPr lang="en-US" sz="1400" dirty="0">
                          <a:solidFill>
                            <a:schemeClr val="tx2"/>
                          </a:solidFill>
                          <a:effectLst/>
                        </a:rPr>
                        <a:t>Bachelor's degree or higher</a:t>
                      </a:r>
                      <a:endParaRPr lang="en-US" sz="1400">
                        <a:solidFill>
                          <a:schemeClr val="tx2"/>
                        </a:solidFill>
                        <a:effectLst/>
                        <a:latin typeface="Century"/>
                      </a:endParaRPr>
                    </a:p>
                  </a:txBody>
                  <a:tcPr marL="9525" marR="9525" marT="9525" anchor="b"/>
                </a:tc>
                <a:tc>
                  <a:txBody>
                    <a:bodyPr/>
                    <a:lstStyle/>
                    <a:p>
                      <a:pPr algn="r" fontAlgn="b"/>
                      <a:r>
                        <a:rPr lang="en-US" sz="1400" dirty="0">
                          <a:solidFill>
                            <a:schemeClr val="tx2"/>
                          </a:solidFill>
                          <a:effectLst/>
                        </a:rPr>
                        <a:t>438</a:t>
                      </a:r>
                      <a:endParaRPr lang="en-US" sz="1400">
                        <a:solidFill>
                          <a:schemeClr val="tx2"/>
                        </a:solidFill>
                        <a:effectLst/>
                        <a:latin typeface="Century"/>
                      </a:endParaRPr>
                    </a:p>
                  </a:txBody>
                  <a:tcPr marL="9525" marR="9525" marT="9525" anchor="b"/>
                </a:tc>
                <a:tc>
                  <a:txBody>
                    <a:bodyPr/>
                    <a:lstStyle/>
                    <a:p>
                      <a:pPr algn="r" fontAlgn="b"/>
                      <a:r>
                        <a:rPr lang="en-US" sz="1400" dirty="0">
                          <a:solidFill>
                            <a:schemeClr val="tx2"/>
                          </a:solidFill>
                          <a:effectLst/>
                        </a:rPr>
                        <a:t>22.40%</a:t>
                      </a:r>
                      <a:endParaRPr lang="en-US" sz="1400">
                        <a:solidFill>
                          <a:schemeClr val="tx2"/>
                        </a:solidFill>
                        <a:effectLst/>
                        <a:latin typeface="Century"/>
                      </a:endParaRPr>
                    </a:p>
                  </a:txBody>
                  <a:tcPr marL="9525" marR="9525" marT="9525" anchor="b"/>
                </a:tc>
                <a:extLst>
                  <a:ext uri="{0D108BD9-81ED-4DB2-BD59-A6C34878D82A}">
                    <a16:rowId xmlns:a16="http://schemas.microsoft.com/office/drawing/2014/main" val="4158205665"/>
                  </a:ext>
                </a:extLst>
              </a:tr>
              <a:tr h="325583">
                <a:tc>
                  <a:txBody>
                    <a:bodyPr/>
                    <a:lstStyle/>
                    <a:p>
                      <a:pPr fontAlgn="b"/>
                      <a:r>
                        <a:rPr lang="en-US" sz="1400" dirty="0">
                          <a:solidFill>
                            <a:schemeClr val="tx2"/>
                          </a:solidFill>
                          <a:effectLst/>
                        </a:rPr>
                        <a:t>Some other race alone</a:t>
                      </a:r>
                      <a:endParaRPr lang="en-US" sz="1400">
                        <a:solidFill>
                          <a:schemeClr val="tx2"/>
                        </a:solidFill>
                        <a:effectLst/>
                        <a:latin typeface="Century"/>
                      </a:endParaRPr>
                    </a:p>
                  </a:txBody>
                  <a:tcPr marL="9525" marR="9525" marT="9525" anchor="b"/>
                </a:tc>
                <a:tc>
                  <a:txBody>
                    <a:bodyPr/>
                    <a:lstStyle/>
                    <a:p>
                      <a:pPr algn="r" fontAlgn="b"/>
                      <a:r>
                        <a:rPr lang="en-US" sz="1400" dirty="0">
                          <a:solidFill>
                            <a:schemeClr val="tx2"/>
                          </a:solidFill>
                          <a:effectLst/>
                        </a:rPr>
                        <a:t>43,720</a:t>
                      </a:r>
                      <a:endParaRPr lang="en-US" sz="1400">
                        <a:solidFill>
                          <a:schemeClr val="tx2"/>
                        </a:solidFill>
                        <a:effectLst/>
                        <a:latin typeface="Century"/>
                      </a:endParaRPr>
                    </a:p>
                  </a:txBody>
                  <a:tcPr marL="9525" marR="9525" marT="9525" anchor="b"/>
                </a:tc>
                <a:tc>
                  <a:txBody>
                    <a:bodyPr/>
                    <a:lstStyle/>
                    <a:p>
                      <a:pPr fontAlgn="b"/>
                      <a:r>
                        <a:rPr lang="en-US" sz="1400" dirty="0">
                          <a:solidFill>
                            <a:schemeClr val="tx2"/>
                          </a:solidFill>
                          <a:effectLst/>
                        </a:rPr>
                        <a:t>(X)</a:t>
                      </a:r>
                      <a:endParaRPr lang="en-US" sz="1400">
                        <a:solidFill>
                          <a:schemeClr val="tx2"/>
                        </a:solidFill>
                        <a:effectLst/>
                        <a:latin typeface="Century"/>
                      </a:endParaRPr>
                    </a:p>
                  </a:txBody>
                  <a:tcPr marL="9525" marR="9525" marT="9525" anchor="b"/>
                </a:tc>
                <a:extLst>
                  <a:ext uri="{0D108BD9-81ED-4DB2-BD59-A6C34878D82A}">
                    <a16:rowId xmlns:a16="http://schemas.microsoft.com/office/drawing/2014/main" val="2976443638"/>
                  </a:ext>
                </a:extLst>
              </a:tr>
              <a:tr h="325583">
                <a:tc>
                  <a:txBody>
                    <a:bodyPr/>
                    <a:lstStyle/>
                    <a:p>
                      <a:pPr algn="r" fontAlgn="b"/>
                      <a:r>
                        <a:rPr lang="en-US" sz="1400" dirty="0">
                          <a:solidFill>
                            <a:schemeClr val="tx2"/>
                          </a:solidFill>
                          <a:effectLst/>
                        </a:rPr>
                        <a:t>High school graduate or higher</a:t>
                      </a:r>
                      <a:endParaRPr lang="en-US" sz="1400">
                        <a:solidFill>
                          <a:schemeClr val="tx2"/>
                        </a:solidFill>
                        <a:effectLst/>
                        <a:latin typeface="Century"/>
                      </a:endParaRPr>
                    </a:p>
                  </a:txBody>
                  <a:tcPr marL="9525" marR="9525" marT="9525" anchor="b"/>
                </a:tc>
                <a:tc>
                  <a:txBody>
                    <a:bodyPr/>
                    <a:lstStyle/>
                    <a:p>
                      <a:pPr algn="r" fontAlgn="b"/>
                      <a:r>
                        <a:rPr lang="en-US" sz="1400" dirty="0">
                          <a:solidFill>
                            <a:schemeClr val="tx2"/>
                          </a:solidFill>
                          <a:effectLst/>
                        </a:rPr>
                        <a:t>25,330</a:t>
                      </a:r>
                      <a:endParaRPr lang="en-US" sz="1400">
                        <a:solidFill>
                          <a:schemeClr val="tx2"/>
                        </a:solidFill>
                        <a:effectLst/>
                        <a:latin typeface="Century"/>
                      </a:endParaRPr>
                    </a:p>
                  </a:txBody>
                  <a:tcPr marL="9525" marR="9525" marT="9525" anchor="b"/>
                </a:tc>
                <a:tc>
                  <a:txBody>
                    <a:bodyPr/>
                    <a:lstStyle/>
                    <a:p>
                      <a:pPr algn="r" fontAlgn="b"/>
                      <a:r>
                        <a:rPr lang="en-US" sz="1400" dirty="0">
                          <a:solidFill>
                            <a:schemeClr val="tx2"/>
                          </a:solidFill>
                          <a:effectLst/>
                        </a:rPr>
                        <a:t>57.90%</a:t>
                      </a:r>
                      <a:endParaRPr lang="en-US" sz="1400">
                        <a:solidFill>
                          <a:schemeClr val="tx2"/>
                        </a:solidFill>
                        <a:effectLst/>
                        <a:latin typeface="Century"/>
                      </a:endParaRPr>
                    </a:p>
                  </a:txBody>
                  <a:tcPr marL="9525" marR="9525" marT="9525" anchor="b"/>
                </a:tc>
                <a:extLst>
                  <a:ext uri="{0D108BD9-81ED-4DB2-BD59-A6C34878D82A}">
                    <a16:rowId xmlns:a16="http://schemas.microsoft.com/office/drawing/2014/main" val="1234689841"/>
                  </a:ext>
                </a:extLst>
              </a:tr>
              <a:tr h="325583">
                <a:tc>
                  <a:txBody>
                    <a:bodyPr/>
                    <a:lstStyle/>
                    <a:p>
                      <a:pPr algn="r" fontAlgn="b"/>
                      <a:r>
                        <a:rPr lang="en-US" sz="1400" dirty="0">
                          <a:solidFill>
                            <a:schemeClr val="tx2"/>
                          </a:solidFill>
                          <a:effectLst/>
                        </a:rPr>
                        <a:t>Bachelor's degree or higher</a:t>
                      </a:r>
                      <a:endParaRPr lang="en-US" sz="1400">
                        <a:solidFill>
                          <a:schemeClr val="tx2"/>
                        </a:solidFill>
                        <a:effectLst/>
                        <a:latin typeface="Century"/>
                      </a:endParaRPr>
                    </a:p>
                  </a:txBody>
                  <a:tcPr marL="9525" marR="9525" marT="9525" anchor="b"/>
                </a:tc>
                <a:tc>
                  <a:txBody>
                    <a:bodyPr/>
                    <a:lstStyle/>
                    <a:p>
                      <a:pPr algn="r" fontAlgn="b"/>
                      <a:r>
                        <a:rPr lang="en-US" sz="1400" dirty="0">
                          <a:solidFill>
                            <a:schemeClr val="tx2"/>
                          </a:solidFill>
                          <a:effectLst/>
                        </a:rPr>
                        <a:t>6,979</a:t>
                      </a:r>
                      <a:endParaRPr lang="en-US" sz="1400">
                        <a:solidFill>
                          <a:schemeClr val="tx2"/>
                        </a:solidFill>
                        <a:effectLst/>
                        <a:latin typeface="Century"/>
                      </a:endParaRPr>
                    </a:p>
                  </a:txBody>
                  <a:tcPr marL="9525" marR="9525" marT="9525" anchor="b"/>
                </a:tc>
                <a:tc>
                  <a:txBody>
                    <a:bodyPr/>
                    <a:lstStyle/>
                    <a:p>
                      <a:pPr algn="r" fontAlgn="b"/>
                      <a:r>
                        <a:rPr lang="en-US" sz="1400" dirty="0">
                          <a:solidFill>
                            <a:schemeClr val="tx2"/>
                          </a:solidFill>
                          <a:effectLst/>
                        </a:rPr>
                        <a:t>16.00%</a:t>
                      </a:r>
                      <a:endParaRPr lang="en-US" sz="1400">
                        <a:solidFill>
                          <a:schemeClr val="tx2"/>
                        </a:solidFill>
                        <a:effectLst/>
                        <a:latin typeface="Century"/>
                      </a:endParaRPr>
                    </a:p>
                  </a:txBody>
                  <a:tcPr marL="9525" marR="9525" marT="9525" anchor="b"/>
                </a:tc>
                <a:extLst>
                  <a:ext uri="{0D108BD9-81ED-4DB2-BD59-A6C34878D82A}">
                    <a16:rowId xmlns:a16="http://schemas.microsoft.com/office/drawing/2014/main" val="3375515734"/>
                  </a:ext>
                </a:extLst>
              </a:tr>
              <a:tr h="325583">
                <a:tc>
                  <a:txBody>
                    <a:bodyPr/>
                    <a:lstStyle/>
                    <a:p>
                      <a:pPr fontAlgn="b"/>
                      <a:r>
                        <a:rPr lang="en-US" sz="1400" dirty="0">
                          <a:solidFill>
                            <a:schemeClr val="tx2"/>
                          </a:solidFill>
                          <a:effectLst/>
                        </a:rPr>
                        <a:t>Two or more races</a:t>
                      </a:r>
                      <a:endParaRPr lang="en-US" sz="1400">
                        <a:solidFill>
                          <a:schemeClr val="tx2"/>
                        </a:solidFill>
                        <a:effectLst/>
                        <a:latin typeface="Century"/>
                      </a:endParaRPr>
                    </a:p>
                  </a:txBody>
                  <a:tcPr marL="9525" marR="9525" marT="9525" anchor="b"/>
                </a:tc>
                <a:tc>
                  <a:txBody>
                    <a:bodyPr/>
                    <a:lstStyle/>
                    <a:p>
                      <a:pPr algn="r" fontAlgn="b"/>
                      <a:r>
                        <a:rPr lang="en-US" sz="1400" dirty="0">
                          <a:solidFill>
                            <a:schemeClr val="tx2"/>
                          </a:solidFill>
                          <a:effectLst/>
                        </a:rPr>
                        <a:t>19,408</a:t>
                      </a:r>
                      <a:endParaRPr lang="en-US" sz="1400">
                        <a:solidFill>
                          <a:schemeClr val="tx2"/>
                        </a:solidFill>
                        <a:effectLst/>
                        <a:latin typeface="Century"/>
                      </a:endParaRPr>
                    </a:p>
                  </a:txBody>
                  <a:tcPr marL="9525" marR="9525" marT="9525" anchor="b"/>
                </a:tc>
                <a:tc>
                  <a:txBody>
                    <a:bodyPr/>
                    <a:lstStyle/>
                    <a:p>
                      <a:pPr fontAlgn="b"/>
                      <a:r>
                        <a:rPr lang="en-US" sz="1400" dirty="0">
                          <a:solidFill>
                            <a:schemeClr val="tx2"/>
                          </a:solidFill>
                          <a:effectLst/>
                        </a:rPr>
                        <a:t>(X)</a:t>
                      </a:r>
                      <a:endParaRPr lang="en-US" sz="1400">
                        <a:solidFill>
                          <a:schemeClr val="tx2"/>
                        </a:solidFill>
                        <a:effectLst/>
                        <a:latin typeface="Century"/>
                      </a:endParaRPr>
                    </a:p>
                  </a:txBody>
                  <a:tcPr marL="9525" marR="9525" marT="9525" anchor="b"/>
                </a:tc>
                <a:extLst>
                  <a:ext uri="{0D108BD9-81ED-4DB2-BD59-A6C34878D82A}">
                    <a16:rowId xmlns:a16="http://schemas.microsoft.com/office/drawing/2014/main" val="534077720"/>
                  </a:ext>
                </a:extLst>
              </a:tr>
              <a:tr h="325583">
                <a:tc>
                  <a:txBody>
                    <a:bodyPr/>
                    <a:lstStyle/>
                    <a:p>
                      <a:pPr algn="r" fontAlgn="b"/>
                      <a:r>
                        <a:rPr lang="en-US" sz="1400" dirty="0">
                          <a:solidFill>
                            <a:schemeClr val="tx2"/>
                          </a:solidFill>
                          <a:effectLst/>
                        </a:rPr>
                        <a:t>High school graduate or higher</a:t>
                      </a:r>
                      <a:endParaRPr lang="en-US" sz="1400">
                        <a:solidFill>
                          <a:schemeClr val="tx2"/>
                        </a:solidFill>
                        <a:effectLst/>
                        <a:latin typeface="Century"/>
                      </a:endParaRPr>
                    </a:p>
                  </a:txBody>
                  <a:tcPr marL="9525" marR="9525" marT="9525" anchor="b"/>
                </a:tc>
                <a:tc>
                  <a:txBody>
                    <a:bodyPr/>
                    <a:lstStyle/>
                    <a:p>
                      <a:pPr algn="r" fontAlgn="b"/>
                      <a:r>
                        <a:rPr lang="en-US" sz="1400" dirty="0">
                          <a:solidFill>
                            <a:schemeClr val="tx2"/>
                          </a:solidFill>
                          <a:effectLst/>
                        </a:rPr>
                        <a:t>17,546</a:t>
                      </a:r>
                      <a:endParaRPr lang="en-US" sz="1400">
                        <a:solidFill>
                          <a:schemeClr val="tx2"/>
                        </a:solidFill>
                        <a:effectLst/>
                        <a:latin typeface="Century"/>
                      </a:endParaRPr>
                    </a:p>
                  </a:txBody>
                  <a:tcPr marL="9525" marR="9525" marT="9525" anchor="b"/>
                </a:tc>
                <a:tc>
                  <a:txBody>
                    <a:bodyPr/>
                    <a:lstStyle/>
                    <a:p>
                      <a:pPr algn="r" fontAlgn="b"/>
                      <a:r>
                        <a:rPr lang="en-US" sz="1400" dirty="0">
                          <a:solidFill>
                            <a:schemeClr val="tx2"/>
                          </a:solidFill>
                          <a:effectLst/>
                        </a:rPr>
                        <a:t>90.40%</a:t>
                      </a:r>
                      <a:endParaRPr lang="en-US" sz="1400">
                        <a:solidFill>
                          <a:schemeClr val="tx2"/>
                        </a:solidFill>
                        <a:effectLst/>
                        <a:latin typeface="Century"/>
                      </a:endParaRPr>
                    </a:p>
                  </a:txBody>
                  <a:tcPr marL="9525" marR="9525" marT="9525" anchor="b"/>
                </a:tc>
                <a:extLst>
                  <a:ext uri="{0D108BD9-81ED-4DB2-BD59-A6C34878D82A}">
                    <a16:rowId xmlns:a16="http://schemas.microsoft.com/office/drawing/2014/main" val="3456512116"/>
                  </a:ext>
                </a:extLst>
              </a:tr>
              <a:tr h="325583">
                <a:tc>
                  <a:txBody>
                    <a:bodyPr/>
                    <a:lstStyle/>
                    <a:p>
                      <a:pPr algn="r" fontAlgn="b"/>
                      <a:r>
                        <a:rPr lang="en-US" sz="1400" dirty="0">
                          <a:solidFill>
                            <a:schemeClr val="tx2"/>
                          </a:solidFill>
                          <a:effectLst/>
                        </a:rPr>
                        <a:t>Bachelor's degree or higher</a:t>
                      </a:r>
                      <a:endParaRPr lang="en-US" sz="1400">
                        <a:solidFill>
                          <a:schemeClr val="tx2"/>
                        </a:solidFill>
                        <a:effectLst/>
                        <a:latin typeface="Century"/>
                      </a:endParaRPr>
                    </a:p>
                  </a:txBody>
                  <a:tcPr marL="9525" marR="9525" marT="9525" anchor="b"/>
                </a:tc>
                <a:tc>
                  <a:txBody>
                    <a:bodyPr/>
                    <a:lstStyle/>
                    <a:p>
                      <a:pPr algn="r" fontAlgn="b"/>
                      <a:r>
                        <a:rPr lang="en-US" sz="1400" dirty="0">
                          <a:solidFill>
                            <a:schemeClr val="tx2"/>
                          </a:solidFill>
                          <a:effectLst/>
                        </a:rPr>
                        <a:t>10,174</a:t>
                      </a:r>
                      <a:endParaRPr lang="en-US" sz="1400">
                        <a:solidFill>
                          <a:schemeClr val="tx2"/>
                        </a:solidFill>
                        <a:effectLst/>
                        <a:latin typeface="Century"/>
                      </a:endParaRPr>
                    </a:p>
                  </a:txBody>
                  <a:tcPr marL="9525" marR="9525" marT="9525" anchor="b"/>
                </a:tc>
                <a:tc>
                  <a:txBody>
                    <a:bodyPr/>
                    <a:lstStyle/>
                    <a:p>
                      <a:pPr algn="r" fontAlgn="b"/>
                      <a:r>
                        <a:rPr lang="en-US" sz="1400" dirty="0">
                          <a:solidFill>
                            <a:schemeClr val="tx2"/>
                          </a:solidFill>
                          <a:effectLst/>
                        </a:rPr>
                        <a:t>52.40%</a:t>
                      </a:r>
                      <a:endParaRPr lang="en-US" sz="1400">
                        <a:solidFill>
                          <a:schemeClr val="tx2"/>
                        </a:solidFill>
                        <a:effectLst/>
                        <a:latin typeface="Century"/>
                      </a:endParaRPr>
                    </a:p>
                  </a:txBody>
                  <a:tcPr marL="9525" marR="9525" marT="9525" anchor="b"/>
                </a:tc>
                <a:extLst>
                  <a:ext uri="{0D108BD9-81ED-4DB2-BD59-A6C34878D82A}">
                    <a16:rowId xmlns:a16="http://schemas.microsoft.com/office/drawing/2014/main" val="3285953089"/>
                  </a:ext>
                </a:extLst>
              </a:tr>
              <a:tr h="325583">
                <a:tc>
                  <a:txBody>
                    <a:bodyPr/>
                    <a:lstStyle/>
                    <a:p>
                      <a:pPr fontAlgn="b"/>
                      <a:r>
                        <a:rPr lang="en-US" sz="1400" dirty="0">
                          <a:solidFill>
                            <a:schemeClr val="tx2"/>
                          </a:solidFill>
                          <a:effectLst/>
                        </a:rPr>
                        <a:t>Hispanic or Latino Origin</a:t>
                      </a:r>
                      <a:endParaRPr lang="en-US" sz="1400">
                        <a:solidFill>
                          <a:schemeClr val="tx2"/>
                        </a:solidFill>
                        <a:effectLst/>
                        <a:latin typeface="Century"/>
                      </a:endParaRPr>
                    </a:p>
                  </a:txBody>
                  <a:tcPr marL="9525" marR="9525" marT="9525" anchor="b"/>
                </a:tc>
                <a:tc>
                  <a:txBody>
                    <a:bodyPr/>
                    <a:lstStyle/>
                    <a:p>
                      <a:pPr algn="r" fontAlgn="b"/>
                      <a:r>
                        <a:rPr lang="en-US" sz="1400" dirty="0">
                          <a:solidFill>
                            <a:schemeClr val="tx2"/>
                          </a:solidFill>
                          <a:effectLst/>
                        </a:rPr>
                        <a:t>68,403</a:t>
                      </a:r>
                      <a:endParaRPr lang="en-US" sz="1400">
                        <a:solidFill>
                          <a:schemeClr val="tx2"/>
                        </a:solidFill>
                        <a:effectLst/>
                        <a:latin typeface="Century"/>
                      </a:endParaRPr>
                    </a:p>
                  </a:txBody>
                  <a:tcPr marL="9525" marR="9525" marT="9525" anchor="b"/>
                </a:tc>
                <a:tc>
                  <a:txBody>
                    <a:bodyPr/>
                    <a:lstStyle/>
                    <a:p>
                      <a:pPr fontAlgn="b"/>
                      <a:r>
                        <a:rPr lang="en-US" sz="1400" dirty="0">
                          <a:solidFill>
                            <a:schemeClr val="tx2"/>
                          </a:solidFill>
                          <a:effectLst/>
                        </a:rPr>
                        <a:t>(X)</a:t>
                      </a:r>
                      <a:endParaRPr lang="en-US" sz="1400">
                        <a:solidFill>
                          <a:schemeClr val="tx2"/>
                        </a:solidFill>
                        <a:effectLst/>
                        <a:latin typeface="Century"/>
                      </a:endParaRPr>
                    </a:p>
                  </a:txBody>
                  <a:tcPr marL="9525" marR="9525" marT="9525" anchor="b"/>
                </a:tc>
                <a:extLst>
                  <a:ext uri="{0D108BD9-81ED-4DB2-BD59-A6C34878D82A}">
                    <a16:rowId xmlns:a16="http://schemas.microsoft.com/office/drawing/2014/main" val="1176272719"/>
                  </a:ext>
                </a:extLst>
              </a:tr>
              <a:tr h="325583">
                <a:tc>
                  <a:txBody>
                    <a:bodyPr/>
                    <a:lstStyle/>
                    <a:p>
                      <a:pPr algn="r" fontAlgn="b"/>
                      <a:r>
                        <a:rPr lang="en-US" sz="1400" dirty="0">
                          <a:solidFill>
                            <a:schemeClr val="tx2"/>
                          </a:solidFill>
                          <a:effectLst/>
                        </a:rPr>
                        <a:t>High school graduate or higher</a:t>
                      </a:r>
                      <a:endParaRPr lang="en-US" sz="1400">
                        <a:solidFill>
                          <a:schemeClr val="tx2"/>
                        </a:solidFill>
                        <a:effectLst/>
                        <a:latin typeface="Century"/>
                      </a:endParaRPr>
                    </a:p>
                  </a:txBody>
                  <a:tcPr marL="9525" marR="9525" marT="9525" anchor="b"/>
                </a:tc>
                <a:tc>
                  <a:txBody>
                    <a:bodyPr/>
                    <a:lstStyle/>
                    <a:p>
                      <a:pPr algn="r" fontAlgn="b"/>
                      <a:r>
                        <a:rPr lang="en-US" sz="1400" dirty="0">
                          <a:solidFill>
                            <a:schemeClr val="tx2"/>
                          </a:solidFill>
                          <a:effectLst/>
                        </a:rPr>
                        <a:t>43,955</a:t>
                      </a:r>
                      <a:endParaRPr lang="en-US" sz="1400">
                        <a:solidFill>
                          <a:schemeClr val="tx2"/>
                        </a:solidFill>
                        <a:effectLst/>
                        <a:latin typeface="Century"/>
                      </a:endParaRPr>
                    </a:p>
                  </a:txBody>
                  <a:tcPr marL="9525" marR="9525" marT="9525" anchor="b"/>
                </a:tc>
                <a:tc>
                  <a:txBody>
                    <a:bodyPr/>
                    <a:lstStyle/>
                    <a:p>
                      <a:pPr algn="r" fontAlgn="b"/>
                      <a:r>
                        <a:rPr lang="en-US" sz="1400" dirty="0">
                          <a:solidFill>
                            <a:schemeClr val="tx2"/>
                          </a:solidFill>
                          <a:effectLst/>
                        </a:rPr>
                        <a:t>64.30%</a:t>
                      </a:r>
                      <a:endParaRPr lang="en-US" sz="1400">
                        <a:solidFill>
                          <a:schemeClr val="tx2"/>
                        </a:solidFill>
                        <a:effectLst/>
                        <a:latin typeface="Century"/>
                      </a:endParaRPr>
                    </a:p>
                  </a:txBody>
                  <a:tcPr marL="9525" marR="9525" marT="9525" anchor="b"/>
                </a:tc>
                <a:extLst>
                  <a:ext uri="{0D108BD9-81ED-4DB2-BD59-A6C34878D82A}">
                    <a16:rowId xmlns:a16="http://schemas.microsoft.com/office/drawing/2014/main" val="3403164851"/>
                  </a:ext>
                </a:extLst>
              </a:tr>
              <a:tr h="325583">
                <a:tc>
                  <a:txBody>
                    <a:bodyPr/>
                    <a:lstStyle/>
                    <a:p>
                      <a:pPr algn="r" fontAlgn="b"/>
                      <a:r>
                        <a:rPr lang="en-US" sz="1400" dirty="0">
                          <a:solidFill>
                            <a:schemeClr val="tx2"/>
                          </a:solidFill>
                          <a:effectLst/>
                        </a:rPr>
                        <a:t>Bachelor's degree or higher</a:t>
                      </a:r>
                      <a:endParaRPr lang="en-US" sz="1400">
                        <a:solidFill>
                          <a:schemeClr val="tx2"/>
                        </a:solidFill>
                        <a:effectLst/>
                        <a:latin typeface="Century"/>
                      </a:endParaRPr>
                    </a:p>
                  </a:txBody>
                  <a:tcPr marL="9525" marR="9525" marT="9525" anchor="b"/>
                </a:tc>
                <a:tc>
                  <a:txBody>
                    <a:bodyPr/>
                    <a:lstStyle/>
                    <a:p>
                      <a:pPr algn="r" fontAlgn="b"/>
                      <a:r>
                        <a:rPr lang="en-US" sz="1400" dirty="0">
                          <a:solidFill>
                            <a:schemeClr val="tx2"/>
                          </a:solidFill>
                          <a:effectLst/>
                        </a:rPr>
                        <a:t>15,563</a:t>
                      </a:r>
                      <a:endParaRPr lang="en-US" sz="1400">
                        <a:solidFill>
                          <a:schemeClr val="tx2"/>
                        </a:solidFill>
                        <a:effectLst/>
                        <a:latin typeface="Century"/>
                      </a:endParaRPr>
                    </a:p>
                  </a:txBody>
                  <a:tcPr marL="9525" marR="9525" marT="9525" anchor="b"/>
                </a:tc>
                <a:tc>
                  <a:txBody>
                    <a:bodyPr/>
                    <a:lstStyle/>
                    <a:p>
                      <a:pPr algn="r" fontAlgn="b"/>
                      <a:r>
                        <a:rPr lang="en-US" sz="1400" dirty="0">
                          <a:solidFill>
                            <a:schemeClr val="tx2"/>
                          </a:solidFill>
                          <a:effectLst/>
                        </a:rPr>
                        <a:t>22.80%</a:t>
                      </a:r>
                      <a:endParaRPr lang="en-US" sz="1400">
                        <a:solidFill>
                          <a:schemeClr val="tx2"/>
                        </a:solidFill>
                        <a:effectLst/>
                        <a:latin typeface="Century"/>
                      </a:endParaRPr>
                    </a:p>
                  </a:txBody>
                  <a:tcPr marL="9525" marR="9525" marT="9525" anchor="b"/>
                </a:tc>
                <a:extLst>
                  <a:ext uri="{0D108BD9-81ED-4DB2-BD59-A6C34878D82A}">
                    <a16:rowId xmlns:a16="http://schemas.microsoft.com/office/drawing/2014/main" val="1309833097"/>
                  </a:ext>
                </a:extLst>
              </a:tr>
            </a:tbl>
          </a:graphicData>
        </a:graphic>
      </p:graphicFrame>
    </p:spTree>
    <p:extLst>
      <p:ext uri="{BB962C8B-B14F-4D97-AF65-F5344CB8AC3E}">
        <p14:creationId xmlns:p14="http://schemas.microsoft.com/office/powerpoint/2010/main" val="3571599512"/>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Next Steps"/>
          <p:cNvSpPr txBox="1">
            <a:spLocks noGrp="1"/>
          </p:cNvSpPr>
          <p:nvPr>
            <p:ph type="title"/>
          </p:nvPr>
        </p:nvSpPr>
        <p:spPr>
          <a:xfrm>
            <a:off x="450071" y="225523"/>
            <a:ext cx="11111245" cy="453045"/>
          </a:xfrm>
          <a:prstGeom prst="rect">
            <a:avLst/>
          </a:prstGeom>
        </p:spPr>
        <p:txBody>
          <a:bodyPr>
            <a:normAutofit fontScale="90000"/>
          </a:bodyPr>
          <a:lstStyle/>
          <a:p>
            <a:r>
              <a:rPr lang="en-US" b="1" dirty="0">
                <a:solidFill>
                  <a:srgbClr val="007088"/>
                </a:solidFill>
              </a:rPr>
              <a:t>Wage Data</a:t>
            </a:r>
          </a:p>
        </p:txBody>
      </p:sp>
      <p:sp>
        <p:nvSpPr>
          <p:cNvPr id="2" name="TextBox 1">
            <a:extLst>
              <a:ext uri="{FF2B5EF4-FFF2-40B4-BE49-F238E27FC236}">
                <a16:creationId xmlns:a16="http://schemas.microsoft.com/office/drawing/2014/main" id="{76C834C6-5E56-1C1B-F31D-685AEBB36B27}"/>
              </a:ext>
            </a:extLst>
          </p:cNvPr>
          <p:cNvSpPr txBox="1"/>
          <p:nvPr/>
        </p:nvSpPr>
        <p:spPr>
          <a:xfrm>
            <a:off x="9807114" y="5909862"/>
            <a:ext cx="191954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hlinkClick r:id="rId2"/>
              </a:rPr>
              <a:t>National Center for Education Statistics</a:t>
            </a:r>
            <a:endParaRPr lang="en-US" dirty="0"/>
          </a:p>
        </p:txBody>
      </p:sp>
      <p:sp>
        <p:nvSpPr>
          <p:cNvPr id="6" name="TextBox 5">
            <a:extLst>
              <a:ext uri="{FF2B5EF4-FFF2-40B4-BE49-F238E27FC236}">
                <a16:creationId xmlns:a16="http://schemas.microsoft.com/office/drawing/2014/main" id="{8C23811D-6683-9F2C-FB84-7668DF42E3BB}"/>
              </a:ext>
            </a:extLst>
          </p:cNvPr>
          <p:cNvSpPr txBox="1"/>
          <p:nvPr/>
        </p:nvSpPr>
        <p:spPr>
          <a:xfrm>
            <a:off x="447894" y="680565"/>
            <a:ext cx="1037715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chemeClr val="tx2"/>
                </a:solidFill>
                <a:ea typeface="+mn-lt"/>
                <a:cs typeface="+mn-lt"/>
              </a:rPr>
              <a:t>National Wage Data Shown in Inflation Adjusted Dollars </a:t>
            </a:r>
            <a:endParaRPr lang="en-US" dirty="0">
              <a:solidFill>
                <a:schemeClr val="tx2"/>
              </a:solidFill>
            </a:endParaRPr>
          </a:p>
        </p:txBody>
      </p:sp>
      <p:graphicFrame>
        <p:nvGraphicFramePr>
          <p:cNvPr id="12" name="Table 11">
            <a:extLst>
              <a:ext uri="{FF2B5EF4-FFF2-40B4-BE49-F238E27FC236}">
                <a16:creationId xmlns:a16="http://schemas.microsoft.com/office/drawing/2014/main" id="{686517A4-20F4-1B1E-E0FF-EDCDE1AD1278}"/>
              </a:ext>
            </a:extLst>
          </p:cNvPr>
          <p:cNvGraphicFramePr>
            <a:graphicFrameLocks noGrp="1"/>
          </p:cNvGraphicFramePr>
          <p:nvPr/>
        </p:nvGraphicFramePr>
        <p:xfrm>
          <a:off x="215221" y="1006305"/>
          <a:ext cx="3634832" cy="3002751"/>
        </p:xfrm>
        <a:graphic>
          <a:graphicData uri="http://schemas.openxmlformats.org/drawingml/2006/table">
            <a:tbl>
              <a:tblPr firstRow="1" bandRow="1">
                <a:tableStyleId>{5C22544A-7EE6-4342-B048-85BDC9FD1C3A}</a:tableStyleId>
              </a:tblPr>
              <a:tblGrid>
                <a:gridCol w="2553855">
                  <a:extLst>
                    <a:ext uri="{9D8B030D-6E8A-4147-A177-3AD203B41FA5}">
                      <a16:colId xmlns:a16="http://schemas.microsoft.com/office/drawing/2014/main" val="3179358977"/>
                    </a:ext>
                  </a:extLst>
                </a:gridCol>
                <a:gridCol w="1080977">
                  <a:extLst>
                    <a:ext uri="{9D8B030D-6E8A-4147-A177-3AD203B41FA5}">
                      <a16:colId xmlns:a16="http://schemas.microsoft.com/office/drawing/2014/main" val="3932739649"/>
                    </a:ext>
                  </a:extLst>
                </a:gridCol>
              </a:tblGrid>
              <a:tr h="633019">
                <a:tc>
                  <a:txBody>
                    <a:bodyPr/>
                    <a:lstStyle/>
                    <a:p>
                      <a:pPr lvl="0" algn="ctr">
                        <a:buNone/>
                      </a:pPr>
                      <a:r>
                        <a:rPr lang="en-US" sz="1100" b="0" i="0" u="none" strike="noStrike" noProof="0" dirty="0">
                          <a:solidFill>
                            <a:schemeClr val="bg1"/>
                          </a:solidFill>
                          <a:effectLst/>
                        </a:rPr>
                        <a:t>White</a:t>
                      </a:r>
                      <a:endParaRPr lang="en-US" sz="1100">
                        <a:solidFill>
                          <a:schemeClr val="bg1"/>
                        </a:solidFill>
                      </a:endParaRPr>
                    </a:p>
                  </a:txBody>
                  <a:tcPr marL="9524" marR="9524" marT="9524" anchor="b"/>
                </a:tc>
                <a:tc>
                  <a:txBody>
                    <a:bodyPr/>
                    <a:lstStyle/>
                    <a:p>
                      <a:pPr lvl="0" algn="ctr">
                        <a:buNone/>
                      </a:pPr>
                      <a:r>
                        <a:rPr lang="en-US" sz="1100" b="0" i="0" u="none" strike="noStrike" dirty="0">
                          <a:solidFill>
                            <a:schemeClr val="bg1"/>
                          </a:solidFill>
                          <a:effectLst/>
                          <a:latin typeface="Century Gothic"/>
                        </a:rPr>
                        <a:t>Median Annual Earnings</a:t>
                      </a:r>
                    </a:p>
                  </a:txBody>
                  <a:tcPr marL="9524" marR="9524" marT="9524" anchor="b"/>
                </a:tc>
                <a:extLst>
                  <a:ext uri="{0D108BD9-81ED-4DB2-BD59-A6C34878D82A}">
                    <a16:rowId xmlns:a16="http://schemas.microsoft.com/office/drawing/2014/main" val="3400425419"/>
                  </a:ext>
                </a:extLst>
              </a:tr>
              <a:tr h="525727">
                <a:tc>
                  <a:txBody>
                    <a:bodyPr/>
                    <a:lstStyle/>
                    <a:p>
                      <a:pPr fontAlgn="b"/>
                      <a:r>
                        <a:rPr lang="en-US" sz="1100" u="none" strike="noStrike" dirty="0">
                          <a:solidFill>
                            <a:schemeClr val="tx2"/>
                          </a:solidFill>
                          <a:effectLst/>
                        </a:rPr>
                        <a:t>Median annual earnings, all</a:t>
                      </a:r>
                      <a:br>
                        <a:rPr lang="en-US" sz="1100" u="none" strike="noStrike" dirty="0">
                          <a:solidFill>
                            <a:srgbClr val="000000"/>
                          </a:solidFill>
                          <a:effectLst/>
                        </a:rPr>
                      </a:br>
                      <a:r>
                        <a:rPr lang="en-US" sz="1100" u="none" strike="noStrike" dirty="0">
                          <a:solidFill>
                            <a:schemeClr val="tx2"/>
                          </a:solidFill>
                          <a:effectLst/>
                        </a:rPr>
                        <a:t>education levels</a:t>
                      </a:r>
                      <a:endParaRPr lang="en-US" sz="1100" b="1" i="0" u="none" strike="noStrike">
                        <a:solidFill>
                          <a:schemeClr val="tx2"/>
                        </a:solidFill>
                        <a:effectLst/>
                        <a:latin typeface="Century"/>
                      </a:endParaRPr>
                    </a:p>
                  </a:txBody>
                  <a:tcPr marL="9525" marR="9525" marT="9525" anchor="b"/>
                </a:tc>
                <a:tc>
                  <a:txBody>
                    <a:bodyPr/>
                    <a:lstStyle/>
                    <a:p>
                      <a:pPr algn="r" fontAlgn="b"/>
                      <a:r>
                        <a:rPr lang="en-US" sz="1100" u="none" strike="noStrike" dirty="0">
                          <a:solidFill>
                            <a:schemeClr val="tx2"/>
                          </a:solidFill>
                          <a:effectLst/>
                        </a:rPr>
                        <a:t>$52,750</a:t>
                      </a:r>
                      <a:endParaRPr lang="en-US" sz="1100" b="1" i="0" u="none" strike="noStrike">
                        <a:solidFill>
                          <a:schemeClr val="tx2"/>
                        </a:solidFill>
                        <a:effectLst/>
                        <a:latin typeface="Century"/>
                      </a:endParaRPr>
                    </a:p>
                  </a:txBody>
                  <a:tcPr marL="9525" marR="9525" marT="9525" anchor="b"/>
                </a:tc>
                <a:extLst>
                  <a:ext uri="{0D108BD9-81ED-4DB2-BD59-A6C34878D82A}">
                    <a16:rowId xmlns:a16="http://schemas.microsoft.com/office/drawing/2014/main" val="3152514729"/>
                  </a:ext>
                </a:extLst>
              </a:tr>
              <a:tr h="364790">
                <a:tc>
                  <a:txBody>
                    <a:bodyPr/>
                    <a:lstStyle/>
                    <a:p>
                      <a:pPr fontAlgn="b"/>
                      <a:r>
                        <a:rPr lang="en-US" sz="1100" u="none" strike="noStrike" dirty="0">
                          <a:solidFill>
                            <a:schemeClr val="tx2"/>
                          </a:solidFill>
                          <a:effectLst/>
                        </a:rPr>
                        <a:t>Less than high school completion</a:t>
                      </a:r>
                      <a:endParaRPr lang="en-US" sz="1100" b="0" i="0" u="none" strike="noStrike">
                        <a:solidFill>
                          <a:schemeClr val="tx2"/>
                        </a:solidFill>
                        <a:effectLst/>
                        <a:latin typeface="Century"/>
                      </a:endParaRPr>
                    </a:p>
                  </a:txBody>
                  <a:tcPr marL="9525" marR="9525" marT="9525" anchor="b"/>
                </a:tc>
                <a:tc>
                  <a:txBody>
                    <a:bodyPr/>
                    <a:lstStyle/>
                    <a:p>
                      <a:pPr algn="r" fontAlgn="b"/>
                      <a:r>
                        <a:rPr lang="en-US" sz="1100" u="none" strike="noStrike" dirty="0">
                          <a:solidFill>
                            <a:schemeClr val="tx2"/>
                          </a:solidFill>
                          <a:effectLst/>
                        </a:rPr>
                        <a:t>$33,450</a:t>
                      </a:r>
                      <a:endParaRPr lang="en-US" sz="1100" b="0" i="0" u="none" strike="noStrike">
                        <a:solidFill>
                          <a:schemeClr val="tx2"/>
                        </a:solidFill>
                        <a:effectLst/>
                        <a:latin typeface="Century"/>
                      </a:endParaRPr>
                    </a:p>
                  </a:txBody>
                  <a:tcPr marL="9525" marR="9525" marT="9525" anchor="b"/>
                </a:tc>
                <a:extLst>
                  <a:ext uri="{0D108BD9-81ED-4DB2-BD59-A6C34878D82A}">
                    <a16:rowId xmlns:a16="http://schemas.microsoft.com/office/drawing/2014/main" val="1880486628"/>
                  </a:ext>
                </a:extLst>
              </a:tr>
              <a:tr h="203854">
                <a:tc>
                  <a:txBody>
                    <a:bodyPr/>
                    <a:lstStyle/>
                    <a:p>
                      <a:pPr fontAlgn="b"/>
                      <a:r>
                        <a:rPr lang="en-US" sz="1100" u="none" strike="noStrike" dirty="0">
                          <a:solidFill>
                            <a:schemeClr val="tx2"/>
                          </a:solidFill>
                          <a:effectLst/>
                        </a:rPr>
                        <a:t>High school completion</a:t>
                      </a:r>
                      <a:endParaRPr lang="en-US" sz="1100" b="0" i="0" u="none" strike="noStrike">
                        <a:solidFill>
                          <a:schemeClr val="tx2"/>
                        </a:solidFill>
                        <a:effectLst/>
                        <a:latin typeface="Century"/>
                      </a:endParaRPr>
                    </a:p>
                  </a:txBody>
                  <a:tcPr marL="9525" marR="9525" marT="9525" anchor="b"/>
                </a:tc>
                <a:tc>
                  <a:txBody>
                    <a:bodyPr/>
                    <a:lstStyle/>
                    <a:p>
                      <a:pPr algn="r" fontAlgn="b"/>
                      <a:r>
                        <a:rPr lang="en-US" sz="1100" u="none" strike="noStrike" dirty="0">
                          <a:solidFill>
                            <a:schemeClr val="tx2"/>
                          </a:solidFill>
                          <a:effectLst/>
                        </a:rPr>
                        <a:t>$39,730</a:t>
                      </a:r>
                      <a:endParaRPr lang="en-US" sz="1100" b="0" i="0" u="none" strike="noStrike">
                        <a:solidFill>
                          <a:schemeClr val="tx2"/>
                        </a:solidFill>
                        <a:effectLst/>
                        <a:latin typeface="Century"/>
                      </a:endParaRPr>
                    </a:p>
                  </a:txBody>
                  <a:tcPr marL="9525" marR="9525" marT="9525" anchor="b"/>
                </a:tc>
                <a:extLst>
                  <a:ext uri="{0D108BD9-81ED-4DB2-BD59-A6C34878D82A}">
                    <a16:rowId xmlns:a16="http://schemas.microsoft.com/office/drawing/2014/main" val="4096275770"/>
                  </a:ext>
                </a:extLst>
              </a:tr>
              <a:tr h="203854">
                <a:tc>
                  <a:txBody>
                    <a:bodyPr/>
                    <a:lstStyle/>
                    <a:p>
                      <a:pPr fontAlgn="b"/>
                      <a:r>
                        <a:rPr lang="en-US" sz="1100" u="none" strike="noStrike" dirty="0">
                          <a:solidFill>
                            <a:schemeClr val="tx2"/>
                          </a:solidFill>
                          <a:effectLst/>
                        </a:rPr>
                        <a:t>Some college, no degree</a:t>
                      </a:r>
                      <a:endParaRPr lang="en-US" sz="1100" b="0" i="0" u="none" strike="noStrike">
                        <a:solidFill>
                          <a:schemeClr val="tx2"/>
                        </a:solidFill>
                        <a:effectLst/>
                        <a:latin typeface="Century"/>
                      </a:endParaRPr>
                    </a:p>
                  </a:txBody>
                  <a:tcPr marL="9525" marR="9525" marT="9525" anchor="b"/>
                </a:tc>
                <a:tc>
                  <a:txBody>
                    <a:bodyPr/>
                    <a:lstStyle/>
                    <a:p>
                      <a:pPr algn="r" fontAlgn="b"/>
                      <a:r>
                        <a:rPr lang="en-US" sz="1100" u="none" strike="noStrike" dirty="0">
                          <a:solidFill>
                            <a:schemeClr val="tx2"/>
                          </a:solidFill>
                          <a:effectLst/>
                        </a:rPr>
                        <a:t>$41,880</a:t>
                      </a:r>
                      <a:endParaRPr lang="en-US" sz="1100" b="0" i="0" u="none" strike="noStrike">
                        <a:solidFill>
                          <a:schemeClr val="tx2"/>
                        </a:solidFill>
                        <a:effectLst/>
                        <a:latin typeface="Century"/>
                      </a:endParaRPr>
                    </a:p>
                  </a:txBody>
                  <a:tcPr marL="9525" marR="9525" marT="9525" anchor="b"/>
                </a:tc>
                <a:extLst>
                  <a:ext uri="{0D108BD9-81ED-4DB2-BD59-A6C34878D82A}">
                    <a16:rowId xmlns:a16="http://schemas.microsoft.com/office/drawing/2014/main" val="3541441275"/>
                  </a:ext>
                </a:extLst>
              </a:tr>
              <a:tr h="203854">
                <a:tc>
                  <a:txBody>
                    <a:bodyPr/>
                    <a:lstStyle/>
                    <a:p>
                      <a:pPr fontAlgn="b"/>
                      <a:r>
                        <a:rPr lang="en-US" sz="1100" u="none" strike="noStrike" dirty="0">
                          <a:solidFill>
                            <a:schemeClr val="tx2"/>
                          </a:solidFill>
                          <a:effectLst/>
                        </a:rPr>
                        <a:t>Associate's degree</a:t>
                      </a:r>
                      <a:endParaRPr lang="en-US" sz="1100" b="0" i="0" u="none" strike="noStrike">
                        <a:solidFill>
                          <a:schemeClr val="tx2"/>
                        </a:solidFill>
                        <a:effectLst/>
                        <a:latin typeface="Century"/>
                      </a:endParaRPr>
                    </a:p>
                  </a:txBody>
                  <a:tcPr marL="9525" marR="9525" marT="9525" anchor="b"/>
                </a:tc>
                <a:tc>
                  <a:txBody>
                    <a:bodyPr/>
                    <a:lstStyle/>
                    <a:p>
                      <a:pPr algn="r" fontAlgn="b"/>
                      <a:r>
                        <a:rPr lang="en-US" sz="1100" u="none" strike="noStrike" dirty="0">
                          <a:solidFill>
                            <a:schemeClr val="tx2"/>
                          </a:solidFill>
                          <a:effectLst/>
                        </a:rPr>
                        <a:t>$45,000</a:t>
                      </a:r>
                      <a:endParaRPr lang="en-US" sz="1100" b="1" i="0" u="none" strike="noStrike">
                        <a:solidFill>
                          <a:schemeClr val="tx2"/>
                        </a:solidFill>
                        <a:effectLst/>
                        <a:latin typeface="Century"/>
                      </a:endParaRPr>
                    </a:p>
                  </a:txBody>
                  <a:tcPr marL="9525" marR="9525" marT="9525" anchor="b"/>
                </a:tc>
                <a:extLst>
                  <a:ext uri="{0D108BD9-81ED-4DB2-BD59-A6C34878D82A}">
                    <a16:rowId xmlns:a16="http://schemas.microsoft.com/office/drawing/2014/main" val="4032812669"/>
                  </a:ext>
                </a:extLst>
              </a:tr>
              <a:tr h="364790">
                <a:tc>
                  <a:txBody>
                    <a:bodyPr/>
                    <a:lstStyle/>
                    <a:p>
                      <a:pPr fontAlgn="b"/>
                      <a:r>
                        <a:rPr lang="en-US" sz="1100" u="none" strike="noStrike" dirty="0">
                          <a:solidFill>
                            <a:schemeClr val="tx2"/>
                          </a:solidFill>
                          <a:effectLst/>
                        </a:rPr>
                        <a:t>Bachelor's or higher degree</a:t>
                      </a:r>
                      <a:endParaRPr lang="en-US" sz="1100" b="0" i="0" u="none" strike="noStrike">
                        <a:solidFill>
                          <a:schemeClr val="tx2"/>
                        </a:solidFill>
                        <a:effectLst/>
                        <a:latin typeface="Century"/>
                      </a:endParaRPr>
                    </a:p>
                  </a:txBody>
                  <a:tcPr marL="9525" marR="9525" marT="9525" anchor="b"/>
                </a:tc>
                <a:tc>
                  <a:txBody>
                    <a:bodyPr/>
                    <a:lstStyle/>
                    <a:p>
                      <a:pPr algn="r" fontAlgn="b"/>
                      <a:r>
                        <a:rPr lang="en-US" sz="1100" u="none" strike="noStrike" dirty="0">
                          <a:solidFill>
                            <a:schemeClr val="tx2"/>
                          </a:solidFill>
                          <a:effectLst/>
                        </a:rPr>
                        <a:t>$63,650</a:t>
                      </a:r>
                      <a:endParaRPr lang="en-US" sz="1100" b="0" i="0" u="none" strike="noStrike">
                        <a:solidFill>
                          <a:schemeClr val="tx2"/>
                        </a:solidFill>
                        <a:effectLst/>
                        <a:latin typeface="Century"/>
                      </a:endParaRPr>
                    </a:p>
                  </a:txBody>
                  <a:tcPr marL="9525" marR="9525" marT="9525" anchor="b"/>
                </a:tc>
                <a:extLst>
                  <a:ext uri="{0D108BD9-81ED-4DB2-BD59-A6C34878D82A}">
                    <a16:rowId xmlns:a16="http://schemas.microsoft.com/office/drawing/2014/main" val="1321365566"/>
                  </a:ext>
                </a:extLst>
              </a:tr>
              <a:tr h="203854">
                <a:tc>
                  <a:txBody>
                    <a:bodyPr/>
                    <a:lstStyle/>
                    <a:p>
                      <a:pPr fontAlgn="b"/>
                      <a:r>
                        <a:rPr lang="en-US" sz="1100" u="none" strike="noStrike" dirty="0">
                          <a:solidFill>
                            <a:schemeClr val="tx2"/>
                          </a:solidFill>
                          <a:effectLst/>
                        </a:rPr>
                        <a:t>Bachelor's degree</a:t>
                      </a:r>
                      <a:endParaRPr lang="en-US" sz="1100" b="0" i="0" u="none" strike="noStrike">
                        <a:solidFill>
                          <a:schemeClr val="tx2"/>
                        </a:solidFill>
                        <a:effectLst/>
                        <a:latin typeface="Century"/>
                      </a:endParaRPr>
                    </a:p>
                  </a:txBody>
                  <a:tcPr marL="9525" marR="9525" marT="9525" anchor="b"/>
                </a:tc>
                <a:tc>
                  <a:txBody>
                    <a:bodyPr/>
                    <a:lstStyle/>
                    <a:p>
                      <a:pPr algn="r" fontAlgn="b"/>
                      <a:r>
                        <a:rPr lang="en-US" sz="1100" u="none" strike="noStrike" dirty="0">
                          <a:solidFill>
                            <a:schemeClr val="tx2"/>
                          </a:solidFill>
                          <a:effectLst/>
                        </a:rPr>
                        <a:t>$59,970</a:t>
                      </a:r>
                      <a:endParaRPr lang="en-US" sz="1100" b="0" i="0" u="none" strike="noStrike">
                        <a:solidFill>
                          <a:schemeClr val="tx2"/>
                        </a:solidFill>
                        <a:effectLst/>
                        <a:latin typeface="Century"/>
                      </a:endParaRPr>
                    </a:p>
                  </a:txBody>
                  <a:tcPr marL="9525" marR="9525" marT="9525" anchor="b"/>
                </a:tc>
                <a:extLst>
                  <a:ext uri="{0D108BD9-81ED-4DB2-BD59-A6C34878D82A}">
                    <a16:rowId xmlns:a16="http://schemas.microsoft.com/office/drawing/2014/main" val="3453431719"/>
                  </a:ext>
                </a:extLst>
              </a:tr>
              <a:tr h="203854">
                <a:tc>
                  <a:txBody>
                    <a:bodyPr/>
                    <a:lstStyle/>
                    <a:p>
                      <a:pPr fontAlgn="b"/>
                      <a:r>
                        <a:rPr lang="en-US" sz="1100" u="none" strike="noStrike" dirty="0">
                          <a:solidFill>
                            <a:schemeClr val="tx2"/>
                          </a:solidFill>
                          <a:effectLst/>
                        </a:rPr>
                        <a:t>Master's or higher degree</a:t>
                      </a:r>
                      <a:endParaRPr lang="en-US" sz="1100" b="0" i="0" u="none" strike="noStrike">
                        <a:solidFill>
                          <a:schemeClr val="tx2"/>
                        </a:solidFill>
                        <a:effectLst/>
                        <a:latin typeface="Century"/>
                      </a:endParaRPr>
                    </a:p>
                  </a:txBody>
                  <a:tcPr marL="9525" marR="9525" marT="9525" anchor="b"/>
                </a:tc>
                <a:tc>
                  <a:txBody>
                    <a:bodyPr/>
                    <a:lstStyle/>
                    <a:p>
                      <a:pPr algn="r" fontAlgn="b"/>
                      <a:r>
                        <a:rPr lang="en-US" sz="1100" u="none" strike="noStrike" dirty="0">
                          <a:solidFill>
                            <a:schemeClr val="tx2"/>
                          </a:solidFill>
                          <a:effectLst/>
                        </a:rPr>
                        <a:t>$69,660</a:t>
                      </a:r>
                      <a:endParaRPr lang="en-US" sz="1100" b="0" i="0" u="none" strike="noStrike">
                        <a:solidFill>
                          <a:schemeClr val="tx2"/>
                        </a:solidFill>
                        <a:effectLst/>
                        <a:latin typeface="Century"/>
                      </a:endParaRPr>
                    </a:p>
                  </a:txBody>
                  <a:tcPr marL="9525" marR="9525" marT="9525" anchor="b"/>
                </a:tc>
                <a:extLst>
                  <a:ext uri="{0D108BD9-81ED-4DB2-BD59-A6C34878D82A}">
                    <a16:rowId xmlns:a16="http://schemas.microsoft.com/office/drawing/2014/main" val="2307007405"/>
                  </a:ext>
                </a:extLst>
              </a:tr>
            </a:tbl>
          </a:graphicData>
        </a:graphic>
      </p:graphicFrame>
      <p:graphicFrame>
        <p:nvGraphicFramePr>
          <p:cNvPr id="18" name="Table 17">
            <a:extLst>
              <a:ext uri="{FF2B5EF4-FFF2-40B4-BE49-F238E27FC236}">
                <a16:creationId xmlns:a16="http://schemas.microsoft.com/office/drawing/2014/main" id="{31B2FBF8-A9D8-4483-C129-F711CE521EEA}"/>
              </a:ext>
            </a:extLst>
          </p:cNvPr>
          <p:cNvGraphicFramePr>
            <a:graphicFrameLocks noGrp="1"/>
          </p:cNvGraphicFramePr>
          <p:nvPr/>
        </p:nvGraphicFramePr>
        <p:xfrm>
          <a:off x="8085343" y="1006305"/>
          <a:ext cx="3758039" cy="2960088"/>
        </p:xfrm>
        <a:graphic>
          <a:graphicData uri="http://schemas.openxmlformats.org/drawingml/2006/table">
            <a:tbl>
              <a:tblPr firstRow="1" bandRow="1">
                <a:tableStyleId>{5C22544A-7EE6-4342-B048-85BDC9FD1C3A}</a:tableStyleId>
              </a:tblPr>
              <a:tblGrid>
                <a:gridCol w="2291816">
                  <a:extLst>
                    <a:ext uri="{9D8B030D-6E8A-4147-A177-3AD203B41FA5}">
                      <a16:colId xmlns:a16="http://schemas.microsoft.com/office/drawing/2014/main" val="1767283232"/>
                    </a:ext>
                  </a:extLst>
                </a:gridCol>
                <a:gridCol w="1466223">
                  <a:extLst>
                    <a:ext uri="{9D8B030D-6E8A-4147-A177-3AD203B41FA5}">
                      <a16:colId xmlns:a16="http://schemas.microsoft.com/office/drawing/2014/main" val="2760441818"/>
                    </a:ext>
                  </a:extLst>
                </a:gridCol>
              </a:tblGrid>
              <a:tr h="663298">
                <a:tc>
                  <a:txBody>
                    <a:bodyPr/>
                    <a:lstStyle/>
                    <a:p>
                      <a:pPr algn="ctr" fontAlgn="b"/>
                      <a:r>
                        <a:rPr lang="en-US" sz="1100" b="0" u="none" strike="noStrike" dirty="0">
                          <a:solidFill>
                            <a:schemeClr val="bg1"/>
                          </a:solidFill>
                          <a:effectLst/>
                          <a:latin typeface="Century Gothic"/>
                        </a:rPr>
                        <a:t>Hispanic</a:t>
                      </a:r>
                      <a:endParaRPr lang="en-US" sz="1100" b="0" i="0" u="none" strike="noStrike" dirty="0">
                        <a:solidFill>
                          <a:schemeClr val="bg1"/>
                        </a:solidFill>
                        <a:effectLst/>
                        <a:latin typeface="Century Gothic"/>
                      </a:endParaRPr>
                    </a:p>
                  </a:txBody>
                  <a:tcPr marL="9525" marR="9525" marT="9525" anchor="b"/>
                </a:tc>
                <a:tc>
                  <a:txBody>
                    <a:bodyPr/>
                    <a:lstStyle/>
                    <a:p>
                      <a:pPr lvl="0" algn="ctr">
                        <a:buNone/>
                      </a:pPr>
                      <a:r>
                        <a:rPr lang="en-US" sz="1100" b="0" i="0" u="none" strike="noStrike" noProof="0" dirty="0">
                          <a:solidFill>
                            <a:schemeClr val="bg1"/>
                          </a:solidFill>
                          <a:effectLst/>
                          <a:latin typeface="Century Gothic"/>
                        </a:rPr>
                        <a:t>Median Annual Earnings</a:t>
                      </a:r>
                      <a:endParaRPr lang="en-US" noProof="0" dirty="0"/>
                    </a:p>
                  </a:txBody>
                  <a:tcPr marL="9525" marR="9525" marT="9525" anchor="b"/>
                </a:tc>
                <a:extLst>
                  <a:ext uri="{0D108BD9-81ED-4DB2-BD59-A6C34878D82A}">
                    <a16:rowId xmlns:a16="http://schemas.microsoft.com/office/drawing/2014/main" val="1638783543"/>
                  </a:ext>
                </a:extLst>
              </a:tr>
              <a:tr h="435598">
                <a:tc>
                  <a:txBody>
                    <a:bodyPr/>
                    <a:lstStyle/>
                    <a:p>
                      <a:pPr fontAlgn="b"/>
                      <a:r>
                        <a:rPr lang="en-US" sz="1100" u="none" strike="noStrike" dirty="0">
                          <a:solidFill>
                            <a:schemeClr val="bg1">
                              <a:lumMod val="10000"/>
                            </a:schemeClr>
                          </a:solidFill>
                          <a:effectLst/>
                        </a:rPr>
                        <a:t>Median annual earnings, all</a:t>
                      </a:r>
                      <a:br>
                        <a:rPr lang="en-US" sz="1100" u="none" strike="noStrike" dirty="0">
                          <a:solidFill>
                            <a:srgbClr val="1D1A11"/>
                          </a:solidFill>
                          <a:effectLst/>
                        </a:rPr>
                      </a:br>
                      <a:r>
                        <a:rPr lang="en-US" sz="1100" u="none" strike="noStrike" dirty="0">
                          <a:solidFill>
                            <a:schemeClr val="bg1">
                              <a:lumMod val="10000"/>
                            </a:schemeClr>
                          </a:solidFill>
                          <a:effectLst/>
                        </a:rPr>
                        <a:t>education levels</a:t>
                      </a:r>
                      <a:endParaRPr lang="en-US" sz="1100" b="1" i="0" u="none" strike="noStrike">
                        <a:solidFill>
                          <a:schemeClr val="bg1">
                            <a:lumMod val="10000"/>
                          </a:schemeClr>
                        </a:solidFill>
                        <a:effectLst/>
                        <a:latin typeface="Century"/>
                      </a:endParaRPr>
                    </a:p>
                  </a:txBody>
                  <a:tcPr marL="9525" marR="9525" marT="9525" anchor="b"/>
                </a:tc>
                <a:tc>
                  <a:txBody>
                    <a:bodyPr/>
                    <a:lstStyle/>
                    <a:p>
                      <a:pPr algn="r" fontAlgn="b"/>
                      <a:r>
                        <a:rPr lang="en-US" sz="1100" u="none" strike="noStrike" dirty="0">
                          <a:solidFill>
                            <a:schemeClr val="bg1">
                              <a:lumMod val="10000"/>
                            </a:schemeClr>
                          </a:solidFill>
                          <a:effectLst/>
                        </a:rPr>
                        <a:t>$39,960 </a:t>
                      </a:r>
                      <a:endParaRPr lang="en-US" sz="1100" b="1" i="0" u="none" strike="noStrike">
                        <a:solidFill>
                          <a:schemeClr val="bg1">
                            <a:lumMod val="10000"/>
                          </a:schemeClr>
                        </a:solidFill>
                        <a:effectLst/>
                        <a:latin typeface="Century"/>
                      </a:endParaRPr>
                    </a:p>
                  </a:txBody>
                  <a:tcPr marL="9525" marR="9525" marT="9525" anchor="b"/>
                </a:tc>
                <a:extLst>
                  <a:ext uri="{0D108BD9-81ED-4DB2-BD59-A6C34878D82A}">
                    <a16:rowId xmlns:a16="http://schemas.microsoft.com/office/drawing/2014/main" val="3175827968"/>
                  </a:ext>
                </a:extLst>
              </a:tr>
              <a:tr h="435598">
                <a:tc>
                  <a:txBody>
                    <a:bodyPr/>
                    <a:lstStyle/>
                    <a:p>
                      <a:pPr fontAlgn="b"/>
                      <a:r>
                        <a:rPr lang="en-US" sz="1100" u="none" strike="noStrike" dirty="0">
                          <a:solidFill>
                            <a:schemeClr val="bg1">
                              <a:lumMod val="10000"/>
                            </a:schemeClr>
                          </a:solidFill>
                          <a:effectLst/>
                        </a:rPr>
                        <a:t>Less than high school completion</a:t>
                      </a:r>
                      <a:endParaRPr lang="en-US" sz="1100" b="0" i="0" u="none" strike="noStrike">
                        <a:solidFill>
                          <a:schemeClr val="bg1">
                            <a:lumMod val="10000"/>
                          </a:schemeClr>
                        </a:solidFill>
                        <a:effectLst/>
                        <a:latin typeface="Century"/>
                      </a:endParaRPr>
                    </a:p>
                  </a:txBody>
                  <a:tcPr marL="9525" marR="9525" marT="9525" anchor="b"/>
                </a:tc>
                <a:tc>
                  <a:txBody>
                    <a:bodyPr/>
                    <a:lstStyle/>
                    <a:p>
                      <a:pPr algn="r" fontAlgn="b"/>
                      <a:r>
                        <a:rPr lang="en-US" sz="1100" u="none" strike="noStrike" dirty="0">
                          <a:solidFill>
                            <a:schemeClr val="bg1">
                              <a:lumMod val="10000"/>
                            </a:schemeClr>
                          </a:solidFill>
                          <a:effectLst/>
                        </a:rPr>
                        <a:t>$29,810</a:t>
                      </a:r>
                      <a:endParaRPr lang="en-US" sz="1100" b="0" i="0" u="none" strike="noStrike" dirty="0">
                        <a:solidFill>
                          <a:schemeClr val="bg1">
                            <a:lumMod val="10000"/>
                          </a:schemeClr>
                        </a:solidFill>
                        <a:effectLst/>
                        <a:latin typeface="Century"/>
                      </a:endParaRPr>
                    </a:p>
                  </a:txBody>
                  <a:tcPr marL="9525" marR="9525" marT="9525" anchor="b"/>
                </a:tc>
                <a:extLst>
                  <a:ext uri="{0D108BD9-81ED-4DB2-BD59-A6C34878D82A}">
                    <a16:rowId xmlns:a16="http://schemas.microsoft.com/office/drawing/2014/main" val="2589159830"/>
                  </a:ext>
                </a:extLst>
              </a:tr>
              <a:tr h="237599">
                <a:tc>
                  <a:txBody>
                    <a:bodyPr/>
                    <a:lstStyle/>
                    <a:p>
                      <a:pPr fontAlgn="b"/>
                      <a:r>
                        <a:rPr lang="en-US" sz="1100" u="none" strike="noStrike" dirty="0">
                          <a:solidFill>
                            <a:schemeClr val="bg1">
                              <a:lumMod val="10000"/>
                            </a:schemeClr>
                          </a:solidFill>
                          <a:effectLst/>
                        </a:rPr>
                        <a:t>High school completion\1\</a:t>
                      </a:r>
                      <a:endParaRPr lang="en-US" sz="1100" b="0" i="0" u="none" strike="noStrike">
                        <a:solidFill>
                          <a:schemeClr val="bg1">
                            <a:lumMod val="10000"/>
                          </a:schemeClr>
                        </a:solidFill>
                        <a:effectLst/>
                        <a:latin typeface="Century"/>
                      </a:endParaRPr>
                    </a:p>
                  </a:txBody>
                  <a:tcPr marL="9525" marR="9525" marT="9525" anchor="b"/>
                </a:tc>
                <a:tc>
                  <a:txBody>
                    <a:bodyPr/>
                    <a:lstStyle/>
                    <a:p>
                      <a:pPr algn="r" fontAlgn="b"/>
                      <a:r>
                        <a:rPr lang="en-US" sz="1100" u="none" strike="noStrike" dirty="0">
                          <a:solidFill>
                            <a:schemeClr val="bg1">
                              <a:lumMod val="10000"/>
                            </a:schemeClr>
                          </a:solidFill>
                          <a:effectLst/>
                        </a:rPr>
                        <a:t>$34,000</a:t>
                      </a:r>
                      <a:endParaRPr lang="en-US" sz="1100" b="0" i="0" u="none" strike="noStrike" dirty="0">
                        <a:solidFill>
                          <a:schemeClr val="bg1">
                            <a:lumMod val="10000"/>
                          </a:schemeClr>
                        </a:solidFill>
                        <a:effectLst/>
                        <a:latin typeface="Century"/>
                      </a:endParaRPr>
                    </a:p>
                  </a:txBody>
                  <a:tcPr marL="9525" marR="9525" marT="9525" anchor="b"/>
                </a:tc>
                <a:extLst>
                  <a:ext uri="{0D108BD9-81ED-4DB2-BD59-A6C34878D82A}">
                    <a16:rowId xmlns:a16="http://schemas.microsoft.com/office/drawing/2014/main" val="1586738969"/>
                  </a:ext>
                </a:extLst>
              </a:tr>
              <a:tr h="237599">
                <a:tc>
                  <a:txBody>
                    <a:bodyPr/>
                    <a:lstStyle/>
                    <a:p>
                      <a:pPr fontAlgn="b"/>
                      <a:r>
                        <a:rPr lang="en-US" sz="1100" u="none" strike="noStrike" dirty="0">
                          <a:solidFill>
                            <a:schemeClr val="bg1">
                              <a:lumMod val="10000"/>
                            </a:schemeClr>
                          </a:solidFill>
                          <a:effectLst/>
                        </a:rPr>
                        <a:t>Some college, no degree</a:t>
                      </a:r>
                      <a:endParaRPr lang="en-US" sz="1100" b="0" i="0" u="none" strike="noStrike">
                        <a:solidFill>
                          <a:schemeClr val="bg1">
                            <a:lumMod val="10000"/>
                          </a:schemeClr>
                        </a:solidFill>
                        <a:effectLst/>
                        <a:latin typeface="Century"/>
                      </a:endParaRPr>
                    </a:p>
                  </a:txBody>
                  <a:tcPr marL="9525" marR="9525" marT="9525" anchor="b"/>
                </a:tc>
                <a:tc>
                  <a:txBody>
                    <a:bodyPr/>
                    <a:lstStyle/>
                    <a:p>
                      <a:pPr algn="r" fontAlgn="b"/>
                      <a:r>
                        <a:rPr lang="en-US" sz="1100" u="none" strike="noStrike" dirty="0">
                          <a:solidFill>
                            <a:schemeClr val="bg1">
                              <a:lumMod val="10000"/>
                            </a:schemeClr>
                          </a:solidFill>
                          <a:effectLst/>
                        </a:rPr>
                        <a:t>$37,860</a:t>
                      </a:r>
                      <a:endParaRPr lang="en-US" sz="1100" b="0" i="0" u="none" strike="noStrike" dirty="0">
                        <a:solidFill>
                          <a:schemeClr val="bg1">
                            <a:lumMod val="10000"/>
                          </a:schemeClr>
                        </a:solidFill>
                        <a:effectLst/>
                        <a:latin typeface="Century"/>
                      </a:endParaRPr>
                    </a:p>
                  </a:txBody>
                  <a:tcPr marL="9525" marR="9525" marT="9525" anchor="b"/>
                </a:tc>
                <a:extLst>
                  <a:ext uri="{0D108BD9-81ED-4DB2-BD59-A6C34878D82A}">
                    <a16:rowId xmlns:a16="http://schemas.microsoft.com/office/drawing/2014/main" val="3971383371"/>
                  </a:ext>
                </a:extLst>
              </a:tr>
              <a:tr h="237599">
                <a:tc>
                  <a:txBody>
                    <a:bodyPr/>
                    <a:lstStyle/>
                    <a:p>
                      <a:pPr fontAlgn="b"/>
                      <a:r>
                        <a:rPr lang="en-US" sz="1100" u="none" strike="noStrike" dirty="0">
                          <a:solidFill>
                            <a:schemeClr val="bg1">
                              <a:lumMod val="10000"/>
                            </a:schemeClr>
                          </a:solidFill>
                          <a:effectLst/>
                        </a:rPr>
                        <a:t>Associate's degree</a:t>
                      </a:r>
                      <a:endParaRPr lang="en-US" sz="1100" b="0" i="0" u="none" strike="noStrike">
                        <a:solidFill>
                          <a:schemeClr val="bg1">
                            <a:lumMod val="10000"/>
                          </a:schemeClr>
                        </a:solidFill>
                        <a:effectLst/>
                        <a:latin typeface="Century"/>
                      </a:endParaRPr>
                    </a:p>
                  </a:txBody>
                  <a:tcPr marL="9525" marR="9525" marT="9525" anchor="b"/>
                </a:tc>
                <a:tc>
                  <a:txBody>
                    <a:bodyPr/>
                    <a:lstStyle/>
                    <a:p>
                      <a:pPr algn="r" fontAlgn="b"/>
                      <a:r>
                        <a:rPr lang="en-US" sz="1100" u="none" strike="noStrike" dirty="0">
                          <a:solidFill>
                            <a:schemeClr val="bg1">
                              <a:lumMod val="10000"/>
                            </a:schemeClr>
                          </a:solidFill>
                          <a:effectLst/>
                        </a:rPr>
                        <a:t>$40,500</a:t>
                      </a:r>
                      <a:endParaRPr lang="en-US" sz="1100" b="0" i="0" u="none" strike="noStrike" dirty="0">
                        <a:solidFill>
                          <a:schemeClr val="bg1">
                            <a:lumMod val="10000"/>
                          </a:schemeClr>
                        </a:solidFill>
                        <a:effectLst/>
                        <a:latin typeface="Century"/>
                      </a:endParaRPr>
                    </a:p>
                  </a:txBody>
                  <a:tcPr marL="9525" marR="9525" marT="9525" anchor="b"/>
                </a:tc>
                <a:extLst>
                  <a:ext uri="{0D108BD9-81ED-4DB2-BD59-A6C34878D82A}">
                    <a16:rowId xmlns:a16="http://schemas.microsoft.com/office/drawing/2014/main" val="2951217295"/>
                  </a:ext>
                </a:extLst>
              </a:tr>
              <a:tr h="237599">
                <a:tc>
                  <a:txBody>
                    <a:bodyPr/>
                    <a:lstStyle/>
                    <a:p>
                      <a:pPr fontAlgn="b"/>
                      <a:r>
                        <a:rPr lang="en-US" sz="1100" u="none" strike="noStrike" dirty="0">
                          <a:solidFill>
                            <a:schemeClr val="bg1">
                              <a:lumMod val="10000"/>
                            </a:schemeClr>
                          </a:solidFill>
                          <a:effectLst/>
                        </a:rPr>
                        <a:t>Bachelor's or higher degree</a:t>
                      </a:r>
                      <a:endParaRPr lang="en-US" sz="1100" b="0" i="0" u="none" strike="noStrike">
                        <a:solidFill>
                          <a:schemeClr val="bg1">
                            <a:lumMod val="10000"/>
                          </a:schemeClr>
                        </a:solidFill>
                        <a:effectLst/>
                        <a:latin typeface="Century"/>
                      </a:endParaRPr>
                    </a:p>
                  </a:txBody>
                  <a:tcPr marL="9525" marR="9525" marT="9525" anchor="b"/>
                </a:tc>
                <a:tc>
                  <a:txBody>
                    <a:bodyPr/>
                    <a:lstStyle/>
                    <a:p>
                      <a:pPr algn="r" fontAlgn="b"/>
                      <a:r>
                        <a:rPr lang="en-US" sz="1100" u="none" strike="noStrike" dirty="0">
                          <a:solidFill>
                            <a:schemeClr val="bg1">
                              <a:lumMod val="10000"/>
                            </a:schemeClr>
                          </a:solidFill>
                          <a:effectLst/>
                        </a:rPr>
                        <a:t>$52,690</a:t>
                      </a:r>
                      <a:endParaRPr lang="en-US" sz="1100" b="0" i="0" u="none" strike="noStrike" dirty="0">
                        <a:solidFill>
                          <a:schemeClr val="bg1">
                            <a:lumMod val="10000"/>
                          </a:schemeClr>
                        </a:solidFill>
                        <a:effectLst/>
                        <a:latin typeface="Century"/>
                      </a:endParaRPr>
                    </a:p>
                  </a:txBody>
                  <a:tcPr marL="9525" marR="9525" marT="9525" anchor="b"/>
                </a:tc>
                <a:extLst>
                  <a:ext uri="{0D108BD9-81ED-4DB2-BD59-A6C34878D82A}">
                    <a16:rowId xmlns:a16="http://schemas.microsoft.com/office/drawing/2014/main" val="1876430068"/>
                  </a:ext>
                </a:extLst>
              </a:tr>
              <a:tr h="237599">
                <a:tc>
                  <a:txBody>
                    <a:bodyPr/>
                    <a:lstStyle/>
                    <a:p>
                      <a:pPr fontAlgn="b"/>
                      <a:r>
                        <a:rPr lang="en-US" sz="1100" u="none" strike="noStrike" dirty="0">
                          <a:solidFill>
                            <a:schemeClr val="bg1">
                              <a:lumMod val="10000"/>
                            </a:schemeClr>
                          </a:solidFill>
                          <a:effectLst/>
                        </a:rPr>
                        <a:t>Bachelor's degree</a:t>
                      </a:r>
                      <a:endParaRPr lang="en-US" sz="1100" b="0" i="0" u="none" strike="noStrike">
                        <a:solidFill>
                          <a:schemeClr val="bg1">
                            <a:lumMod val="10000"/>
                          </a:schemeClr>
                        </a:solidFill>
                        <a:effectLst/>
                        <a:latin typeface="Century"/>
                      </a:endParaRPr>
                    </a:p>
                  </a:txBody>
                  <a:tcPr marL="9525" marR="9525" marT="9525" anchor="b"/>
                </a:tc>
                <a:tc>
                  <a:txBody>
                    <a:bodyPr/>
                    <a:lstStyle/>
                    <a:p>
                      <a:pPr algn="r" fontAlgn="b"/>
                      <a:r>
                        <a:rPr lang="en-US" sz="1100" u="none" strike="noStrike" dirty="0">
                          <a:solidFill>
                            <a:schemeClr val="bg1">
                              <a:lumMod val="10000"/>
                            </a:schemeClr>
                          </a:solidFill>
                          <a:effectLst/>
                        </a:rPr>
                        <a:t>$49,910</a:t>
                      </a:r>
                      <a:endParaRPr lang="en-US" sz="1100" b="0" i="0" u="none" strike="noStrike" dirty="0">
                        <a:solidFill>
                          <a:schemeClr val="bg1">
                            <a:lumMod val="10000"/>
                          </a:schemeClr>
                        </a:solidFill>
                        <a:effectLst/>
                        <a:latin typeface="Century"/>
                      </a:endParaRPr>
                    </a:p>
                  </a:txBody>
                  <a:tcPr marL="9525" marR="9525" marT="9525" anchor="b"/>
                </a:tc>
                <a:extLst>
                  <a:ext uri="{0D108BD9-81ED-4DB2-BD59-A6C34878D82A}">
                    <a16:rowId xmlns:a16="http://schemas.microsoft.com/office/drawing/2014/main" val="3429673754"/>
                  </a:ext>
                </a:extLst>
              </a:tr>
              <a:tr h="237599">
                <a:tc>
                  <a:txBody>
                    <a:bodyPr/>
                    <a:lstStyle/>
                    <a:p>
                      <a:pPr fontAlgn="b"/>
                      <a:r>
                        <a:rPr lang="en-US" sz="1100" u="none" strike="noStrike" dirty="0">
                          <a:solidFill>
                            <a:schemeClr val="bg1">
                              <a:lumMod val="10000"/>
                            </a:schemeClr>
                          </a:solidFill>
                          <a:effectLst/>
                        </a:rPr>
                        <a:t>Master's or higher degree</a:t>
                      </a:r>
                      <a:endParaRPr lang="en-US" sz="1100" b="0" i="0" u="none" strike="noStrike">
                        <a:solidFill>
                          <a:schemeClr val="bg1">
                            <a:lumMod val="10000"/>
                          </a:schemeClr>
                        </a:solidFill>
                        <a:effectLst/>
                        <a:latin typeface="Century"/>
                      </a:endParaRPr>
                    </a:p>
                  </a:txBody>
                  <a:tcPr marL="9525" marR="9525" marT="9525" anchor="b"/>
                </a:tc>
                <a:tc>
                  <a:txBody>
                    <a:bodyPr/>
                    <a:lstStyle/>
                    <a:p>
                      <a:pPr algn="r" fontAlgn="b"/>
                      <a:r>
                        <a:rPr lang="en-US" sz="1100" u="none" strike="noStrike" dirty="0">
                          <a:solidFill>
                            <a:schemeClr val="bg1">
                              <a:lumMod val="10000"/>
                            </a:schemeClr>
                          </a:solidFill>
                          <a:effectLst/>
                        </a:rPr>
                        <a:t>$59,230</a:t>
                      </a:r>
                      <a:endParaRPr lang="en-US" sz="1100" b="0" i="0" u="none" strike="noStrike" dirty="0">
                        <a:solidFill>
                          <a:schemeClr val="bg1">
                            <a:lumMod val="10000"/>
                          </a:schemeClr>
                        </a:solidFill>
                        <a:effectLst/>
                        <a:latin typeface="Century"/>
                      </a:endParaRPr>
                    </a:p>
                  </a:txBody>
                  <a:tcPr marL="9525" marR="9525" marT="9525" anchor="b"/>
                </a:tc>
                <a:extLst>
                  <a:ext uri="{0D108BD9-81ED-4DB2-BD59-A6C34878D82A}">
                    <a16:rowId xmlns:a16="http://schemas.microsoft.com/office/drawing/2014/main" val="3429389283"/>
                  </a:ext>
                </a:extLst>
              </a:tr>
            </a:tbl>
          </a:graphicData>
        </a:graphic>
      </p:graphicFrame>
      <p:graphicFrame>
        <p:nvGraphicFramePr>
          <p:cNvPr id="20" name="Table 19">
            <a:extLst>
              <a:ext uri="{FF2B5EF4-FFF2-40B4-BE49-F238E27FC236}">
                <a16:creationId xmlns:a16="http://schemas.microsoft.com/office/drawing/2014/main" id="{96BF0987-D5C7-AB76-4A64-87177F70D4AB}"/>
              </a:ext>
            </a:extLst>
          </p:cNvPr>
          <p:cNvGraphicFramePr>
            <a:graphicFrameLocks noGrp="1"/>
          </p:cNvGraphicFramePr>
          <p:nvPr/>
        </p:nvGraphicFramePr>
        <p:xfrm>
          <a:off x="3990126" y="1018062"/>
          <a:ext cx="3886006" cy="2946499"/>
        </p:xfrm>
        <a:graphic>
          <a:graphicData uri="http://schemas.openxmlformats.org/drawingml/2006/table">
            <a:tbl>
              <a:tblPr firstRow="1" bandRow="1">
                <a:tableStyleId>{5C22544A-7EE6-4342-B048-85BDC9FD1C3A}</a:tableStyleId>
              </a:tblPr>
              <a:tblGrid>
                <a:gridCol w="2256915">
                  <a:extLst>
                    <a:ext uri="{9D8B030D-6E8A-4147-A177-3AD203B41FA5}">
                      <a16:colId xmlns:a16="http://schemas.microsoft.com/office/drawing/2014/main" val="2304744840"/>
                    </a:ext>
                  </a:extLst>
                </a:gridCol>
                <a:gridCol w="1629091">
                  <a:extLst>
                    <a:ext uri="{9D8B030D-6E8A-4147-A177-3AD203B41FA5}">
                      <a16:colId xmlns:a16="http://schemas.microsoft.com/office/drawing/2014/main" val="1962901115"/>
                    </a:ext>
                  </a:extLst>
                </a:gridCol>
              </a:tblGrid>
              <a:tr h="625627">
                <a:tc>
                  <a:txBody>
                    <a:bodyPr/>
                    <a:lstStyle/>
                    <a:p>
                      <a:pPr algn="ctr" fontAlgn="b"/>
                      <a:r>
                        <a:rPr lang="en-US" sz="1100" b="0" u="none" strike="noStrike" dirty="0">
                          <a:effectLst/>
                        </a:rPr>
                        <a:t>Black</a:t>
                      </a:r>
                      <a:endParaRPr lang="en-US" sz="1100" b="0" i="0" u="none" strike="noStrike">
                        <a:solidFill>
                          <a:srgbClr val="000000"/>
                        </a:solidFill>
                        <a:effectLst/>
                        <a:latin typeface="Century"/>
                      </a:endParaRPr>
                    </a:p>
                  </a:txBody>
                  <a:tcPr marL="9525" marR="9525" marT="9525" anchor="b"/>
                </a:tc>
                <a:tc>
                  <a:txBody>
                    <a:bodyPr/>
                    <a:lstStyle/>
                    <a:p>
                      <a:pPr lvl="0" algn="ctr">
                        <a:buNone/>
                      </a:pPr>
                      <a:r>
                        <a:rPr lang="en-US" sz="1100" b="0" i="0" u="none" strike="noStrike" noProof="0" dirty="0">
                          <a:solidFill>
                            <a:schemeClr val="bg1"/>
                          </a:solidFill>
                          <a:effectLst/>
                          <a:latin typeface="Century Gothic"/>
                        </a:rPr>
                        <a:t>Median Annual Earnings</a:t>
                      </a:r>
                      <a:endParaRPr lang="en-US" dirty="0"/>
                    </a:p>
                  </a:txBody>
                  <a:tcPr marL="9525" marR="9525" marT="9525" anchor="b"/>
                </a:tc>
                <a:extLst>
                  <a:ext uri="{0D108BD9-81ED-4DB2-BD59-A6C34878D82A}">
                    <a16:rowId xmlns:a16="http://schemas.microsoft.com/office/drawing/2014/main" val="199310294"/>
                  </a:ext>
                </a:extLst>
              </a:tr>
              <a:tr h="433902">
                <a:tc>
                  <a:txBody>
                    <a:bodyPr/>
                    <a:lstStyle/>
                    <a:p>
                      <a:pPr fontAlgn="b"/>
                      <a:r>
                        <a:rPr lang="en-US" sz="1100" u="none" strike="noStrike" dirty="0">
                          <a:solidFill>
                            <a:schemeClr val="bg1">
                              <a:lumMod val="10000"/>
                            </a:schemeClr>
                          </a:solidFill>
                          <a:effectLst/>
                        </a:rPr>
                        <a:t>Median annual earnings, all</a:t>
                      </a:r>
                      <a:br>
                        <a:rPr lang="en-US" sz="1100" u="none" strike="noStrike" dirty="0">
                          <a:solidFill>
                            <a:srgbClr val="1D1A11"/>
                          </a:solidFill>
                          <a:effectLst/>
                        </a:rPr>
                      </a:br>
                      <a:r>
                        <a:rPr lang="en-US" sz="1100" u="none" strike="noStrike" dirty="0">
                          <a:solidFill>
                            <a:schemeClr val="bg1">
                              <a:lumMod val="10000"/>
                            </a:schemeClr>
                          </a:solidFill>
                          <a:effectLst/>
                        </a:rPr>
                        <a:t>education levels</a:t>
                      </a:r>
                      <a:endParaRPr lang="en-US" sz="1100" b="0" i="0" u="none" strike="noStrike">
                        <a:solidFill>
                          <a:schemeClr val="bg1">
                            <a:lumMod val="10000"/>
                          </a:schemeClr>
                        </a:solidFill>
                        <a:effectLst/>
                        <a:latin typeface="Century"/>
                      </a:endParaRPr>
                    </a:p>
                  </a:txBody>
                  <a:tcPr marL="9525" marR="9525" marT="9525" anchor="b"/>
                </a:tc>
                <a:tc>
                  <a:txBody>
                    <a:bodyPr/>
                    <a:lstStyle/>
                    <a:p>
                      <a:pPr algn="r" fontAlgn="b"/>
                      <a:r>
                        <a:rPr lang="en-US" sz="1100" u="none" strike="noStrike" dirty="0">
                          <a:solidFill>
                            <a:schemeClr val="bg1">
                              <a:lumMod val="10000"/>
                            </a:schemeClr>
                          </a:solidFill>
                          <a:effectLst/>
                        </a:rPr>
                        <a:t>$39,820 </a:t>
                      </a:r>
                      <a:endParaRPr lang="en-US" sz="1100" b="0" i="0" u="none" strike="noStrike">
                        <a:solidFill>
                          <a:schemeClr val="bg1">
                            <a:lumMod val="10000"/>
                          </a:schemeClr>
                        </a:solidFill>
                        <a:effectLst/>
                        <a:latin typeface="Century"/>
                      </a:endParaRPr>
                    </a:p>
                  </a:txBody>
                  <a:tcPr marL="9525" marR="9525" marT="9525" anchor="b"/>
                </a:tc>
                <a:extLst>
                  <a:ext uri="{0D108BD9-81ED-4DB2-BD59-A6C34878D82A}">
                    <a16:rowId xmlns:a16="http://schemas.microsoft.com/office/drawing/2014/main" val="2944803061"/>
                  </a:ext>
                </a:extLst>
              </a:tr>
              <a:tr h="433902">
                <a:tc>
                  <a:txBody>
                    <a:bodyPr/>
                    <a:lstStyle/>
                    <a:p>
                      <a:pPr fontAlgn="b"/>
                      <a:r>
                        <a:rPr lang="en-US" sz="1100" u="none" strike="noStrike" dirty="0">
                          <a:solidFill>
                            <a:schemeClr val="bg1">
                              <a:lumMod val="10000"/>
                            </a:schemeClr>
                          </a:solidFill>
                          <a:effectLst/>
                        </a:rPr>
                        <a:t>Less than high school completion</a:t>
                      </a:r>
                      <a:endParaRPr lang="en-US" sz="1100" b="0" i="0" u="none" strike="noStrike">
                        <a:solidFill>
                          <a:schemeClr val="bg1">
                            <a:lumMod val="10000"/>
                          </a:schemeClr>
                        </a:solidFill>
                        <a:effectLst/>
                        <a:latin typeface="Century"/>
                      </a:endParaRPr>
                    </a:p>
                  </a:txBody>
                  <a:tcPr marL="9525" marR="9525" marT="9525" anchor="b"/>
                </a:tc>
                <a:tc>
                  <a:txBody>
                    <a:bodyPr/>
                    <a:lstStyle/>
                    <a:p>
                      <a:pPr algn="r" fontAlgn="b"/>
                      <a:r>
                        <a:rPr lang="en-US" sz="1100" u="none" strike="noStrike" dirty="0">
                          <a:solidFill>
                            <a:schemeClr val="bg1">
                              <a:lumMod val="10000"/>
                            </a:schemeClr>
                          </a:solidFill>
                          <a:effectLst/>
                        </a:rPr>
                        <a:t>$27,160</a:t>
                      </a:r>
                      <a:endParaRPr lang="en-US" sz="1100" b="0" i="0" u="none" strike="noStrike" dirty="0">
                        <a:solidFill>
                          <a:schemeClr val="bg1">
                            <a:lumMod val="10000"/>
                          </a:schemeClr>
                        </a:solidFill>
                        <a:effectLst/>
                        <a:latin typeface="Century"/>
                      </a:endParaRPr>
                    </a:p>
                  </a:txBody>
                  <a:tcPr marL="9525" marR="9525" marT="9525" anchor="b"/>
                </a:tc>
                <a:extLst>
                  <a:ext uri="{0D108BD9-81ED-4DB2-BD59-A6C34878D82A}">
                    <a16:rowId xmlns:a16="http://schemas.microsoft.com/office/drawing/2014/main" val="234246681"/>
                  </a:ext>
                </a:extLst>
              </a:tr>
              <a:tr h="242178">
                <a:tc>
                  <a:txBody>
                    <a:bodyPr/>
                    <a:lstStyle/>
                    <a:p>
                      <a:pPr fontAlgn="b"/>
                      <a:r>
                        <a:rPr lang="en-US" sz="1100" u="none" strike="noStrike" dirty="0">
                          <a:solidFill>
                            <a:schemeClr val="bg1">
                              <a:lumMod val="10000"/>
                            </a:schemeClr>
                          </a:solidFill>
                          <a:effectLst/>
                        </a:rPr>
                        <a:t>High school completion</a:t>
                      </a:r>
                      <a:endParaRPr lang="en-US" sz="1100" b="0" i="0" u="none" strike="noStrike">
                        <a:solidFill>
                          <a:schemeClr val="bg1">
                            <a:lumMod val="10000"/>
                          </a:schemeClr>
                        </a:solidFill>
                        <a:effectLst/>
                        <a:latin typeface="Century"/>
                      </a:endParaRPr>
                    </a:p>
                  </a:txBody>
                  <a:tcPr marL="9525" marR="9525" marT="9525" anchor="b"/>
                </a:tc>
                <a:tc>
                  <a:txBody>
                    <a:bodyPr/>
                    <a:lstStyle/>
                    <a:p>
                      <a:pPr algn="r" fontAlgn="b"/>
                      <a:r>
                        <a:rPr lang="en-US" sz="1100" u="none" strike="noStrike" dirty="0">
                          <a:solidFill>
                            <a:schemeClr val="bg1">
                              <a:lumMod val="10000"/>
                            </a:schemeClr>
                          </a:solidFill>
                          <a:effectLst/>
                        </a:rPr>
                        <a:t>$34,030</a:t>
                      </a:r>
                      <a:endParaRPr lang="en-US" sz="1100" b="0" i="0" u="none" strike="noStrike" dirty="0">
                        <a:solidFill>
                          <a:schemeClr val="bg1">
                            <a:lumMod val="10000"/>
                          </a:schemeClr>
                        </a:solidFill>
                        <a:effectLst/>
                        <a:latin typeface="Century"/>
                      </a:endParaRPr>
                    </a:p>
                  </a:txBody>
                  <a:tcPr marL="9525" marR="9525" marT="9525" anchor="b"/>
                </a:tc>
                <a:extLst>
                  <a:ext uri="{0D108BD9-81ED-4DB2-BD59-A6C34878D82A}">
                    <a16:rowId xmlns:a16="http://schemas.microsoft.com/office/drawing/2014/main" val="1160191484"/>
                  </a:ext>
                </a:extLst>
              </a:tr>
              <a:tr h="242178">
                <a:tc>
                  <a:txBody>
                    <a:bodyPr/>
                    <a:lstStyle/>
                    <a:p>
                      <a:pPr fontAlgn="b"/>
                      <a:r>
                        <a:rPr lang="en-US" sz="1100" u="none" strike="noStrike" dirty="0">
                          <a:solidFill>
                            <a:schemeClr val="bg1">
                              <a:lumMod val="10000"/>
                            </a:schemeClr>
                          </a:solidFill>
                          <a:effectLst/>
                        </a:rPr>
                        <a:t>Some college, no degree</a:t>
                      </a:r>
                      <a:endParaRPr lang="en-US" sz="1100" b="0" i="0" u="none" strike="noStrike">
                        <a:solidFill>
                          <a:schemeClr val="bg1">
                            <a:lumMod val="10000"/>
                          </a:schemeClr>
                        </a:solidFill>
                        <a:effectLst/>
                        <a:latin typeface="Century"/>
                      </a:endParaRPr>
                    </a:p>
                  </a:txBody>
                  <a:tcPr marL="9525" marR="9525" marT="9525" anchor="b"/>
                </a:tc>
                <a:tc>
                  <a:txBody>
                    <a:bodyPr/>
                    <a:lstStyle/>
                    <a:p>
                      <a:pPr algn="r" fontAlgn="b"/>
                      <a:r>
                        <a:rPr lang="en-US" sz="1100" u="none" strike="noStrike" dirty="0">
                          <a:solidFill>
                            <a:schemeClr val="bg1">
                              <a:lumMod val="10000"/>
                            </a:schemeClr>
                          </a:solidFill>
                          <a:effectLst/>
                        </a:rPr>
                        <a:t>$36,950</a:t>
                      </a:r>
                      <a:endParaRPr lang="en-US" sz="1100" b="0" i="0" u="none" strike="noStrike" dirty="0">
                        <a:solidFill>
                          <a:schemeClr val="bg1">
                            <a:lumMod val="10000"/>
                          </a:schemeClr>
                        </a:solidFill>
                        <a:effectLst/>
                        <a:latin typeface="Century"/>
                      </a:endParaRPr>
                    </a:p>
                  </a:txBody>
                  <a:tcPr marL="9525" marR="9525" marT="9525" anchor="b"/>
                </a:tc>
                <a:extLst>
                  <a:ext uri="{0D108BD9-81ED-4DB2-BD59-A6C34878D82A}">
                    <a16:rowId xmlns:a16="http://schemas.microsoft.com/office/drawing/2014/main" val="530380041"/>
                  </a:ext>
                </a:extLst>
              </a:tr>
              <a:tr h="242178">
                <a:tc>
                  <a:txBody>
                    <a:bodyPr/>
                    <a:lstStyle/>
                    <a:p>
                      <a:pPr fontAlgn="b"/>
                      <a:r>
                        <a:rPr lang="en-US" sz="1100" u="none" strike="noStrike" dirty="0">
                          <a:solidFill>
                            <a:schemeClr val="bg1">
                              <a:lumMod val="10000"/>
                            </a:schemeClr>
                          </a:solidFill>
                          <a:effectLst/>
                        </a:rPr>
                        <a:t>Associate's degree</a:t>
                      </a:r>
                      <a:endParaRPr lang="en-US" sz="1100" b="0" i="0" u="none" strike="noStrike">
                        <a:solidFill>
                          <a:schemeClr val="bg1">
                            <a:lumMod val="10000"/>
                          </a:schemeClr>
                        </a:solidFill>
                        <a:effectLst/>
                        <a:latin typeface="Century"/>
                      </a:endParaRPr>
                    </a:p>
                  </a:txBody>
                  <a:tcPr marL="9525" marR="9525" marT="9525" anchor="b"/>
                </a:tc>
                <a:tc>
                  <a:txBody>
                    <a:bodyPr/>
                    <a:lstStyle/>
                    <a:p>
                      <a:pPr algn="r" fontAlgn="b"/>
                      <a:r>
                        <a:rPr lang="en-US" sz="1100" u="none" strike="noStrike" dirty="0">
                          <a:solidFill>
                            <a:schemeClr val="bg1">
                              <a:lumMod val="10000"/>
                            </a:schemeClr>
                          </a:solidFill>
                          <a:effectLst/>
                        </a:rPr>
                        <a:t>$34,930</a:t>
                      </a:r>
                      <a:endParaRPr lang="en-US" sz="1100" b="0" i="0" u="none" strike="noStrike" dirty="0">
                        <a:solidFill>
                          <a:schemeClr val="bg1">
                            <a:lumMod val="10000"/>
                          </a:schemeClr>
                        </a:solidFill>
                        <a:effectLst/>
                        <a:latin typeface="Century"/>
                      </a:endParaRPr>
                    </a:p>
                  </a:txBody>
                  <a:tcPr marL="9525" marR="9525" marT="9525" anchor="b"/>
                </a:tc>
                <a:extLst>
                  <a:ext uri="{0D108BD9-81ED-4DB2-BD59-A6C34878D82A}">
                    <a16:rowId xmlns:a16="http://schemas.microsoft.com/office/drawing/2014/main" val="1167615151"/>
                  </a:ext>
                </a:extLst>
              </a:tr>
              <a:tr h="242178">
                <a:tc>
                  <a:txBody>
                    <a:bodyPr/>
                    <a:lstStyle/>
                    <a:p>
                      <a:pPr fontAlgn="b"/>
                      <a:r>
                        <a:rPr lang="en-US" sz="1100" u="none" strike="noStrike" dirty="0">
                          <a:solidFill>
                            <a:schemeClr val="bg1">
                              <a:lumMod val="10000"/>
                            </a:schemeClr>
                          </a:solidFill>
                          <a:effectLst/>
                        </a:rPr>
                        <a:t>Bachelor's or higher degree</a:t>
                      </a:r>
                      <a:endParaRPr lang="en-US" sz="1100" b="0" i="0" u="none" strike="noStrike">
                        <a:solidFill>
                          <a:schemeClr val="bg1">
                            <a:lumMod val="10000"/>
                          </a:schemeClr>
                        </a:solidFill>
                        <a:effectLst/>
                        <a:latin typeface="Century"/>
                      </a:endParaRPr>
                    </a:p>
                  </a:txBody>
                  <a:tcPr marL="9525" marR="9525" marT="9525" anchor="b"/>
                </a:tc>
                <a:tc>
                  <a:txBody>
                    <a:bodyPr/>
                    <a:lstStyle/>
                    <a:p>
                      <a:pPr algn="r" fontAlgn="b"/>
                      <a:r>
                        <a:rPr lang="en-US" sz="1100" u="none" strike="noStrike" dirty="0">
                          <a:solidFill>
                            <a:schemeClr val="bg1">
                              <a:lumMod val="10000"/>
                            </a:schemeClr>
                          </a:solidFill>
                          <a:effectLst/>
                        </a:rPr>
                        <a:t>$51,590</a:t>
                      </a:r>
                      <a:endParaRPr lang="en-US" sz="1100" b="0" i="0" u="none" strike="noStrike" dirty="0">
                        <a:solidFill>
                          <a:schemeClr val="bg1">
                            <a:lumMod val="10000"/>
                          </a:schemeClr>
                        </a:solidFill>
                        <a:effectLst/>
                        <a:latin typeface="Century"/>
                      </a:endParaRPr>
                    </a:p>
                  </a:txBody>
                  <a:tcPr marL="9525" marR="9525" marT="9525" anchor="b"/>
                </a:tc>
                <a:extLst>
                  <a:ext uri="{0D108BD9-81ED-4DB2-BD59-A6C34878D82A}">
                    <a16:rowId xmlns:a16="http://schemas.microsoft.com/office/drawing/2014/main" val="611983023"/>
                  </a:ext>
                </a:extLst>
              </a:tr>
              <a:tr h="242178">
                <a:tc>
                  <a:txBody>
                    <a:bodyPr/>
                    <a:lstStyle/>
                    <a:p>
                      <a:pPr fontAlgn="b"/>
                      <a:r>
                        <a:rPr lang="en-US" sz="1100" u="none" strike="noStrike" dirty="0">
                          <a:solidFill>
                            <a:schemeClr val="bg1">
                              <a:lumMod val="10000"/>
                            </a:schemeClr>
                          </a:solidFill>
                          <a:effectLst/>
                        </a:rPr>
                        <a:t>Bachelor's degree</a:t>
                      </a:r>
                      <a:endParaRPr lang="en-US" sz="1100" b="0" i="0" u="none" strike="noStrike">
                        <a:solidFill>
                          <a:schemeClr val="bg1">
                            <a:lumMod val="10000"/>
                          </a:schemeClr>
                        </a:solidFill>
                        <a:effectLst/>
                        <a:latin typeface="Century"/>
                      </a:endParaRPr>
                    </a:p>
                  </a:txBody>
                  <a:tcPr marL="9525" marR="9525" marT="9525" anchor="b"/>
                </a:tc>
                <a:tc>
                  <a:txBody>
                    <a:bodyPr/>
                    <a:lstStyle/>
                    <a:p>
                      <a:pPr algn="r" fontAlgn="b"/>
                      <a:r>
                        <a:rPr lang="en-US" sz="1100" u="none" strike="noStrike" dirty="0">
                          <a:solidFill>
                            <a:schemeClr val="bg1">
                              <a:lumMod val="10000"/>
                            </a:schemeClr>
                          </a:solidFill>
                          <a:effectLst/>
                        </a:rPr>
                        <a:t>$50,030</a:t>
                      </a:r>
                      <a:endParaRPr lang="en-US" sz="1100" b="0" i="0" u="none" strike="noStrike" dirty="0">
                        <a:solidFill>
                          <a:schemeClr val="bg1">
                            <a:lumMod val="10000"/>
                          </a:schemeClr>
                        </a:solidFill>
                        <a:effectLst/>
                        <a:latin typeface="Century"/>
                      </a:endParaRPr>
                    </a:p>
                  </a:txBody>
                  <a:tcPr marL="9525" marR="9525" marT="9525" anchor="b"/>
                </a:tc>
                <a:extLst>
                  <a:ext uri="{0D108BD9-81ED-4DB2-BD59-A6C34878D82A}">
                    <a16:rowId xmlns:a16="http://schemas.microsoft.com/office/drawing/2014/main" val="705099950"/>
                  </a:ext>
                </a:extLst>
              </a:tr>
              <a:tr h="242178">
                <a:tc>
                  <a:txBody>
                    <a:bodyPr/>
                    <a:lstStyle/>
                    <a:p>
                      <a:pPr fontAlgn="b"/>
                      <a:r>
                        <a:rPr lang="en-US" sz="1100" u="none" strike="noStrike" dirty="0">
                          <a:solidFill>
                            <a:schemeClr val="bg1">
                              <a:lumMod val="10000"/>
                            </a:schemeClr>
                          </a:solidFill>
                          <a:effectLst/>
                        </a:rPr>
                        <a:t>Master's or higher degree</a:t>
                      </a:r>
                      <a:endParaRPr lang="en-US" sz="1100" b="0" i="0" u="none" strike="noStrike">
                        <a:solidFill>
                          <a:schemeClr val="bg1">
                            <a:lumMod val="10000"/>
                          </a:schemeClr>
                        </a:solidFill>
                        <a:effectLst/>
                        <a:latin typeface="Century"/>
                      </a:endParaRPr>
                    </a:p>
                  </a:txBody>
                  <a:tcPr marL="9525" marR="9525" marT="9525" anchor="b"/>
                </a:tc>
                <a:tc>
                  <a:txBody>
                    <a:bodyPr/>
                    <a:lstStyle/>
                    <a:p>
                      <a:pPr algn="r" fontAlgn="b"/>
                      <a:r>
                        <a:rPr lang="en-US" sz="1100" u="none" strike="noStrike" dirty="0">
                          <a:solidFill>
                            <a:schemeClr val="bg1">
                              <a:lumMod val="10000"/>
                            </a:schemeClr>
                          </a:solidFill>
                          <a:effectLst/>
                        </a:rPr>
                        <a:t>$53,340</a:t>
                      </a:r>
                      <a:endParaRPr lang="en-US" sz="1100" b="0" i="0" u="none" strike="noStrike" dirty="0">
                        <a:solidFill>
                          <a:schemeClr val="bg1">
                            <a:lumMod val="10000"/>
                          </a:schemeClr>
                        </a:solidFill>
                        <a:effectLst/>
                        <a:latin typeface="Century"/>
                      </a:endParaRPr>
                    </a:p>
                  </a:txBody>
                  <a:tcPr marL="9525" marR="9525" marT="9525" anchor="b"/>
                </a:tc>
                <a:extLst>
                  <a:ext uri="{0D108BD9-81ED-4DB2-BD59-A6C34878D82A}">
                    <a16:rowId xmlns:a16="http://schemas.microsoft.com/office/drawing/2014/main" val="780882785"/>
                  </a:ext>
                </a:extLst>
              </a:tr>
            </a:tbl>
          </a:graphicData>
        </a:graphic>
      </p:graphicFrame>
      <p:graphicFrame>
        <p:nvGraphicFramePr>
          <p:cNvPr id="22" name="Table 21">
            <a:extLst>
              <a:ext uri="{FF2B5EF4-FFF2-40B4-BE49-F238E27FC236}">
                <a16:creationId xmlns:a16="http://schemas.microsoft.com/office/drawing/2014/main" id="{F1479C89-4E9F-B5C7-05D5-347BC5D4CEE8}"/>
              </a:ext>
            </a:extLst>
          </p:cNvPr>
          <p:cNvGraphicFramePr>
            <a:graphicFrameLocks noGrp="1"/>
          </p:cNvGraphicFramePr>
          <p:nvPr/>
        </p:nvGraphicFramePr>
        <p:xfrm>
          <a:off x="174310" y="4077696"/>
          <a:ext cx="3769673" cy="2447925"/>
        </p:xfrm>
        <a:graphic>
          <a:graphicData uri="http://schemas.openxmlformats.org/drawingml/2006/table">
            <a:tbl>
              <a:tblPr firstRow="1" bandRow="1">
                <a:tableStyleId>{5C22544A-7EE6-4342-B048-85BDC9FD1C3A}</a:tableStyleId>
              </a:tblPr>
              <a:tblGrid>
                <a:gridCol w="2650647">
                  <a:extLst>
                    <a:ext uri="{9D8B030D-6E8A-4147-A177-3AD203B41FA5}">
                      <a16:colId xmlns:a16="http://schemas.microsoft.com/office/drawing/2014/main" val="846345439"/>
                    </a:ext>
                  </a:extLst>
                </a:gridCol>
                <a:gridCol w="1119026">
                  <a:extLst>
                    <a:ext uri="{9D8B030D-6E8A-4147-A177-3AD203B41FA5}">
                      <a16:colId xmlns:a16="http://schemas.microsoft.com/office/drawing/2014/main" val="4186161419"/>
                    </a:ext>
                  </a:extLst>
                </a:gridCol>
              </a:tblGrid>
              <a:tr h="228600">
                <a:tc>
                  <a:txBody>
                    <a:bodyPr/>
                    <a:lstStyle/>
                    <a:p>
                      <a:pPr algn="ctr" fontAlgn="b"/>
                      <a:r>
                        <a:rPr lang="en-US" sz="1100" b="0" u="none" strike="noStrike" dirty="0">
                          <a:effectLst/>
                        </a:rPr>
                        <a:t>Asian</a:t>
                      </a:r>
                      <a:endParaRPr lang="en-US" sz="1100" b="0" i="0" u="none" strike="noStrike" dirty="0">
                        <a:solidFill>
                          <a:srgbClr val="000000"/>
                        </a:solidFill>
                        <a:effectLst/>
                        <a:latin typeface="Century"/>
                      </a:endParaRPr>
                    </a:p>
                  </a:txBody>
                  <a:tcPr marL="9525" marR="9525" marT="9525" anchor="b"/>
                </a:tc>
                <a:tc>
                  <a:txBody>
                    <a:bodyPr/>
                    <a:lstStyle/>
                    <a:p>
                      <a:pPr lvl="0">
                        <a:buNone/>
                      </a:pPr>
                      <a:r>
                        <a:rPr lang="en-US" sz="1100" b="0" i="0" u="none" strike="noStrike" noProof="0" dirty="0">
                          <a:solidFill>
                            <a:schemeClr val="bg1"/>
                          </a:solidFill>
                          <a:effectLst/>
                          <a:latin typeface="Century Gothic"/>
                        </a:rPr>
                        <a:t>Median Annual Earnings</a:t>
                      </a:r>
                      <a:endParaRPr lang="en-US" dirty="0"/>
                    </a:p>
                  </a:txBody>
                  <a:tcPr marL="9525" marR="9525" marT="9525" anchor="b"/>
                </a:tc>
                <a:extLst>
                  <a:ext uri="{0D108BD9-81ED-4DB2-BD59-A6C34878D82A}">
                    <a16:rowId xmlns:a16="http://schemas.microsoft.com/office/drawing/2014/main" val="1660680418"/>
                  </a:ext>
                </a:extLst>
              </a:tr>
              <a:tr h="457200">
                <a:tc>
                  <a:txBody>
                    <a:bodyPr/>
                    <a:lstStyle/>
                    <a:p>
                      <a:pPr fontAlgn="b"/>
                      <a:r>
                        <a:rPr lang="en-US" sz="1100" u="none" strike="noStrike" dirty="0">
                          <a:solidFill>
                            <a:schemeClr val="bg1">
                              <a:lumMod val="10000"/>
                            </a:schemeClr>
                          </a:solidFill>
                          <a:effectLst/>
                        </a:rPr>
                        <a:t>Median annual earnings, all</a:t>
                      </a:r>
                      <a:br>
                        <a:rPr lang="en-US" sz="1100" u="none" strike="noStrike" dirty="0">
                          <a:solidFill>
                            <a:schemeClr val="bg1">
                              <a:lumMod val="10000"/>
                            </a:schemeClr>
                          </a:solidFill>
                          <a:effectLst/>
                        </a:rPr>
                      </a:br>
                      <a:r>
                        <a:rPr lang="en-US" sz="1100" u="none" strike="noStrike" dirty="0">
                          <a:solidFill>
                            <a:schemeClr val="bg1">
                              <a:lumMod val="10000"/>
                            </a:schemeClr>
                          </a:solidFill>
                          <a:effectLst/>
                        </a:rPr>
                        <a:t>education levels</a:t>
                      </a:r>
                      <a:endParaRPr lang="en-US" sz="1100" b="0" i="0" u="none" strike="noStrike">
                        <a:solidFill>
                          <a:schemeClr val="bg1">
                            <a:lumMod val="10000"/>
                          </a:schemeClr>
                        </a:solidFill>
                        <a:effectLst/>
                        <a:latin typeface="Century"/>
                      </a:endParaRPr>
                    </a:p>
                  </a:txBody>
                  <a:tcPr marL="9525" marR="9525" marT="9525" anchor="b"/>
                </a:tc>
                <a:tc>
                  <a:txBody>
                    <a:bodyPr/>
                    <a:lstStyle/>
                    <a:p>
                      <a:pPr algn="r" fontAlgn="b"/>
                      <a:r>
                        <a:rPr lang="en-US" sz="1100" u="none" strike="noStrike" dirty="0">
                          <a:solidFill>
                            <a:schemeClr val="bg1">
                              <a:lumMod val="10000"/>
                            </a:schemeClr>
                          </a:solidFill>
                          <a:effectLst/>
                        </a:rPr>
                        <a:t>$70,040 </a:t>
                      </a:r>
                      <a:endParaRPr lang="en-US" sz="1100" b="0" i="0" u="none" strike="noStrike">
                        <a:solidFill>
                          <a:schemeClr val="bg1">
                            <a:lumMod val="10000"/>
                          </a:schemeClr>
                        </a:solidFill>
                        <a:effectLst/>
                        <a:latin typeface="Century"/>
                      </a:endParaRPr>
                    </a:p>
                  </a:txBody>
                  <a:tcPr marL="9525" marR="9525" marT="9525" anchor="b"/>
                </a:tc>
                <a:extLst>
                  <a:ext uri="{0D108BD9-81ED-4DB2-BD59-A6C34878D82A}">
                    <a16:rowId xmlns:a16="http://schemas.microsoft.com/office/drawing/2014/main" val="4068887715"/>
                  </a:ext>
                </a:extLst>
              </a:tr>
              <a:tr h="228600">
                <a:tc>
                  <a:txBody>
                    <a:bodyPr/>
                    <a:lstStyle/>
                    <a:p>
                      <a:pPr fontAlgn="b"/>
                      <a:r>
                        <a:rPr lang="en-US" sz="1100" u="none" strike="noStrike" dirty="0">
                          <a:solidFill>
                            <a:schemeClr val="bg1">
                              <a:lumMod val="10000"/>
                            </a:schemeClr>
                          </a:solidFill>
                          <a:effectLst/>
                        </a:rPr>
                        <a:t>Less than high school completion</a:t>
                      </a:r>
                      <a:endParaRPr lang="en-US" sz="1100" b="0" i="0" u="none" strike="noStrike">
                        <a:solidFill>
                          <a:schemeClr val="bg1">
                            <a:lumMod val="10000"/>
                          </a:schemeClr>
                        </a:solidFill>
                        <a:effectLst/>
                        <a:latin typeface="Century"/>
                      </a:endParaRPr>
                    </a:p>
                  </a:txBody>
                  <a:tcPr marL="9525" marR="9525" marT="9525" anchor="b"/>
                </a:tc>
                <a:tc>
                  <a:txBody>
                    <a:bodyPr/>
                    <a:lstStyle/>
                    <a:p>
                      <a:pPr fontAlgn="b"/>
                      <a:r>
                        <a:rPr lang="en-US" sz="1100" u="none" strike="noStrike" dirty="0">
                          <a:solidFill>
                            <a:schemeClr val="bg1">
                              <a:lumMod val="10000"/>
                            </a:schemeClr>
                          </a:solidFill>
                          <a:effectLst/>
                        </a:rPr>
                        <a:t> Too few cases</a:t>
                      </a:r>
                    </a:p>
                  </a:txBody>
                  <a:tcPr marL="9525" marR="9525" marT="9525" anchor="b"/>
                </a:tc>
                <a:extLst>
                  <a:ext uri="{0D108BD9-81ED-4DB2-BD59-A6C34878D82A}">
                    <a16:rowId xmlns:a16="http://schemas.microsoft.com/office/drawing/2014/main" val="4176475647"/>
                  </a:ext>
                </a:extLst>
              </a:tr>
              <a:tr h="228600">
                <a:tc>
                  <a:txBody>
                    <a:bodyPr/>
                    <a:lstStyle/>
                    <a:p>
                      <a:pPr fontAlgn="b"/>
                      <a:r>
                        <a:rPr lang="en-US" sz="1100" u="none" strike="noStrike" dirty="0">
                          <a:solidFill>
                            <a:schemeClr val="bg1">
                              <a:lumMod val="10000"/>
                            </a:schemeClr>
                          </a:solidFill>
                          <a:effectLst/>
                        </a:rPr>
                        <a:t>High school completion\1\</a:t>
                      </a:r>
                      <a:endParaRPr lang="en-US" sz="1100" b="0" i="0" u="none" strike="noStrike">
                        <a:solidFill>
                          <a:schemeClr val="bg1">
                            <a:lumMod val="10000"/>
                          </a:schemeClr>
                        </a:solidFill>
                        <a:effectLst/>
                        <a:latin typeface="Century"/>
                      </a:endParaRPr>
                    </a:p>
                  </a:txBody>
                  <a:tcPr marL="9525" marR="9525" marT="9525" anchor="b"/>
                </a:tc>
                <a:tc>
                  <a:txBody>
                    <a:bodyPr/>
                    <a:lstStyle/>
                    <a:p>
                      <a:pPr algn="r" fontAlgn="b"/>
                      <a:r>
                        <a:rPr lang="en-US" sz="1100" u="none" strike="noStrike" dirty="0">
                          <a:solidFill>
                            <a:schemeClr val="bg1">
                              <a:lumMod val="10000"/>
                            </a:schemeClr>
                          </a:solidFill>
                          <a:effectLst/>
                        </a:rPr>
                        <a:t>$38,820</a:t>
                      </a:r>
                      <a:endParaRPr lang="en-US" sz="1100" b="0" i="0" u="none" strike="noStrike" dirty="0">
                        <a:solidFill>
                          <a:schemeClr val="bg1">
                            <a:lumMod val="10000"/>
                          </a:schemeClr>
                        </a:solidFill>
                        <a:effectLst/>
                        <a:latin typeface="Century"/>
                      </a:endParaRPr>
                    </a:p>
                  </a:txBody>
                  <a:tcPr marL="9525" marR="9525" marT="9525" anchor="b"/>
                </a:tc>
                <a:extLst>
                  <a:ext uri="{0D108BD9-81ED-4DB2-BD59-A6C34878D82A}">
                    <a16:rowId xmlns:a16="http://schemas.microsoft.com/office/drawing/2014/main" val="1508245649"/>
                  </a:ext>
                </a:extLst>
              </a:tr>
              <a:tr h="228600">
                <a:tc>
                  <a:txBody>
                    <a:bodyPr/>
                    <a:lstStyle/>
                    <a:p>
                      <a:pPr fontAlgn="b"/>
                      <a:r>
                        <a:rPr lang="en-US" sz="1100" u="none" strike="noStrike" dirty="0">
                          <a:solidFill>
                            <a:schemeClr val="bg1">
                              <a:lumMod val="10000"/>
                            </a:schemeClr>
                          </a:solidFill>
                          <a:effectLst/>
                        </a:rPr>
                        <a:t>Some college, no degree</a:t>
                      </a:r>
                      <a:endParaRPr lang="en-US" sz="1100" b="0" i="0" u="none" strike="noStrike">
                        <a:solidFill>
                          <a:schemeClr val="bg1">
                            <a:lumMod val="10000"/>
                          </a:schemeClr>
                        </a:solidFill>
                        <a:effectLst/>
                        <a:latin typeface="Century"/>
                      </a:endParaRPr>
                    </a:p>
                  </a:txBody>
                  <a:tcPr marL="9525" marR="9525" marT="9525" anchor="b"/>
                </a:tc>
                <a:tc>
                  <a:txBody>
                    <a:bodyPr/>
                    <a:lstStyle/>
                    <a:p>
                      <a:pPr algn="r" fontAlgn="b"/>
                      <a:r>
                        <a:rPr lang="en-US" sz="1100" u="none" strike="noStrike" dirty="0">
                          <a:solidFill>
                            <a:schemeClr val="bg1">
                              <a:lumMod val="10000"/>
                            </a:schemeClr>
                          </a:solidFill>
                          <a:effectLst/>
                        </a:rPr>
                        <a:t>$35,590</a:t>
                      </a:r>
                      <a:endParaRPr lang="en-US" sz="1100" b="0" i="0" u="none" strike="noStrike" dirty="0">
                        <a:solidFill>
                          <a:schemeClr val="bg1">
                            <a:lumMod val="10000"/>
                          </a:schemeClr>
                        </a:solidFill>
                        <a:effectLst/>
                        <a:latin typeface="Century"/>
                      </a:endParaRPr>
                    </a:p>
                  </a:txBody>
                  <a:tcPr marL="9525" marR="9525" marT="9525" anchor="b"/>
                </a:tc>
                <a:extLst>
                  <a:ext uri="{0D108BD9-81ED-4DB2-BD59-A6C34878D82A}">
                    <a16:rowId xmlns:a16="http://schemas.microsoft.com/office/drawing/2014/main" val="822302912"/>
                  </a:ext>
                </a:extLst>
              </a:tr>
              <a:tr h="228600">
                <a:tc>
                  <a:txBody>
                    <a:bodyPr/>
                    <a:lstStyle/>
                    <a:p>
                      <a:pPr fontAlgn="b"/>
                      <a:r>
                        <a:rPr lang="en-US" sz="1100" u="none" strike="noStrike" dirty="0">
                          <a:solidFill>
                            <a:schemeClr val="bg1">
                              <a:lumMod val="10000"/>
                            </a:schemeClr>
                          </a:solidFill>
                          <a:effectLst/>
                        </a:rPr>
                        <a:t>Associate's degree</a:t>
                      </a:r>
                      <a:endParaRPr lang="en-US" sz="1100" b="0" i="0" u="none" strike="noStrike">
                        <a:solidFill>
                          <a:schemeClr val="bg1">
                            <a:lumMod val="10000"/>
                          </a:schemeClr>
                        </a:solidFill>
                        <a:effectLst/>
                        <a:latin typeface="Century"/>
                      </a:endParaRPr>
                    </a:p>
                  </a:txBody>
                  <a:tcPr marL="9525" marR="9525" marT="9525" anchor="b"/>
                </a:tc>
                <a:tc>
                  <a:txBody>
                    <a:bodyPr/>
                    <a:lstStyle/>
                    <a:p>
                      <a:pPr algn="r" fontAlgn="b"/>
                      <a:r>
                        <a:rPr lang="en-US" sz="1100" u="none" strike="noStrike" dirty="0">
                          <a:solidFill>
                            <a:schemeClr val="bg1">
                              <a:lumMod val="10000"/>
                            </a:schemeClr>
                          </a:solidFill>
                          <a:effectLst/>
                        </a:rPr>
                        <a:t>$50,840</a:t>
                      </a:r>
                      <a:endParaRPr lang="en-US" sz="1100" b="0" i="0" u="none" strike="noStrike" dirty="0">
                        <a:solidFill>
                          <a:schemeClr val="bg1">
                            <a:lumMod val="10000"/>
                          </a:schemeClr>
                        </a:solidFill>
                        <a:effectLst/>
                        <a:latin typeface="Century"/>
                      </a:endParaRPr>
                    </a:p>
                  </a:txBody>
                  <a:tcPr marL="9525" marR="9525" marT="9525" anchor="b"/>
                </a:tc>
                <a:extLst>
                  <a:ext uri="{0D108BD9-81ED-4DB2-BD59-A6C34878D82A}">
                    <a16:rowId xmlns:a16="http://schemas.microsoft.com/office/drawing/2014/main" val="1934025260"/>
                  </a:ext>
                </a:extLst>
              </a:tr>
              <a:tr h="228600">
                <a:tc>
                  <a:txBody>
                    <a:bodyPr/>
                    <a:lstStyle/>
                    <a:p>
                      <a:pPr fontAlgn="b"/>
                      <a:r>
                        <a:rPr lang="en-US" sz="1100" u="none" strike="noStrike" dirty="0">
                          <a:solidFill>
                            <a:schemeClr val="bg1">
                              <a:lumMod val="10000"/>
                            </a:schemeClr>
                          </a:solidFill>
                          <a:effectLst/>
                        </a:rPr>
                        <a:t>Bachelor's or higher degree</a:t>
                      </a:r>
                      <a:endParaRPr lang="en-US" sz="1100" b="0" i="0" u="none" strike="noStrike">
                        <a:solidFill>
                          <a:schemeClr val="bg1">
                            <a:lumMod val="10000"/>
                          </a:schemeClr>
                        </a:solidFill>
                        <a:effectLst/>
                        <a:latin typeface="Century"/>
                      </a:endParaRPr>
                    </a:p>
                  </a:txBody>
                  <a:tcPr marL="9525" marR="9525" marT="9525" anchor="b"/>
                </a:tc>
                <a:tc>
                  <a:txBody>
                    <a:bodyPr/>
                    <a:lstStyle/>
                    <a:p>
                      <a:pPr algn="r" fontAlgn="b"/>
                      <a:r>
                        <a:rPr lang="en-US" sz="1100" u="none" strike="noStrike" dirty="0">
                          <a:solidFill>
                            <a:schemeClr val="bg1">
                              <a:lumMod val="10000"/>
                            </a:schemeClr>
                          </a:solidFill>
                          <a:effectLst/>
                        </a:rPr>
                        <a:t>$76,920</a:t>
                      </a:r>
                      <a:endParaRPr lang="en-US" sz="1100" b="0" i="0" u="none" strike="noStrike" dirty="0">
                        <a:solidFill>
                          <a:schemeClr val="bg1">
                            <a:lumMod val="10000"/>
                          </a:schemeClr>
                        </a:solidFill>
                        <a:effectLst/>
                        <a:latin typeface="Century"/>
                      </a:endParaRPr>
                    </a:p>
                  </a:txBody>
                  <a:tcPr marL="9525" marR="9525" marT="9525" anchor="b"/>
                </a:tc>
                <a:extLst>
                  <a:ext uri="{0D108BD9-81ED-4DB2-BD59-A6C34878D82A}">
                    <a16:rowId xmlns:a16="http://schemas.microsoft.com/office/drawing/2014/main" val="3830936556"/>
                  </a:ext>
                </a:extLst>
              </a:tr>
              <a:tr h="228600">
                <a:tc>
                  <a:txBody>
                    <a:bodyPr/>
                    <a:lstStyle/>
                    <a:p>
                      <a:pPr fontAlgn="b"/>
                      <a:r>
                        <a:rPr lang="en-US" sz="1100" u="none" strike="noStrike" dirty="0">
                          <a:solidFill>
                            <a:schemeClr val="bg1">
                              <a:lumMod val="10000"/>
                            </a:schemeClr>
                          </a:solidFill>
                          <a:effectLst/>
                        </a:rPr>
                        <a:t>Bachelor's degree</a:t>
                      </a:r>
                      <a:endParaRPr lang="en-US" sz="1100" b="0" i="0" u="none" strike="noStrike">
                        <a:solidFill>
                          <a:schemeClr val="bg1">
                            <a:lumMod val="10000"/>
                          </a:schemeClr>
                        </a:solidFill>
                        <a:effectLst/>
                        <a:latin typeface="Century"/>
                      </a:endParaRPr>
                    </a:p>
                  </a:txBody>
                  <a:tcPr marL="9525" marR="9525" marT="9525" anchor="b"/>
                </a:tc>
                <a:tc>
                  <a:txBody>
                    <a:bodyPr/>
                    <a:lstStyle/>
                    <a:p>
                      <a:pPr algn="r" fontAlgn="b"/>
                      <a:r>
                        <a:rPr lang="en-US" sz="1100" u="none" strike="noStrike" dirty="0">
                          <a:solidFill>
                            <a:schemeClr val="bg1">
                              <a:lumMod val="10000"/>
                            </a:schemeClr>
                          </a:solidFill>
                          <a:effectLst/>
                        </a:rPr>
                        <a:t>$69,490</a:t>
                      </a:r>
                      <a:endParaRPr lang="en-US" sz="1100" b="0" i="0" u="none" strike="noStrike" dirty="0">
                        <a:solidFill>
                          <a:schemeClr val="bg1">
                            <a:lumMod val="10000"/>
                          </a:schemeClr>
                        </a:solidFill>
                        <a:effectLst/>
                        <a:latin typeface="Century"/>
                      </a:endParaRPr>
                    </a:p>
                  </a:txBody>
                  <a:tcPr marL="9525" marR="9525" marT="9525" anchor="b"/>
                </a:tc>
                <a:extLst>
                  <a:ext uri="{0D108BD9-81ED-4DB2-BD59-A6C34878D82A}">
                    <a16:rowId xmlns:a16="http://schemas.microsoft.com/office/drawing/2014/main" val="1221820637"/>
                  </a:ext>
                </a:extLst>
              </a:tr>
              <a:tr h="228600">
                <a:tc>
                  <a:txBody>
                    <a:bodyPr/>
                    <a:lstStyle/>
                    <a:p>
                      <a:pPr fontAlgn="b"/>
                      <a:r>
                        <a:rPr lang="en-US" sz="1100" u="none" strike="noStrike" dirty="0">
                          <a:solidFill>
                            <a:schemeClr val="bg1">
                              <a:lumMod val="10000"/>
                            </a:schemeClr>
                          </a:solidFill>
                          <a:effectLst/>
                        </a:rPr>
                        <a:t>Master's or higher degree</a:t>
                      </a:r>
                      <a:endParaRPr lang="en-US" sz="1100" b="0" i="0" u="none" strike="noStrike">
                        <a:solidFill>
                          <a:schemeClr val="bg1">
                            <a:lumMod val="10000"/>
                          </a:schemeClr>
                        </a:solidFill>
                        <a:effectLst/>
                        <a:latin typeface="Century"/>
                      </a:endParaRPr>
                    </a:p>
                  </a:txBody>
                  <a:tcPr marL="9525" marR="9525" marT="9525" anchor="b"/>
                </a:tc>
                <a:tc>
                  <a:txBody>
                    <a:bodyPr/>
                    <a:lstStyle/>
                    <a:p>
                      <a:pPr algn="r" fontAlgn="b"/>
                      <a:r>
                        <a:rPr lang="en-US" sz="1100" u="none" strike="noStrike" dirty="0">
                          <a:solidFill>
                            <a:schemeClr val="bg1">
                              <a:lumMod val="10000"/>
                            </a:schemeClr>
                          </a:solidFill>
                          <a:effectLst/>
                        </a:rPr>
                        <a:t>$84,780</a:t>
                      </a:r>
                      <a:endParaRPr lang="en-US" sz="1100" b="0" i="0" u="none" strike="noStrike" dirty="0">
                        <a:solidFill>
                          <a:schemeClr val="bg1">
                            <a:lumMod val="10000"/>
                          </a:schemeClr>
                        </a:solidFill>
                        <a:effectLst/>
                        <a:latin typeface="Century"/>
                      </a:endParaRPr>
                    </a:p>
                  </a:txBody>
                  <a:tcPr marL="9525" marR="9525" marT="9525" anchor="b"/>
                </a:tc>
                <a:extLst>
                  <a:ext uri="{0D108BD9-81ED-4DB2-BD59-A6C34878D82A}">
                    <a16:rowId xmlns:a16="http://schemas.microsoft.com/office/drawing/2014/main" val="3899351289"/>
                  </a:ext>
                </a:extLst>
              </a:tr>
            </a:tbl>
          </a:graphicData>
        </a:graphic>
      </p:graphicFrame>
      <p:graphicFrame>
        <p:nvGraphicFramePr>
          <p:cNvPr id="24" name="Table 23">
            <a:extLst>
              <a:ext uri="{FF2B5EF4-FFF2-40B4-BE49-F238E27FC236}">
                <a16:creationId xmlns:a16="http://schemas.microsoft.com/office/drawing/2014/main" id="{6D6DED28-13CB-1721-271D-6F8AA941FBC5}"/>
              </a:ext>
            </a:extLst>
          </p:cNvPr>
          <p:cNvGraphicFramePr>
            <a:graphicFrameLocks noGrp="1"/>
          </p:cNvGraphicFramePr>
          <p:nvPr/>
        </p:nvGraphicFramePr>
        <p:xfrm>
          <a:off x="4048295" y="4042795"/>
          <a:ext cx="3963135" cy="2622437"/>
        </p:xfrm>
        <a:graphic>
          <a:graphicData uri="http://schemas.openxmlformats.org/drawingml/2006/table">
            <a:tbl>
              <a:tblPr firstRow="1" bandRow="1">
                <a:tableStyleId>{5C22544A-7EE6-4342-B048-85BDC9FD1C3A}</a:tableStyleId>
              </a:tblPr>
              <a:tblGrid>
                <a:gridCol w="2233648">
                  <a:extLst>
                    <a:ext uri="{9D8B030D-6E8A-4147-A177-3AD203B41FA5}">
                      <a16:colId xmlns:a16="http://schemas.microsoft.com/office/drawing/2014/main" val="2743890200"/>
                    </a:ext>
                  </a:extLst>
                </a:gridCol>
                <a:gridCol w="1729487">
                  <a:extLst>
                    <a:ext uri="{9D8B030D-6E8A-4147-A177-3AD203B41FA5}">
                      <a16:colId xmlns:a16="http://schemas.microsoft.com/office/drawing/2014/main" val="2307025804"/>
                    </a:ext>
                  </a:extLst>
                </a:gridCol>
              </a:tblGrid>
              <a:tr h="465343">
                <a:tc>
                  <a:txBody>
                    <a:bodyPr/>
                    <a:lstStyle/>
                    <a:p>
                      <a:pPr algn="ctr" fontAlgn="b"/>
                      <a:r>
                        <a:rPr lang="en-US" sz="1100" b="0" u="none" strike="noStrike" dirty="0">
                          <a:effectLst/>
                        </a:rPr>
                        <a:t>Two or more races</a:t>
                      </a:r>
                      <a:endParaRPr lang="en-US" sz="1100" b="0" i="0" u="none" strike="noStrike">
                        <a:solidFill>
                          <a:srgbClr val="000000"/>
                        </a:solidFill>
                        <a:effectLst/>
                        <a:latin typeface="Century"/>
                      </a:endParaRPr>
                    </a:p>
                  </a:txBody>
                  <a:tcPr marL="9525" marR="9525" marT="9525" anchor="b"/>
                </a:tc>
                <a:tc>
                  <a:txBody>
                    <a:bodyPr/>
                    <a:lstStyle/>
                    <a:p>
                      <a:pPr lvl="0" algn="ctr">
                        <a:buNone/>
                      </a:pPr>
                      <a:r>
                        <a:rPr lang="en-US" sz="1100" b="0" i="0" u="none" strike="noStrike" noProof="0" dirty="0">
                          <a:solidFill>
                            <a:schemeClr val="bg1"/>
                          </a:solidFill>
                          <a:effectLst/>
                          <a:latin typeface="Century Gothic"/>
                        </a:rPr>
                        <a:t>Median Annual Earnings</a:t>
                      </a:r>
                      <a:endParaRPr lang="en-US" sz="1100" dirty="0"/>
                    </a:p>
                  </a:txBody>
                  <a:tcPr marL="9525" marR="9525" marT="9525" anchor="b"/>
                </a:tc>
                <a:extLst>
                  <a:ext uri="{0D108BD9-81ED-4DB2-BD59-A6C34878D82A}">
                    <a16:rowId xmlns:a16="http://schemas.microsoft.com/office/drawing/2014/main" val="219200169"/>
                  </a:ext>
                </a:extLst>
              </a:tr>
              <a:tr h="429259">
                <a:tc>
                  <a:txBody>
                    <a:bodyPr/>
                    <a:lstStyle/>
                    <a:p>
                      <a:pPr fontAlgn="b"/>
                      <a:r>
                        <a:rPr lang="en-US" sz="1100" u="none" strike="noStrike" dirty="0">
                          <a:solidFill>
                            <a:schemeClr val="bg1">
                              <a:lumMod val="10000"/>
                            </a:schemeClr>
                          </a:solidFill>
                          <a:effectLst/>
                        </a:rPr>
                        <a:t>Median annual earnings, all</a:t>
                      </a:r>
                      <a:br>
                        <a:rPr lang="en-US" sz="1100" u="none" strike="noStrike" dirty="0">
                          <a:solidFill>
                            <a:schemeClr val="bg1">
                              <a:lumMod val="10000"/>
                            </a:schemeClr>
                          </a:solidFill>
                          <a:effectLst/>
                        </a:rPr>
                      </a:br>
                      <a:r>
                        <a:rPr lang="en-US" sz="1100" u="none" strike="noStrike" dirty="0">
                          <a:solidFill>
                            <a:schemeClr val="bg1">
                              <a:lumMod val="10000"/>
                            </a:schemeClr>
                          </a:solidFill>
                          <a:effectLst/>
                        </a:rPr>
                        <a:t>education levels</a:t>
                      </a:r>
                      <a:endParaRPr lang="en-US" sz="1100" b="0" i="0" u="none" strike="noStrike">
                        <a:solidFill>
                          <a:schemeClr val="bg1">
                            <a:lumMod val="10000"/>
                          </a:schemeClr>
                        </a:solidFill>
                        <a:effectLst/>
                        <a:latin typeface="Century"/>
                      </a:endParaRPr>
                    </a:p>
                  </a:txBody>
                  <a:tcPr marL="9525" marR="9525" marT="9525" anchor="b"/>
                </a:tc>
                <a:tc>
                  <a:txBody>
                    <a:bodyPr/>
                    <a:lstStyle/>
                    <a:p>
                      <a:pPr algn="r" fontAlgn="b"/>
                      <a:r>
                        <a:rPr lang="en-US" sz="1100" u="none" strike="noStrike" dirty="0">
                          <a:solidFill>
                            <a:schemeClr val="bg1">
                              <a:lumMod val="10000"/>
                            </a:schemeClr>
                          </a:solidFill>
                          <a:effectLst/>
                        </a:rPr>
                        <a:t>$47,510 </a:t>
                      </a:r>
                      <a:endParaRPr lang="en-US" sz="1100" b="0" i="0" u="none" strike="noStrike">
                        <a:solidFill>
                          <a:schemeClr val="bg1">
                            <a:lumMod val="10000"/>
                          </a:schemeClr>
                        </a:solidFill>
                        <a:effectLst/>
                        <a:latin typeface="Century"/>
                      </a:endParaRPr>
                    </a:p>
                  </a:txBody>
                  <a:tcPr marL="9525" marR="9525" marT="9525" anchor="b"/>
                </a:tc>
                <a:extLst>
                  <a:ext uri="{0D108BD9-81ED-4DB2-BD59-A6C34878D82A}">
                    <a16:rowId xmlns:a16="http://schemas.microsoft.com/office/drawing/2014/main" val="1750154586"/>
                  </a:ext>
                </a:extLst>
              </a:tr>
              <a:tr h="363219">
                <a:tc>
                  <a:txBody>
                    <a:bodyPr/>
                    <a:lstStyle/>
                    <a:p>
                      <a:pPr fontAlgn="b"/>
                      <a:r>
                        <a:rPr lang="en-US" sz="1100" u="none" strike="noStrike" dirty="0">
                          <a:solidFill>
                            <a:schemeClr val="bg1">
                              <a:lumMod val="10000"/>
                            </a:schemeClr>
                          </a:solidFill>
                          <a:effectLst/>
                        </a:rPr>
                        <a:t>Less than high school completion</a:t>
                      </a:r>
                      <a:endParaRPr lang="en-US" sz="1100" b="0" i="0" u="none" strike="noStrike">
                        <a:solidFill>
                          <a:schemeClr val="bg1">
                            <a:lumMod val="10000"/>
                          </a:schemeClr>
                        </a:solidFill>
                        <a:effectLst/>
                        <a:latin typeface="Century"/>
                      </a:endParaRPr>
                    </a:p>
                  </a:txBody>
                  <a:tcPr marL="9525" marR="9525" marT="9525" anchor="b"/>
                </a:tc>
                <a:tc>
                  <a:txBody>
                    <a:bodyPr/>
                    <a:lstStyle/>
                    <a:p>
                      <a:pPr fontAlgn="b"/>
                      <a:r>
                        <a:rPr lang="en-US" sz="1100" u="none" strike="noStrike" dirty="0">
                          <a:solidFill>
                            <a:schemeClr val="bg1">
                              <a:lumMod val="10000"/>
                            </a:schemeClr>
                          </a:solidFill>
                          <a:effectLst/>
                        </a:rPr>
                        <a:t>Too few cases</a:t>
                      </a:r>
                    </a:p>
                  </a:txBody>
                  <a:tcPr marL="9525" marR="9525" marT="9525" anchor="b"/>
                </a:tc>
                <a:extLst>
                  <a:ext uri="{0D108BD9-81ED-4DB2-BD59-A6C34878D82A}">
                    <a16:rowId xmlns:a16="http://schemas.microsoft.com/office/drawing/2014/main" val="2585768095"/>
                  </a:ext>
                </a:extLst>
              </a:tr>
              <a:tr h="220133">
                <a:tc>
                  <a:txBody>
                    <a:bodyPr/>
                    <a:lstStyle/>
                    <a:p>
                      <a:pPr fontAlgn="b"/>
                      <a:r>
                        <a:rPr lang="en-US" sz="1100" u="none" strike="noStrike" dirty="0">
                          <a:solidFill>
                            <a:schemeClr val="bg1">
                              <a:lumMod val="10000"/>
                            </a:schemeClr>
                          </a:solidFill>
                          <a:effectLst/>
                        </a:rPr>
                        <a:t>High school completion\1\</a:t>
                      </a:r>
                      <a:endParaRPr lang="en-US" sz="1100" b="0" i="0" u="none" strike="noStrike">
                        <a:solidFill>
                          <a:schemeClr val="bg1">
                            <a:lumMod val="10000"/>
                          </a:schemeClr>
                        </a:solidFill>
                        <a:effectLst/>
                        <a:latin typeface="Century"/>
                      </a:endParaRPr>
                    </a:p>
                  </a:txBody>
                  <a:tcPr marL="9525" marR="9525" marT="9525" anchor="b"/>
                </a:tc>
                <a:tc>
                  <a:txBody>
                    <a:bodyPr/>
                    <a:lstStyle/>
                    <a:p>
                      <a:pPr algn="r" fontAlgn="b"/>
                      <a:r>
                        <a:rPr lang="en-US" sz="1100" u="none" strike="noStrike" dirty="0">
                          <a:solidFill>
                            <a:schemeClr val="bg1">
                              <a:lumMod val="10000"/>
                            </a:schemeClr>
                          </a:solidFill>
                          <a:effectLst/>
                        </a:rPr>
                        <a:t>$39,740</a:t>
                      </a:r>
                      <a:endParaRPr lang="en-US" sz="1100" b="0" i="0" u="none" strike="noStrike" dirty="0">
                        <a:solidFill>
                          <a:schemeClr val="bg1">
                            <a:lumMod val="10000"/>
                          </a:schemeClr>
                        </a:solidFill>
                        <a:effectLst/>
                        <a:latin typeface="Century"/>
                      </a:endParaRPr>
                    </a:p>
                  </a:txBody>
                  <a:tcPr marL="9525" marR="9525" marT="9525" anchor="b"/>
                </a:tc>
                <a:extLst>
                  <a:ext uri="{0D108BD9-81ED-4DB2-BD59-A6C34878D82A}">
                    <a16:rowId xmlns:a16="http://schemas.microsoft.com/office/drawing/2014/main" val="4029961099"/>
                  </a:ext>
                </a:extLst>
              </a:tr>
              <a:tr h="220133">
                <a:tc>
                  <a:txBody>
                    <a:bodyPr/>
                    <a:lstStyle/>
                    <a:p>
                      <a:pPr fontAlgn="b"/>
                      <a:r>
                        <a:rPr lang="en-US" sz="1100" u="none" strike="noStrike" dirty="0">
                          <a:solidFill>
                            <a:schemeClr val="bg1">
                              <a:lumMod val="10000"/>
                            </a:schemeClr>
                          </a:solidFill>
                          <a:effectLst/>
                        </a:rPr>
                        <a:t>Some college, no degree</a:t>
                      </a:r>
                      <a:endParaRPr lang="en-US" sz="1100" b="0" i="0" u="none" strike="noStrike">
                        <a:solidFill>
                          <a:schemeClr val="bg1">
                            <a:lumMod val="10000"/>
                          </a:schemeClr>
                        </a:solidFill>
                        <a:effectLst/>
                        <a:latin typeface="Century"/>
                      </a:endParaRPr>
                    </a:p>
                  </a:txBody>
                  <a:tcPr marL="9525" marR="9525" marT="9525" anchor="b"/>
                </a:tc>
                <a:tc>
                  <a:txBody>
                    <a:bodyPr/>
                    <a:lstStyle/>
                    <a:p>
                      <a:pPr algn="r" fontAlgn="b"/>
                      <a:r>
                        <a:rPr lang="en-US" sz="1100" u="none" strike="noStrike" dirty="0">
                          <a:solidFill>
                            <a:schemeClr val="bg1">
                              <a:lumMod val="10000"/>
                            </a:schemeClr>
                          </a:solidFill>
                          <a:effectLst/>
                        </a:rPr>
                        <a:t>$42,750</a:t>
                      </a:r>
                      <a:endParaRPr lang="en-US" sz="1100" b="0" i="0" u="none" strike="noStrike" dirty="0">
                        <a:solidFill>
                          <a:schemeClr val="bg1">
                            <a:lumMod val="10000"/>
                          </a:schemeClr>
                        </a:solidFill>
                        <a:effectLst/>
                        <a:latin typeface="Century"/>
                      </a:endParaRPr>
                    </a:p>
                  </a:txBody>
                  <a:tcPr marL="9525" marR="9525" marT="9525" anchor="b"/>
                </a:tc>
                <a:extLst>
                  <a:ext uri="{0D108BD9-81ED-4DB2-BD59-A6C34878D82A}">
                    <a16:rowId xmlns:a16="http://schemas.microsoft.com/office/drawing/2014/main" val="254059604"/>
                  </a:ext>
                </a:extLst>
              </a:tr>
              <a:tr h="220133">
                <a:tc>
                  <a:txBody>
                    <a:bodyPr/>
                    <a:lstStyle/>
                    <a:p>
                      <a:pPr fontAlgn="b"/>
                      <a:r>
                        <a:rPr lang="en-US" sz="1100" u="none" strike="noStrike" dirty="0">
                          <a:solidFill>
                            <a:schemeClr val="bg1">
                              <a:lumMod val="10000"/>
                            </a:schemeClr>
                          </a:solidFill>
                          <a:effectLst/>
                        </a:rPr>
                        <a:t>Associate's degree</a:t>
                      </a:r>
                      <a:endParaRPr lang="en-US" sz="1100" b="0" i="0" u="none" strike="noStrike">
                        <a:solidFill>
                          <a:schemeClr val="bg1">
                            <a:lumMod val="10000"/>
                          </a:schemeClr>
                        </a:solidFill>
                        <a:effectLst/>
                        <a:latin typeface="Century"/>
                      </a:endParaRPr>
                    </a:p>
                  </a:txBody>
                  <a:tcPr marL="9525" marR="9525" marT="9525" anchor="b"/>
                </a:tc>
                <a:tc>
                  <a:txBody>
                    <a:bodyPr/>
                    <a:lstStyle/>
                    <a:p>
                      <a:pPr algn="r" fontAlgn="b"/>
                      <a:r>
                        <a:rPr lang="en-US" sz="1100" u="none" strike="noStrike" dirty="0">
                          <a:solidFill>
                            <a:schemeClr val="bg1">
                              <a:lumMod val="10000"/>
                            </a:schemeClr>
                          </a:solidFill>
                          <a:effectLst/>
                        </a:rPr>
                        <a:t>$39,610</a:t>
                      </a:r>
                      <a:endParaRPr lang="en-US" sz="1100" b="0" i="0" u="none" strike="noStrike" dirty="0">
                        <a:solidFill>
                          <a:schemeClr val="bg1">
                            <a:lumMod val="10000"/>
                          </a:schemeClr>
                        </a:solidFill>
                        <a:effectLst/>
                        <a:latin typeface="Century"/>
                      </a:endParaRPr>
                    </a:p>
                  </a:txBody>
                  <a:tcPr marL="9525" marR="9525" marT="9525" anchor="b"/>
                </a:tc>
                <a:extLst>
                  <a:ext uri="{0D108BD9-81ED-4DB2-BD59-A6C34878D82A}">
                    <a16:rowId xmlns:a16="http://schemas.microsoft.com/office/drawing/2014/main" val="2181360616"/>
                  </a:ext>
                </a:extLst>
              </a:tr>
              <a:tr h="220133">
                <a:tc>
                  <a:txBody>
                    <a:bodyPr/>
                    <a:lstStyle/>
                    <a:p>
                      <a:pPr fontAlgn="b"/>
                      <a:r>
                        <a:rPr lang="en-US" sz="1100" u="none" strike="noStrike" dirty="0">
                          <a:solidFill>
                            <a:schemeClr val="bg1">
                              <a:lumMod val="10000"/>
                            </a:schemeClr>
                          </a:solidFill>
                          <a:effectLst/>
                        </a:rPr>
                        <a:t>Bachelor's or higher degree</a:t>
                      </a:r>
                      <a:endParaRPr lang="en-US" sz="1100" b="0" i="0" u="none" strike="noStrike">
                        <a:solidFill>
                          <a:schemeClr val="bg1">
                            <a:lumMod val="10000"/>
                          </a:schemeClr>
                        </a:solidFill>
                        <a:effectLst/>
                        <a:latin typeface="Century"/>
                      </a:endParaRPr>
                    </a:p>
                  </a:txBody>
                  <a:tcPr marL="9525" marR="9525" marT="9525" anchor="b"/>
                </a:tc>
                <a:tc>
                  <a:txBody>
                    <a:bodyPr/>
                    <a:lstStyle/>
                    <a:p>
                      <a:pPr algn="r" fontAlgn="b"/>
                      <a:r>
                        <a:rPr lang="en-US" sz="1100" u="none" strike="noStrike" dirty="0">
                          <a:solidFill>
                            <a:schemeClr val="bg1">
                              <a:lumMod val="10000"/>
                            </a:schemeClr>
                          </a:solidFill>
                          <a:effectLst/>
                        </a:rPr>
                        <a:t>$50,000</a:t>
                      </a:r>
                      <a:endParaRPr lang="en-US" sz="1100" b="0" i="0" u="none" strike="noStrike" dirty="0">
                        <a:solidFill>
                          <a:schemeClr val="bg1">
                            <a:lumMod val="10000"/>
                          </a:schemeClr>
                        </a:solidFill>
                        <a:effectLst/>
                        <a:latin typeface="Century"/>
                      </a:endParaRPr>
                    </a:p>
                  </a:txBody>
                  <a:tcPr marL="9525" marR="9525" marT="9525" anchor="b"/>
                </a:tc>
                <a:extLst>
                  <a:ext uri="{0D108BD9-81ED-4DB2-BD59-A6C34878D82A}">
                    <a16:rowId xmlns:a16="http://schemas.microsoft.com/office/drawing/2014/main" val="1130249306"/>
                  </a:ext>
                </a:extLst>
              </a:tr>
              <a:tr h="220133">
                <a:tc>
                  <a:txBody>
                    <a:bodyPr/>
                    <a:lstStyle/>
                    <a:p>
                      <a:pPr fontAlgn="b"/>
                      <a:r>
                        <a:rPr lang="en-US" sz="1100" u="none" strike="noStrike" dirty="0">
                          <a:solidFill>
                            <a:schemeClr val="bg1">
                              <a:lumMod val="10000"/>
                            </a:schemeClr>
                          </a:solidFill>
                          <a:effectLst/>
                        </a:rPr>
                        <a:t>Bachelor's degree</a:t>
                      </a:r>
                      <a:endParaRPr lang="en-US" sz="1100" b="0" i="0" u="none" strike="noStrike">
                        <a:solidFill>
                          <a:schemeClr val="bg1">
                            <a:lumMod val="10000"/>
                          </a:schemeClr>
                        </a:solidFill>
                        <a:effectLst/>
                        <a:latin typeface="Century"/>
                      </a:endParaRPr>
                    </a:p>
                  </a:txBody>
                  <a:tcPr marL="9525" marR="9525" marT="9525" anchor="b"/>
                </a:tc>
                <a:tc>
                  <a:txBody>
                    <a:bodyPr/>
                    <a:lstStyle/>
                    <a:p>
                      <a:pPr algn="r" fontAlgn="b"/>
                      <a:r>
                        <a:rPr lang="en-US" sz="1100" u="none" strike="noStrike" dirty="0">
                          <a:solidFill>
                            <a:schemeClr val="bg1">
                              <a:lumMod val="10000"/>
                            </a:schemeClr>
                          </a:solidFill>
                          <a:effectLst/>
                        </a:rPr>
                        <a:t>$49,250</a:t>
                      </a:r>
                      <a:endParaRPr lang="en-US" sz="1100" b="0" i="0" u="none" strike="noStrike" dirty="0">
                        <a:solidFill>
                          <a:schemeClr val="bg1">
                            <a:lumMod val="10000"/>
                          </a:schemeClr>
                        </a:solidFill>
                        <a:effectLst/>
                        <a:latin typeface="Century"/>
                      </a:endParaRPr>
                    </a:p>
                  </a:txBody>
                  <a:tcPr marL="9525" marR="9525" marT="9525" anchor="b"/>
                </a:tc>
                <a:extLst>
                  <a:ext uri="{0D108BD9-81ED-4DB2-BD59-A6C34878D82A}">
                    <a16:rowId xmlns:a16="http://schemas.microsoft.com/office/drawing/2014/main" val="2365230950"/>
                  </a:ext>
                </a:extLst>
              </a:tr>
              <a:tr h="220133">
                <a:tc>
                  <a:txBody>
                    <a:bodyPr/>
                    <a:lstStyle/>
                    <a:p>
                      <a:pPr fontAlgn="b"/>
                      <a:r>
                        <a:rPr lang="en-US" sz="1100" u="none" strike="noStrike" dirty="0">
                          <a:solidFill>
                            <a:schemeClr val="bg1">
                              <a:lumMod val="10000"/>
                            </a:schemeClr>
                          </a:solidFill>
                          <a:effectLst/>
                        </a:rPr>
                        <a:t>Master's or higher degree</a:t>
                      </a:r>
                      <a:endParaRPr lang="en-US" sz="1100" b="0" i="0" u="none" strike="noStrike">
                        <a:solidFill>
                          <a:schemeClr val="bg1">
                            <a:lumMod val="10000"/>
                          </a:schemeClr>
                        </a:solidFill>
                        <a:effectLst/>
                        <a:latin typeface="Century"/>
                      </a:endParaRPr>
                    </a:p>
                  </a:txBody>
                  <a:tcPr marL="9525" marR="9525" marT="9525" anchor="b"/>
                </a:tc>
                <a:tc>
                  <a:txBody>
                    <a:bodyPr/>
                    <a:lstStyle/>
                    <a:p>
                      <a:pPr algn="r" fontAlgn="b"/>
                      <a:r>
                        <a:rPr lang="en-US" sz="1100" u="none" strike="noStrike" dirty="0">
                          <a:solidFill>
                            <a:schemeClr val="bg1">
                              <a:lumMod val="10000"/>
                            </a:schemeClr>
                          </a:solidFill>
                          <a:effectLst/>
                        </a:rPr>
                        <a:t>$59,420</a:t>
                      </a:r>
                      <a:endParaRPr lang="en-US" sz="1100" b="0" i="0" u="none" strike="noStrike" dirty="0">
                        <a:solidFill>
                          <a:schemeClr val="bg1">
                            <a:lumMod val="10000"/>
                          </a:schemeClr>
                        </a:solidFill>
                        <a:effectLst/>
                        <a:latin typeface="Century"/>
                      </a:endParaRPr>
                    </a:p>
                  </a:txBody>
                  <a:tcPr marL="9525" marR="9525" marT="9525" anchor="b"/>
                </a:tc>
                <a:extLst>
                  <a:ext uri="{0D108BD9-81ED-4DB2-BD59-A6C34878D82A}">
                    <a16:rowId xmlns:a16="http://schemas.microsoft.com/office/drawing/2014/main" val="2048747227"/>
                  </a:ext>
                </a:extLst>
              </a:tr>
            </a:tbl>
          </a:graphicData>
        </a:graphic>
      </p:graphicFrame>
      <p:graphicFrame>
        <p:nvGraphicFramePr>
          <p:cNvPr id="26" name="Table 25">
            <a:extLst>
              <a:ext uri="{FF2B5EF4-FFF2-40B4-BE49-F238E27FC236}">
                <a16:creationId xmlns:a16="http://schemas.microsoft.com/office/drawing/2014/main" id="{4CDEC1FA-4B5A-3B0E-1A0F-C2B6DCFB59E7}"/>
              </a:ext>
            </a:extLst>
          </p:cNvPr>
          <p:cNvGraphicFramePr>
            <a:graphicFrameLocks noGrp="1"/>
          </p:cNvGraphicFramePr>
          <p:nvPr/>
        </p:nvGraphicFramePr>
        <p:xfrm>
          <a:off x="8085343" y="4089205"/>
          <a:ext cx="3827844" cy="1396243"/>
        </p:xfrm>
        <a:graphic>
          <a:graphicData uri="http://schemas.openxmlformats.org/drawingml/2006/table">
            <a:tbl>
              <a:tblPr firstRow="1" bandRow="1">
                <a:tableStyleId>{5C22544A-7EE6-4342-B048-85BDC9FD1C3A}</a:tableStyleId>
              </a:tblPr>
              <a:tblGrid>
                <a:gridCol w="2897840">
                  <a:extLst>
                    <a:ext uri="{9D8B030D-6E8A-4147-A177-3AD203B41FA5}">
                      <a16:colId xmlns:a16="http://schemas.microsoft.com/office/drawing/2014/main" val="1253973185"/>
                    </a:ext>
                  </a:extLst>
                </a:gridCol>
                <a:gridCol w="930004">
                  <a:extLst>
                    <a:ext uri="{9D8B030D-6E8A-4147-A177-3AD203B41FA5}">
                      <a16:colId xmlns:a16="http://schemas.microsoft.com/office/drawing/2014/main" val="3179165565"/>
                    </a:ext>
                  </a:extLst>
                </a:gridCol>
              </a:tblGrid>
              <a:tr h="918895">
                <a:tc>
                  <a:txBody>
                    <a:bodyPr/>
                    <a:lstStyle/>
                    <a:p>
                      <a:pPr fontAlgn="b"/>
                      <a:r>
                        <a:rPr lang="en-US" sz="1100" b="0" u="none" strike="noStrike" dirty="0">
                          <a:effectLst/>
                        </a:rPr>
                        <a:t>Median annual earnings for other</a:t>
                      </a:r>
                      <a:br>
                        <a:rPr lang="en-US" sz="1100" b="0" u="none" strike="noStrike" dirty="0">
                          <a:effectLst/>
                        </a:rPr>
                      </a:br>
                      <a:r>
                        <a:rPr lang="en-US" sz="1100" b="0" u="none" strike="noStrike" dirty="0">
                          <a:effectLst/>
                        </a:rPr>
                        <a:t>race groups, all education levels</a:t>
                      </a:r>
                      <a:endParaRPr lang="en-US" sz="1100" b="0" i="0" u="none" strike="noStrike" dirty="0">
                        <a:solidFill>
                          <a:srgbClr val="000000"/>
                        </a:solidFill>
                        <a:effectLst/>
                        <a:latin typeface="Century"/>
                      </a:endParaRPr>
                    </a:p>
                  </a:txBody>
                  <a:tcPr marL="9525" marR="9525" marT="9525" anchor="b"/>
                </a:tc>
                <a:tc>
                  <a:txBody>
                    <a:bodyPr/>
                    <a:lstStyle/>
                    <a:p>
                      <a:pPr fontAlgn="b"/>
                      <a:endParaRPr lang="en-US" sz="1100" b="0" i="0" u="none" strike="noStrike" dirty="0">
                        <a:solidFill>
                          <a:srgbClr val="000000"/>
                        </a:solidFill>
                        <a:effectLst/>
                        <a:latin typeface="Century"/>
                      </a:endParaRPr>
                    </a:p>
                  </a:txBody>
                  <a:tcPr marL="9525" marR="9525" marT="9525" anchor="b"/>
                </a:tc>
                <a:extLst>
                  <a:ext uri="{0D108BD9-81ED-4DB2-BD59-A6C34878D82A}">
                    <a16:rowId xmlns:a16="http://schemas.microsoft.com/office/drawing/2014/main" val="969228379"/>
                  </a:ext>
                </a:extLst>
              </a:tr>
              <a:tr h="238674">
                <a:tc>
                  <a:txBody>
                    <a:bodyPr/>
                    <a:lstStyle/>
                    <a:p>
                      <a:pPr fontAlgn="b"/>
                      <a:r>
                        <a:rPr lang="en-US" sz="1100" u="none" strike="noStrike" dirty="0">
                          <a:solidFill>
                            <a:schemeClr val="bg1">
                              <a:lumMod val="10000"/>
                            </a:schemeClr>
                          </a:solidFill>
                          <a:effectLst/>
                        </a:rPr>
                        <a:t>Pacific Islander</a:t>
                      </a:r>
                      <a:endParaRPr lang="en-US" sz="1100" b="0" i="0" u="none" strike="noStrike">
                        <a:solidFill>
                          <a:schemeClr val="bg1">
                            <a:lumMod val="10000"/>
                          </a:schemeClr>
                        </a:solidFill>
                        <a:effectLst/>
                        <a:latin typeface="Century"/>
                      </a:endParaRPr>
                    </a:p>
                  </a:txBody>
                  <a:tcPr marL="9525" marR="9525" marT="9525" anchor="b"/>
                </a:tc>
                <a:tc>
                  <a:txBody>
                    <a:bodyPr/>
                    <a:lstStyle/>
                    <a:p>
                      <a:pPr algn="r" fontAlgn="b"/>
                      <a:r>
                        <a:rPr lang="en-US" sz="1100" u="none" strike="noStrike" dirty="0">
                          <a:solidFill>
                            <a:schemeClr val="bg1">
                              <a:lumMod val="10000"/>
                            </a:schemeClr>
                          </a:solidFill>
                          <a:effectLst/>
                        </a:rPr>
                        <a:t>$40,380 </a:t>
                      </a:r>
                      <a:endParaRPr lang="en-US" sz="1100" b="0" i="0" u="none" strike="noStrike">
                        <a:solidFill>
                          <a:schemeClr val="bg1">
                            <a:lumMod val="10000"/>
                          </a:schemeClr>
                        </a:solidFill>
                        <a:effectLst/>
                        <a:latin typeface="Century"/>
                      </a:endParaRPr>
                    </a:p>
                  </a:txBody>
                  <a:tcPr marL="9525" marR="9525" marT="9525" anchor="b"/>
                </a:tc>
                <a:extLst>
                  <a:ext uri="{0D108BD9-81ED-4DB2-BD59-A6C34878D82A}">
                    <a16:rowId xmlns:a16="http://schemas.microsoft.com/office/drawing/2014/main" val="2132913394"/>
                  </a:ext>
                </a:extLst>
              </a:tr>
              <a:tr h="238674">
                <a:tc>
                  <a:txBody>
                    <a:bodyPr/>
                    <a:lstStyle/>
                    <a:p>
                      <a:pPr fontAlgn="b"/>
                      <a:r>
                        <a:rPr lang="en-US" sz="1100" u="none" strike="noStrike" dirty="0">
                          <a:solidFill>
                            <a:schemeClr val="bg1">
                              <a:lumMod val="10000"/>
                            </a:schemeClr>
                          </a:solidFill>
                          <a:effectLst/>
                        </a:rPr>
                        <a:t>American Indian/Alaska Native</a:t>
                      </a:r>
                      <a:endParaRPr lang="en-US" sz="1100" b="0" i="0" u="none" strike="noStrike">
                        <a:solidFill>
                          <a:schemeClr val="bg1">
                            <a:lumMod val="10000"/>
                          </a:schemeClr>
                        </a:solidFill>
                        <a:effectLst/>
                        <a:latin typeface="Century"/>
                      </a:endParaRPr>
                    </a:p>
                  </a:txBody>
                  <a:tcPr marL="9525" marR="9525" marT="9525" anchor="b"/>
                </a:tc>
                <a:tc>
                  <a:txBody>
                    <a:bodyPr/>
                    <a:lstStyle/>
                    <a:p>
                      <a:pPr algn="r" fontAlgn="b"/>
                      <a:r>
                        <a:rPr lang="en-US" sz="1100" u="none" strike="noStrike" dirty="0">
                          <a:solidFill>
                            <a:schemeClr val="bg1">
                              <a:lumMod val="10000"/>
                            </a:schemeClr>
                          </a:solidFill>
                          <a:effectLst/>
                        </a:rPr>
                        <a:t>$31,880</a:t>
                      </a:r>
                      <a:endParaRPr lang="en-US" sz="1100" b="0" i="0" u="none" strike="noStrike">
                        <a:solidFill>
                          <a:schemeClr val="bg1">
                            <a:lumMod val="10000"/>
                          </a:schemeClr>
                        </a:solidFill>
                        <a:effectLst/>
                        <a:latin typeface="Century"/>
                      </a:endParaRPr>
                    </a:p>
                  </a:txBody>
                  <a:tcPr marL="9525" marR="9525" marT="9525" anchor="b"/>
                </a:tc>
                <a:extLst>
                  <a:ext uri="{0D108BD9-81ED-4DB2-BD59-A6C34878D82A}">
                    <a16:rowId xmlns:a16="http://schemas.microsoft.com/office/drawing/2014/main" val="3415249844"/>
                  </a:ext>
                </a:extLst>
              </a:tr>
            </a:tbl>
          </a:graphicData>
        </a:graphic>
      </p:graphicFrame>
    </p:spTree>
    <p:extLst>
      <p:ext uri="{BB962C8B-B14F-4D97-AF65-F5344CB8AC3E}">
        <p14:creationId xmlns:p14="http://schemas.microsoft.com/office/powerpoint/2010/main" val="14422387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74BC85F9-1A23-64A0-9AF6-A4A795869499}"/>
              </a:ext>
            </a:extLst>
          </p:cNvPr>
          <p:cNvSpPr/>
          <p:nvPr/>
        </p:nvSpPr>
        <p:spPr>
          <a:xfrm>
            <a:off x="1572977" y="2530398"/>
            <a:ext cx="9250735" cy="39315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AFEAA13-DEB6-293A-EBC4-2C247CD1A3F6}"/>
              </a:ext>
            </a:extLst>
          </p:cNvPr>
          <p:cNvSpPr/>
          <p:nvPr/>
        </p:nvSpPr>
        <p:spPr>
          <a:xfrm>
            <a:off x="1572978" y="1882001"/>
            <a:ext cx="9250735" cy="532021"/>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1411534-37C4-BED2-1315-6C3B7ED6B66F}"/>
              </a:ext>
            </a:extLst>
          </p:cNvPr>
          <p:cNvSpPr/>
          <p:nvPr/>
        </p:nvSpPr>
        <p:spPr>
          <a:xfrm>
            <a:off x="1572978" y="1230059"/>
            <a:ext cx="9250735" cy="5320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Chart 23">
            <a:extLst>
              <a:ext uri="{FF2B5EF4-FFF2-40B4-BE49-F238E27FC236}">
                <a16:creationId xmlns:a16="http://schemas.microsoft.com/office/drawing/2014/main" id="{C762A679-3927-454D-8F3E-29710307A42F}"/>
              </a:ext>
            </a:extLst>
          </p:cNvPr>
          <p:cNvGraphicFramePr>
            <a:graphicFrameLocks/>
          </p:cNvGraphicFramePr>
          <p:nvPr/>
        </p:nvGraphicFramePr>
        <p:xfrm>
          <a:off x="1463521" y="2839027"/>
          <a:ext cx="9529980" cy="358384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44602E74-8B0C-AEC4-E70C-D69579D7A4F7}"/>
              </a:ext>
            </a:extLst>
          </p:cNvPr>
          <p:cNvSpPr txBox="1"/>
          <p:nvPr/>
        </p:nvSpPr>
        <p:spPr>
          <a:xfrm>
            <a:off x="2782437" y="1323614"/>
            <a:ext cx="1023730" cy="369332"/>
          </a:xfrm>
          <a:prstGeom prst="rect">
            <a:avLst/>
          </a:prstGeom>
          <a:noFill/>
        </p:spPr>
        <p:txBody>
          <a:bodyPr wrap="square" rtlCol="0">
            <a:spAutoFit/>
          </a:bodyPr>
          <a:lstStyle/>
          <a:p>
            <a:r>
              <a:rPr lang="en-US" b="1" dirty="0">
                <a:solidFill>
                  <a:schemeClr val="bg2">
                    <a:lumMod val="20000"/>
                    <a:lumOff val="80000"/>
                  </a:schemeClr>
                </a:solidFill>
                <a:latin typeface="Arial" panose="020B0604020202020204" pitchFamily="34" charset="0"/>
                <a:cs typeface="Arial" panose="020B0604020202020204" pitchFamily="34" charset="0"/>
              </a:rPr>
              <a:t>10,976</a:t>
            </a:r>
          </a:p>
        </p:txBody>
      </p:sp>
      <p:sp>
        <p:nvSpPr>
          <p:cNvPr id="7" name="TextBox 6">
            <a:extLst>
              <a:ext uri="{FF2B5EF4-FFF2-40B4-BE49-F238E27FC236}">
                <a16:creationId xmlns:a16="http://schemas.microsoft.com/office/drawing/2014/main" id="{3665591B-D9E6-5F01-70E8-75A758AB84D0}"/>
              </a:ext>
            </a:extLst>
          </p:cNvPr>
          <p:cNvSpPr txBox="1"/>
          <p:nvPr/>
        </p:nvSpPr>
        <p:spPr>
          <a:xfrm>
            <a:off x="5716646" y="1332896"/>
            <a:ext cx="1023730" cy="369332"/>
          </a:xfrm>
          <a:prstGeom prst="rect">
            <a:avLst/>
          </a:prstGeom>
          <a:noFill/>
        </p:spPr>
        <p:txBody>
          <a:bodyPr wrap="square" rtlCol="0">
            <a:spAutoFit/>
          </a:bodyPr>
          <a:lstStyle/>
          <a:p>
            <a:r>
              <a:rPr lang="en-US" b="1" dirty="0">
                <a:solidFill>
                  <a:schemeClr val="bg2">
                    <a:lumMod val="20000"/>
                    <a:lumOff val="80000"/>
                  </a:schemeClr>
                </a:solidFill>
                <a:latin typeface="Arial" panose="020B0604020202020204" pitchFamily="34" charset="0"/>
                <a:cs typeface="Arial" panose="020B0604020202020204" pitchFamily="34" charset="0"/>
              </a:rPr>
              <a:t>11,427</a:t>
            </a:r>
          </a:p>
        </p:txBody>
      </p:sp>
      <p:sp>
        <p:nvSpPr>
          <p:cNvPr id="8" name="TextBox 7">
            <a:extLst>
              <a:ext uri="{FF2B5EF4-FFF2-40B4-BE49-F238E27FC236}">
                <a16:creationId xmlns:a16="http://schemas.microsoft.com/office/drawing/2014/main" id="{E915C04C-4A7D-BDEF-952E-CD1189D9FC50}"/>
              </a:ext>
            </a:extLst>
          </p:cNvPr>
          <p:cNvSpPr txBox="1"/>
          <p:nvPr/>
        </p:nvSpPr>
        <p:spPr>
          <a:xfrm>
            <a:off x="1572978" y="1339003"/>
            <a:ext cx="1291466" cy="338554"/>
          </a:xfrm>
          <a:prstGeom prst="rect">
            <a:avLst/>
          </a:prstGeom>
          <a:noFill/>
        </p:spPr>
        <p:txBody>
          <a:bodyPr wrap="square" rtlCol="0">
            <a:spAutoFit/>
          </a:bodyPr>
          <a:lstStyle/>
          <a:p>
            <a:r>
              <a:rPr lang="en-US" sz="1600" b="1" dirty="0">
                <a:solidFill>
                  <a:schemeClr val="bg2">
                    <a:lumMod val="20000"/>
                    <a:lumOff val="80000"/>
                  </a:schemeClr>
                </a:solidFill>
                <a:latin typeface="Calibri" panose="020F0502020204030204" pitchFamily="34" charset="0"/>
                <a:cs typeface="Calibri" panose="020F0502020204030204" pitchFamily="34" charset="0"/>
              </a:rPr>
              <a:t>HEADCOUNT</a:t>
            </a:r>
          </a:p>
        </p:txBody>
      </p:sp>
      <p:sp>
        <p:nvSpPr>
          <p:cNvPr id="12" name="TextBox 11">
            <a:extLst>
              <a:ext uri="{FF2B5EF4-FFF2-40B4-BE49-F238E27FC236}">
                <a16:creationId xmlns:a16="http://schemas.microsoft.com/office/drawing/2014/main" id="{0DC13D1F-E5B7-49CA-6E05-4BA676A28FF7}"/>
              </a:ext>
            </a:extLst>
          </p:cNvPr>
          <p:cNvSpPr txBox="1"/>
          <p:nvPr/>
        </p:nvSpPr>
        <p:spPr>
          <a:xfrm>
            <a:off x="2790697" y="1981010"/>
            <a:ext cx="1023730" cy="369332"/>
          </a:xfrm>
          <a:prstGeom prst="rect">
            <a:avLst/>
          </a:prstGeom>
          <a:noFill/>
        </p:spPr>
        <p:txBody>
          <a:bodyPr wrap="square" rtlCol="0">
            <a:spAutoFit/>
          </a:bodyPr>
          <a:lstStyle/>
          <a:p>
            <a:r>
              <a:rPr lang="en-US" b="1" dirty="0">
                <a:solidFill>
                  <a:schemeClr val="bg2">
                    <a:lumMod val="20000"/>
                    <a:lumOff val="80000"/>
                  </a:schemeClr>
                </a:solidFill>
                <a:latin typeface="Arial" panose="020B0604020202020204" pitchFamily="34" charset="0"/>
                <a:cs typeface="Arial" panose="020B0604020202020204" pitchFamily="34" charset="0"/>
              </a:rPr>
              <a:t>3,697</a:t>
            </a:r>
          </a:p>
        </p:txBody>
      </p:sp>
      <p:sp>
        <p:nvSpPr>
          <p:cNvPr id="13" name="TextBox 12">
            <a:extLst>
              <a:ext uri="{FF2B5EF4-FFF2-40B4-BE49-F238E27FC236}">
                <a16:creationId xmlns:a16="http://schemas.microsoft.com/office/drawing/2014/main" id="{546C12F5-8BC9-29EA-F98A-269599998406}"/>
              </a:ext>
            </a:extLst>
          </p:cNvPr>
          <p:cNvSpPr txBox="1"/>
          <p:nvPr/>
        </p:nvSpPr>
        <p:spPr>
          <a:xfrm>
            <a:off x="5777720" y="1975307"/>
            <a:ext cx="1023730" cy="369332"/>
          </a:xfrm>
          <a:prstGeom prst="rect">
            <a:avLst/>
          </a:prstGeom>
          <a:noFill/>
        </p:spPr>
        <p:txBody>
          <a:bodyPr wrap="square" rtlCol="0">
            <a:spAutoFit/>
          </a:bodyPr>
          <a:lstStyle/>
          <a:p>
            <a:r>
              <a:rPr lang="en-US" b="1" dirty="0">
                <a:solidFill>
                  <a:schemeClr val="bg2">
                    <a:lumMod val="20000"/>
                    <a:lumOff val="80000"/>
                  </a:schemeClr>
                </a:solidFill>
                <a:latin typeface="Arial" panose="020B0604020202020204" pitchFamily="34" charset="0"/>
                <a:cs typeface="Arial" panose="020B0604020202020204" pitchFamily="34" charset="0"/>
              </a:rPr>
              <a:t>3,263</a:t>
            </a:r>
          </a:p>
        </p:txBody>
      </p:sp>
      <p:sp>
        <p:nvSpPr>
          <p:cNvPr id="14" name="TextBox 13">
            <a:extLst>
              <a:ext uri="{FF2B5EF4-FFF2-40B4-BE49-F238E27FC236}">
                <a16:creationId xmlns:a16="http://schemas.microsoft.com/office/drawing/2014/main" id="{2F53CC80-40D9-54A2-446B-DFFD2184C905}"/>
              </a:ext>
            </a:extLst>
          </p:cNvPr>
          <p:cNvSpPr txBox="1"/>
          <p:nvPr/>
        </p:nvSpPr>
        <p:spPr>
          <a:xfrm>
            <a:off x="1614050" y="2019146"/>
            <a:ext cx="1023730" cy="307777"/>
          </a:xfrm>
          <a:prstGeom prst="rect">
            <a:avLst/>
          </a:prstGeom>
          <a:noFill/>
        </p:spPr>
        <p:txBody>
          <a:bodyPr wrap="square" rtlCol="0">
            <a:spAutoFit/>
          </a:bodyPr>
          <a:lstStyle/>
          <a:p>
            <a:r>
              <a:rPr lang="en-US" sz="1400" b="1" dirty="0">
                <a:solidFill>
                  <a:schemeClr val="bg2">
                    <a:lumMod val="20000"/>
                    <a:lumOff val="80000"/>
                  </a:schemeClr>
                </a:solidFill>
                <a:latin typeface="Arial" panose="020B0604020202020204" pitchFamily="34" charset="0"/>
                <a:cs typeface="Arial" panose="020B0604020202020204" pitchFamily="34" charset="0"/>
              </a:rPr>
              <a:t>FTES</a:t>
            </a:r>
          </a:p>
        </p:txBody>
      </p:sp>
      <p:sp>
        <p:nvSpPr>
          <p:cNvPr id="15" name="Title 1">
            <a:extLst>
              <a:ext uri="{FF2B5EF4-FFF2-40B4-BE49-F238E27FC236}">
                <a16:creationId xmlns:a16="http://schemas.microsoft.com/office/drawing/2014/main" id="{9BA08BAF-17E2-C448-C28A-95276A4D2C08}"/>
              </a:ext>
            </a:extLst>
          </p:cNvPr>
          <p:cNvSpPr txBox="1">
            <a:spLocks/>
          </p:cNvSpPr>
          <p:nvPr/>
        </p:nvSpPr>
        <p:spPr>
          <a:xfrm>
            <a:off x="1463520" y="373524"/>
            <a:ext cx="8815201" cy="446145"/>
          </a:xfrm>
          <a:prstGeom prst="rect">
            <a:avLst/>
          </a:prstGeom>
        </p:spPr>
        <p:txBody>
          <a:bodyPr/>
          <a:lstStyle>
            <a:lvl1pPr algn="l" defTabSz="685859" rtl="0" eaLnBrk="1" latinLnBrk="0" hangingPunct="1">
              <a:lnSpc>
                <a:spcPct val="90000"/>
              </a:lnSpc>
              <a:spcBef>
                <a:spcPct val="0"/>
              </a:spcBef>
              <a:buNone/>
              <a:defRPr sz="3300" kern="1200">
                <a:solidFill>
                  <a:schemeClr val="tx1"/>
                </a:solidFill>
                <a:latin typeface="+mj-lt"/>
                <a:ea typeface="+mj-ea"/>
                <a:cs typeface="+mj-cs"/>
              </a:defRPr>
            </a:lvl1pPr>
          </a:lstStyle>
          <a:p>
            <a:r>
              <a:rPr lang="en-US" b="1" dirty="0">
                <a:solidFill>
                  <a:srgbClr val="009193"/>
                </a:solidFill>
                <a:latin typeface="Franklin Gothic Demi Cond" panose="020B0603020102020204" pitchFamily="34" charset="0"/>
              </a:rPr>
              <a:t>BCC ENROLLMENT TREND</a:t>
            </a:r>
          </a:p>
        </p:txBody>
      </p:sp>
      <p:sp>
        <p:nvSpPr>
          <p:cNvPr id="18" name="TextBox 17">
            <a:extLst>
              <a:ext uri="{FF2B5EF4-FFF2-40B4-BE49-F238E27FC236}">
                <a16:creationId xmlns:a16="http://schemas.microsoft.com/office/drawing/2014/main" id="{3A8BE508-8E32-2DEE-3C88-A83A86759FFE}"/>
              </a:ext>
            </a:extLst>
          </p:cNvPr>
          <p:cNvSpPr txBox="1"/>
          <p:nvPr/>
        </p:nvSpPr>
        <p:spPr>
          <a:xfrm>
            <a:off x="8911235" y="1311403"/>
            <a:ext cx="1023730" cy="369332"/>
          </a:xfrm>
          <a:prstGeom prst="rect">
            <a:avLst/>
          </a:prstGeom>
          <a:noFill/>
        </p:spPr>
        <p:txBody>
          <a:bodyPr wrap="square" rtlCol="0">
            <a:spAutoFit/>
          </a:bodyPr>
          <a:lstStyle/>
          <a:p>
            <a:r>
              <a:rPr lang="en-US" b="1" dirty="0">
                <a:solidFill>
                  <a:schemeClr val="bg2">
                    <a:lumMod val="20000"/>
                    <a:lumOff val="80000"/>
                  </a:schemeClr>
                </a:solidFill>
                <a:latin typeface="Arial" panose="020B0604020202020204" pitchFamily="34" charset="0"/>
                <a:cs typeface="Arial" panose="020B0604020202020204" pitchFamily="34" charset="0"/>
              </a:rPr>
              <a:t>10,137</a:t>
            </a:r>
          </a:p>
        </p:txBody>
      </p:sp>
      <p:sp>
        <p:nvSpPr>
          <p:cNvPr id="19" name="TextBox 18">
            <a:extLst>
              <a:ext uri="{FF2B5EF4-FFF2-40B4-BE49-F238E27FC236}">
                <a16:creationId xmlns:a16="http://schemas.microsoft.com/office/drawing/2014/main" id="{542D5C52-0523-6BAC-1698-FF7F8718EC21}"/>
              </a:ext>
            </a:extLst>
          </p:cNvPr>
          <p:cNvSpPr txBox="1"/>
          <p:nvPr/>
        </p:nvSpPr>
        <p:spPr>
          <a:xfrm>
            <a:off x="9042355" y="1953814"/>
            <a:ext cx="1023730" cy="369332"/>
          </a:xfrm>
          <a:prstGeom prst="rect">
            <a:avLst/>
          </a:prstGeom>
          <a:noFill/>
        </p:spPr>
        <p:txBody>
          <a:bodyPr wrap="square" rtlCol="0">
            <a:spAutoFit/>
          </a:bodyPr>
          <a:lstStyle/>
          <a:p>
            <a:r>
              <a:rPr lang="en-US" b="1" dirty="0">
                <a:solidFill>
                  <a:schemeClr val="bg2">
                    <a:lumMod val="20000"/>
                    <a:lumOff val="80000"/>
                  </a:schemeClr>
                </a:solidFill>
                <a:latin typeface="Arial" panose="020B0604020202020204" pitchFamily="34" charset="0"/>
                <a:cs typeface="Arial" panose="020B0604020202020204" pitchFamily="34" charset="0"/>
              </a:rPr>
              <a:t>2,628</a:t>
            </a:r>
          </a:p>
        </p:txBody>
      </p:sp>
      <p:cxnSp>
        <p:nvCxnSpPr>
          <p:cNvPr id="20" name="Straight Connector 19">
            <a:extLst>
              <a:ext uri="{FF2B5EF4-FFF2-40B4-BE49-F238E27FC236}">
                <a16:creationId xmlns:a16="http://schemas.microsoft.com/office/drawing/2014/main" id="{6CAD76AE-BF8D-3C6E-B387-8150969D5570}"/>
              </a:ext>
            </a:extLst>
          </p:cNvPr>
          <p:cNvCxnSpPr>
            <a:cxnSpLocks/>
          </p:cNvCxnSpPr>
          <p:nvPr/>
        </p:nvCxnSpPr>
        <p:spPr>
          <a:xfrm>
            <a:off x="4706838" y="1230059"/>
            <a:ext cx="0" cy="4782320"/>
          </a:xfrm>
          <a:prstGeom prst="line">
            <a:avLst/>
          </a:prstGeom>
          <a:ln w="57150">
            <a:solidFill>
              <a:schemeClr val="bg2">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370476E-7C13-55C4-9CED-09BD977E73AA}"/>
              </a:ext>
            </a:extLst>
          </p:cNvPr>
          <p:cNvSpPr txBox="1"/>
          <p:nvPr/>
        </p:nvSpPr>
        <p:spPr>
          <a:xfrm>
            <a:off x="1625818" y="3032493"/>
            <a:ext cx="1415547" cy="307777"/>
          </a:xfrm>
          <a:prstGeom prst="rect">
            <a:avLst/>
          </a:prstGeom>
          <a:noFill/>
        </p:spPr>
        <p:txBody>
          <a:bodyPr wrap="square" rtlCol="0">
            <a:spAutoFit/>
          </a:bodyPr>
          <a:lstStyle/>
          <a:p>
            <a:r>
              <a:rPr lang="en-US" sz="1400" b="1" dirty="0">
                <a:solidFill>
                  <a:schemeClr val="tx2"/>
                </a:solidFill>
                <a:latin typeface="Arial" panose="020B0604020202020204" pitchFamily="34" charset="0"/>
                <a:cs typeface="Arial" panose="020B0604020202020204" pitchFamily="34" charset="0"/>
              </a:rPr>
              <a:t>GENDER</a:t>
            </a:r>
          </a:p>
        </p:txBody>
      </p:sp>
      <p:cxnSp>
        <p:nvCxnSpPr>
          <p:cNvPr id="36" name="Straight Arrow Connector 35">
            <a:extLst>
              <a:ext uri="{FF2B5EF4-FFF2-40B4-BE49-F238E27FC236}">
                <a16:creationId xmlns:a16="http://schemas.microsoft.com/office/drawing/2014/main" id="{BDFA7E31-C84E-D27E-61AE-C0514673099D}"/>
              </a:ext>
            </a:extLst>
          </p:cNvPr>
          <p:cNvCxnSpPr/>
          <p:nvPr/>
        </p:nvCxnSpPr>
        <p:spPr>
          <a:xfrm>
            <a:off x="6599583" y="1508280"/>
            <a:ext cx="2311652" cy="0"/>
          </a:xfrm>
          <a:prstGeom prst="straightConnector1">
            <a:avLst/>
          </a:prstGeom>
          <a:ln w="28575">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1CA3836-A540-CB7D-7744-E154B847A54C}"/>
              </a:ext>
            </a:extLst>
          </p:cNvPr>
          <p:cNvCxnSpPr/>
          <p:nvPr/>
        </p:nvCxnSpPr>
        <p:spPr>
          <a:xfrm>
            <a:off x="6612402" y="2157875"/>
            <a:ext cx="2311652" cy="0"/>
          </a:xfrm>
          <a:prstGeom prst="straightConnector1">
            <a:avLst/>
          </a:prstGeom>
          <a:ln w="28575">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4B73FE23-DBD6-44DC-67AB-6717446D2586}"/>
              </a:ext>
            </a:extLst>
          </p:cNvPr>
          <p:cNvSpPr txBox="1"/>
          <p:nvPr/>
        </p:nvSpPr>
        <p:spPr>
          <a:xfrm>
            <a:off x="1625818" y="2564954"/>
            <a:ext cx="1291466" cy="338554"/>
          </a:xfrm>
          <a:prstGeom prst="rect">
            <a:avLst/>
          </a:prstGeom>
          <a:noFill/>
        </p:spPr>
        <p:txBody>
          <a:bodyPr wrap="square" rtlCol="0">
            <a:spAutoFit/>
          </a:bodyPr>
          <a:lstStyle/>
          <a:p>
            <a:r>
              <a:rPr lang="en-US" sz="1600" b="1" dirty="0">
                <a:solidFill>
                  <a:schemeClr val="bg2">
                    <a:lumMod val="20000"/>
                    <a:lumOff val="80000"/>
                  </a:schemeClr>
                </a:solidFill>
                <a:latin typeface="Calibri" panose="020F0502020204030204" pitchFamily="34" charset="0"/>
                <a:cs typeface="Calibri" panose="020F0502020204030204" pitchFamily="34" charset="0"/>
              </a:rPr>
              <a:t>% FT @ BCC</a:t>
            </a:r>
          </a:p>
        </p:txBody>
      </p:sp>
      <p:sp>
        <p:nvSpPr>
          <p:cNvPr id="43" name="TextBox 42">
            <a:extLst>
              <a:ext uri="{FF2B5EF4-FFF2-40B4-BE49-F238E27FC236}">
                <a16:creationId xmlns:a16="http://schemas.microsoft.com/office/drawing/2014/main" id="{F647E2DC-1438-9DC1-7A97-D86C98361E0E}"/>
              </a:ext>
            </a:extLst>
          </p:cNvPr>
          <p:cNvSpPr txBox="1"/>
          <p:nvPr/>
        </p:nvSpPr>
        <p:spPr>
          <a:xfrm>
            <a:off x="2818025" y="2550919"/>
            <a:ext cx="1023730" cy="369332"/>
          </a:xfrm>
          <a:prstGeom prst="rect">
            <a:avLst/>
          </a:prstGeom>
          <a:noFill/>
        </p:spPr>
        <p:txBody>
          <a:bodyPr wrap="square" rtlCol="0">
            <a:spAutoFit/>
          </a:bodyPr>
          <a:lstStyle/>
          <a:p>
            <a:r>
              <a:rPr lang="en-US" b="1" dirty="0">
                <a:solidFill>
                  <a:schemeClr val="bg2">
                    <a:lumMod val="20000"/>
                    <a:lumOff val="80000"/>
                  </a:schemeClr>
                </a:solidFill>
                <a:latin typeface="Arial" panose="020B0604020202020204" pitchFamily="34" charset="0"/>
                <a:cs typeface="Arial" panose="020B0604020202020204" pitchFamily="34" charset="0"/>
              </a:rPr>
              <a:t>11%</a:t>
            </a:r>
          </a:p>
        </p:txBody>
      </p:sp>
      <p:sp>
        <p:nvSpPr>
          <p:cNvPr id="44" name="TextBox 43">
            <a:extLst>
              <a:ext uri="{FF2B5EF4-FFF2-40B4-BE49-F238E27FC236}">
                <a16:creationId xmlns:a16="http://schemas.microsoft.com/office/drawing/2014/main" id="{63E85EC1-91FC-F905-9282-E36ED7328191}"/>
              </a:ext>
            </a:extLst>
          </p:cNvPr>
          <p:cNvSpPr txBox="1"/>
          <p:nvPr/>
        </p:nvSpPr>
        <p:spPr>
          <a:xfrm>
            <a:off x="5858473" y="2530580"/>
            <a:ext cx="1023730" cy="369332"/>
          </a:xfrm>
          <a:prstGeom prst="rect">
            <a:avLst/>
          </a:prstGeom>
          <a:noFill/>
        </p:spPr>
        <p:txBody>
          <a:bodyPr wrap="square" rtlCol="0">
            <a:spAutoFit/>
          </a:bodyPr>
          <a:lstStyle/>
          <a:p>
            <a:r>
              <a:rPr lang="en-US" b="1" dirty="0">
                <a:solidFill>
                  <a:schemeClr val="bg2">
                    <a:lumMod val="20000"/>
                    <a:lumOff val="80000"/>
                  </a:schemeClr>
                </a:solidFill>
                <a:latin typeface="Arial" panose="020B0604020202020204" pitchFamily="34" charset="0"/>
                <a:cs typeface="Arial" panose="020B0604020202020204" pitchFamily="34" charset="0"/>
              </a:rPr>
              <a:t>8%</a:t>
            </a:r>
          </a:p>
        </p:txBody>
      </p:sp>
      <p:sp>
        <p:nvSpPr>
          <p:cNvPr id="45" name="TextBox 44">
            <a:extLst>
              <a:ext uri="{FF2B5EF4-FFF2-40B4-BE49-F238E27FC236}">
                <a16:creationId xmlns:a16="http://schemas.microsoft.com/office/drawing/2014/main" id="{3C6A0FD4-1878-E253-BF1F-F1C67A9CFE7A}"/>
              </a:ext>
            </a:extLst>
          </p:cNvPr>
          <p:cNvSpPr txBox="1"/>
          <p:nvPr/>
        </p:nvSpPr>
        <p:spPr>
          <a:xfrm>
            <a:off x="9044859" y="2530399"/>
            <a:ext cx="1023730" cy="369332"/>
          </a:xfrm>
          <a:prstGeom prst="rect">
            <a:avLst/>
          </a:prstGeom>
          <a:noFill/>
        </p:spPr>
        <p:txBody>
          <a:bodyPr wrap="square" rtlCol="0">
            <a:spAutoFit/>
          </a:bodyPr>
          <a:lstStyle/>
          <a:p>
            <a:r>
              <a:rPr lang="en-US" b="1" dirty="0">
                <a:solidFill>
                  <a:schemeClr val="bg2">
                    <a:lumMod val="20000"/>
                    <a:lumOff val="80000"/>
                  </a:schemeClr>
                </a:solidFill>
                <a:latin typeface="Arial" panose="020B0604020202020204" pitchFamily="34" charset="0"/>
                <a:cs typeface="Arial" panose="020B0604020202020204" pitchFamily="34" charset="0"/>
              </a:rPr>
              <a:t>11%</a:t>
            </a:r>
          </a:p>
        </p:txBody>
      </p:sp>
      <p:cxnSp>
        <p:nvCxnSpPr>
          <p:cNvPr id="50" name="Straight Connector 49">
            <a:extLst>
              <a:ext uri="{FF2B5EF4-FFF2-40B4-BE49-F238E27FC236}">
                <a16:creationId xmlns:a16="http://schemas.microsoft.com/office/drawing/2014/main" id="{14569C12-0590-2092-A130-B7EAAEA63529}"/>
              </a:ext>
            </a:extLst>
          </p:cNvPr>
          <p:cNvCxnSpPr>
            <a:cxnSpLocks/>
          </p:cNvCxnSpPr>
          <p:nvPr/>
        </p:nvCxnSpPr>
        <p:spPr>
          <a:xfrm>
            <a:off x="7771403" y="1230059"/>
            <a:ext cx="0" cy="4782320"/>
          </a:xfrm>
          <a:prstGeom prst="line">
            <a:avLst/>
          </a:prstGeom>
          <a:ln w="57150">
            <a:solidFill>
              <a:schemeClr val="bg2">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045583C-456A-38DF-B019-8618DB31493A}"/>
              </a:ext>
            </a:extLst>
          </p:cNvPr>
          <p:cNvSpPr txBox="1"/>
          <p:nvPr/>
        </p:nvSpPr>
        <p:spPr>
          <a:xfrm>
            <a:off x="7450789" y="1964383"/>
            <a:ext cx="761813" cy="369332"/>
          </a:xfrm>
          <a:prstGeom prst="rect">
            <a:avLst/>
          </a:prstGeom>
          <a:solidFill>
            <a:schemeClr val="bg1"/>
          </a:solid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-19%</a:t>
            </a:r>
          </a:p>
        </p:txBody>
      </p:sp>
      <p:sp>
        <p:nvSpPr>
          <p:cNvPr id="26" name="TextBox 25">
            <a:extLst>
              <a:ext uri="{FF2B5EF4-FFF2-40B4-BE49-F238E27FC236}">
                <a16:creationId xmlns:a16="http://schemas.microsoft.com/office/drawing/2014/main" id="{2438D84C-1CF8-7AA4-84F2-B8803D3CBE34}"/>
              </a:ext>
            </a:extLst>
          </p:cNvPr>
          <p:cNvSpPr txBox="1"/>
          <p:nvPr/>
        </p:nvSpPr>
        <p:spPr>
          <a:xfrm>
            <a:off x="7437970" y="1314788"/>
            <a:ext cx="761813" cy="369332"/>
          </a:xfrm>
          <a:prstGeom prst="rect">
            <a:avLst/>
          </a:prstGeom>
          <a:solidFill>
            <a:schemeClr val="bg1"/>
          </a:solid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-11%</a:t>
            </a:r>
          </a:p>
        </p:txBody>
      </p:sp>
      <p:cxnSp>
        <p:nvCxnSpPr>
          <p:cNvPr id="51" name="Straight Arrow Connector 50">
            <a:extLst>
              <a:ext uri="{FF2B5EF4-FFF2-40B4-BE49-F238E27FC236}">
                <a16:creationId xmlns:a16="http://schemas.microsoft.com/office/drawing/2014/main" id="{0A372B9B-38D3-67D3-8B82-F8AD99A5F314}"/>
              </a:ext>
            </a:extLst>
          </p:cNvPr>
          <p:cNvCxnSpPr>
            <a:cxnSpLocks/>
          </p:cNvCxnSpPr>
          <p:nvPr/>
        </p:nvCxnSpPr>
        <p:spPr>
          <a:xfrm>
            <a:off x="3679232" y="1508280"/>
            <a:ext cx="2037414" cy="0"/>
          </a:xfrm>
          <a:prstGeom prst="straightConnector1">
            <a:avLst/>
          </a:prstGeom>
          <a:ln w="28575">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0C9CB7CE-5EF4-4E80-1A5B-5D6F7D408B45}"/>
              </a:ext>
            </a:extLst>
          </p:cNvPr>
          <p:cNvSpPr txBox="1"/>
          <p:nvPr/>
        </p:nvSpPr>
        <p:spPr>
          <a:xfrm>
            <a:off x="4368534" y="1314788"/>
            <a:ext cx="761813" cy="369332"/>
          </a:xfrm>
          <a:prstGeom prst="rect">
            <a:avLst/>
          </a:prstGeom>
          <a:solidFill>
            <a:schemeClr val="bg1"/>
          </a:solid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+4%</a:t>
            </a:r>
          </a:p>
        </p:txBody>
      </p:sp>
      <p:cxnSp>
        <p:nvCxnSpPr>
          <p:cNvPr id="54" name="Straight Arrow Connector 53">
            <a:extLst>
              <a:ext uri="{FF2B5EF4-FFF2-40B4-BE49-F238E27FC236}">
                <a16:creationId xmlns:a16="http://schemas.microsoft.com/office/drawing/2014/main" id="{570C1F48-36D9-66BB-D62E-4232ECB0A9DB}"/>
              </a:ext>
            </a:extLst>
          </p:cNvPr>
          <p:cNvCxnSpPr>
            <a:cxnSpLocks/>
          </p:cNvCxnSpPr>
          <p:nvPr/>
        </p:nvCxnSpPr>
        <p:spPr>
          <a:xfrm>
            <a:off x="3668807" y="2163670"/>
            <a:ext cx="2037414" cy="0"/>
          </a:xfrm>
          <a:prstGeom prst="straightConnector1">
            <a:avLst/>
          </a:prstGeom>
          <a:ln w="28575">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9A17889E-1438-4682-6A98-D486076B159A}"/>
              </a:ext>
            </a:extLst>
          </p:cNvPr>
          <p:cNvSpPr txBox="1"/>
          <p:nvPr/>
        </p:nvSpPr>
        <p:spPr>
          <a:xfrm>
            <a:off x="4358109" y="1970178"/>
            <a:ext cx="761813" cy="369332"/>
          </a:xfrm>
          <a:prstGeom prst="rect">
            <a:avLst/>
          </a:prstGeom>
          <a:solidFill>
            <a:schemeClr val="bg1"/>
          </a:solid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-12%</a:t>
            </a:r>
          </a:p>
        </p:txBody>
      </p:sp>
    </p:spTree>
    <p:extLst>
      <p:ext uri="{BB962C8B-B14F-4D97-AF65-F5344CB8AC3E}">
        <p14:creationId xmlns:p14="http://schemas.microsoft.com/office/powerpoint/2010/main" val="3349300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D1147C0A-8C9B-554F-8E93-7DEF7A5950E4}"/>
              </a:ext>
            </a:extLst>
          </p:cNvPr>
          <p:cNvGraphicFramePr>
            <a:graphicFrameLocks/>
          </p:cNvGraphicFramePr>
          <p:nvPr>
            <p:extLst>
              <p:ext uri="{D42A27DB-BD31-4B8C-83A1-F6EECF244321}">
                <p14:modId xmlns:p14="http://schemas.microsoft.com/office/powerpoint/2010/main" val="2112043514"/>
              </p:ext>
            </p:extLst>
          </p:nvPr>
        </p:nvGraphicFramePr>
        <p:xfrm>
          <a:off x="792576" y="1315871"/>
          <a:ext cx="9604004" cy="503500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3EA58D94-1C0A-923D-05AE-ADA068F15372}"/>
              </a:ext>
            </a:extLst>
          </p:cNvPr>
          <p:cNvSpPr txBox="1">
            <a:spLocks/>
          </p:cNvSpPr>
          <p:nvPr/>
        </p:nvSpPr>
        <p:spPr>
          <a:xfrm>
            <a:off x="792576" y="507124"/>
            <a:ext cx="9604004" cy="838200"/>
          </a:xfrm>
          <a:prstGeom prst="rect">
            <a:avLst/>
          </a:prstGeom>
        </p:spPr>
        <p:txBody>
          <a:bodyPr>
            <a:normAutofit/>
          </a:bodyPr>
          <a:lstStyle>
            <a:lvl1pPr algn="l" defTabSz="685859" rtl="0" eaLnBrk="1" latinLnBrk="0" hangingPunct="1">
              <a:lnSpc>
                <a:spcPct val="90000"/>
              </a:lnSpc>
              <a:spcBef>
                <a:spcPct val="0"/>
              </a:spcBef>
              <a:buNone/>
              <a:defRPr sz="3300" kern="1200">
                <a:solidFill>
                  <a:schemeClr val="tx1"/>
                </a:solidFill>
                <a:latin typeface="+mj-lt"/>
                <a:ea typeface="+mj-ea"/>
                <a:cs typeface="+mj-cs"/>
              </a:defRPr>
            </a:lvl1pPr>
          </a:lstStyle>
          <a:p>
            <a:r>
              <a:rPr lang="en-US" sz="4400" b="1" dirty="0">
                <a:solidFill>
                  <a:srgbClr val="009193"/>
                </a:solidFill>
                <a:latin typeface="Franklin Gothic Demi Cond" panose="020B0603020102020204" pitchFamily="34" charset="0"/>
                <a:cs typeface="Arial" panose="020B0604020202020204" pitchFamily="34" charset="0"/>
              </a:rPr>
              <a:t>Demographics: Ethnicity</a:t>
            </a:r>
          </a:p>
        </p:txBody>
      </p:sp>
      <p:sp>
        <p:nvSpPr>
          <p:cNvPr id="4" name="TextBox 3">
            <a:extLst>
              <a:ext uri="{FF2B5EF4-FFF2-40B4-BE49-F238E27FC236}">
                <a16:creationId xmlns:a16="http://schemas.microsoft.com/office/drawing/2014/main" id="{F2A33AE9-4305-BB01-819B-83376BAFFEF9}"/>
              </a:ext>
            </a:extLst>
          </p:cNvPr>
          <p:cNvSpPr txBox="1"/>
          <p:nvPr/>
        </p:nvSpPr>
        <p:spPr>
          <a:xfrm>
            <a:off x="9794782" y="2002598"/>
            <a:ext cx="1511559" cy="276999"/>
          </a:xfrm>
          <a:prstGeom prst="rect">
            <a:avLst/>
          </a:prstGeom>
          <a:noFill/>
        </p:spPr>
        <p:txBody>
          <a:bodyPr wrap="square" rtlCol="0">
            <a:spAutoFit/>
          </a:bodyPr>
          <a:lstStyle/>
          <a:p>
            <a:r>
              <a:rPr lang="en-US" sz="1200" b="1" dirty="0">
                <a:solidFill>
                  <a:srgbClr val="C00000"/>
                </a:solidFill>
              </a:rPr>
              <a:t>Latinx</a:t>
            </a:r>
          </a:p>
        </p:txBody>
      </p:sp>
      <p:sp>
        <p:nvSpPr>
          <p:cNvPr id="6" name="TextBox 5">
            <a:extLst>
              <a:ext uri="{FF2B5EF4-FFF2-40B4-BE49-F238E27FC236}">
                <a16:creationId xmlns:a16="http://schemas.microsoft.com/office/drawing/2014/main" id="{A2C2188C-62C4-0D5D-6077-F4C6367C20A9}"/>
              </a:ext>
            </a:extLst>
          </p:cNvPr>
          <p:cNvSpPr txBox="1"/>
          <p:nvPr/>
        </p:nvSpPr>
        <p:spPr>
          <a:xfrm>
            <a:off x="9906194" y="2831240"/>
            <a:ext cx="1511559" cy="276999"/>
          </a:xfrm>
          <a:prstGeom prst="rect">
            <a:avLst/>
          </a:prstGeom>
          <a:noFill/>
        </p:spPr>
        <p:txBody>
          <a:bodyPr wrap="square" rtlCol="0">
            <a:spAutoFit/>
          </a:bodyPr>
          <a:lstStyle/>
          <a:p>
            <a:r>
              <a:rPr lang="en-US" sz="1200" b="1" dirty="0">
                <a:solidFill>
                  <a:srgbClr val="C00000"/>
                </a:solidFill>
              </a:rPr>
              <a:t>White</a:t>
            </a:r>
          </a:p>
        </p:txBody>
      </p:sp>
      <p:sp>
        <p:nvSpPr>
          <p:cNvPr id="8" name="TextBox 7">
            <a:extLst>
              <a:ext uri="{FF2B5EF4-FFF2-40B4-BE49-F238E27FC236}">
                <a16:creationId xmlns:a16="http://schemas.microsoft.com/office/drawing/2014/main" id="{1B33C27C-0935-FF8B-F6FA-8464B5F183F1}"/>
              </a:ext>
            </a:extLst>
          </p:cNvPr>
          <p:cNvSpPr txBox="1"/>
          <p:nvPr/>
        </p:nvSpPr>
        <p:spPr>
          <a:xfrm>
            <a:off x="9948815" y="3087063"/>
            <a:ext cx="1511559" cy="276999"/>
          </a:xfrm>
          <a:prstGeom prst="rect">
            <a:avLst/>
          </a:prstGeom>
          <a:noFill/>
        </p:spPr>
        <p:txBody>
          <a:bodyPr wrap="square" rtlCol="0">
            <a:spAutoFit/>
          </a:bodyPr>
          <a:lstStyle/>
          <a:p>
            <a:r>
              <a:rPr lang="en-US" sz="1200" b="1" dirty="0">
                <a:solidFill>
                  <a:srgbClr val="C00000"/>
                </a:solidFill>
              </a:rPr>
              <a:t>Asian</a:t>
            </a:r>
          </a:p>
        </p:txBody>
      </p:sp>
      <p:sp>
        <p:nvSpPr>
          <p:cNvPr id="10" name="TextBox 9">
            <a:extLst>
              <a:ext uri="{FF2B5EF4-FFF2-40B4-BE49-F238E27FC236}">
                <a16:creationId xmlns:a16="http://schemas.microsoft.com/office/drawing/2014/main" id="{A588308B-A14D-652D-D807-6612CD040F40}"/>
              </a:ext>
            </a:extLst>
          </p:cNvPr>
          <p:cNvSpPr txBox="1"/>
          <p:nvPr/>
        </p:nvSpPr>
        <p:spPr>
          <a:xfrm>
            <a:off x="9917914" y="5383295"/>
            <a:ext cx="1991364" cy="276999"/>
          </a:xfrm>
          <a:prstGeom prst="rect">
            <a:avLst/>
          </a:prstGeom>
          <a:noFill/>
        </p:spPr>
        <p:txBody>
          <a:bodyPr wrap="square" rtlCol="0">
            <a:spAutoFit/>
          </a:bodyPr>
          <a:lstStyle/>
          <a:p>
            <a:r>
              <a:rPr lang="en-US" sz="1200" b="1" dirty="0">
                <a:solidFill>
                  <a:srgbClr val="C00000"/>
                </a:solidFill>
              </a:rPr>
              <a:t>Unknown</a:t>
            </a:r>
          </a:p>
        </p:txBody>
      </p:sp>
      <p:sp>
        <p:nvSpPr>
          <p:cNvPr id="11" name="TextBox 10">
            <a:extLst>
              <a:ext uri="{FF2B5EF4-FFF2-40B4-BE49-F238E27FC236}">
                <a16:creationId xmlns:a16="http://schemas.microsoft.com/office/drawing/2014/main" id="{C5539E47-F913-2093-F61D-BD775C197669}"/>
              </a:ext>
            </a:extLst>
          </p:cNvPr>
          <p:cNvSpPr txBox="1"/>
          <p:nvPr/>
        </p:nvSpPr>
        <p:spPr>
          <a:xfrm>
            <a:off x="9917914" y="3665694"/>
            <a:ext cx="1991364" cy="276999"/>
          </a:xfrm>
          <a:prstGeom prst="rect">
            <a:avLst/>
          </a:prstGeom>
          <a:noFill/>
        </p:spPr>
        <p:txBody>
          <a:bodyPr wrap="square" rtlCol="0">
            <a:spAutoFit/>
          </a:bodyPr>
          <a:lstStyle/>
          <a:p>
            <a:r>
              <a:rPr lang="en-US" sz="1200" b="1" dirty="0">
                <a:solidFill>
                  <a:srgbClr val="C00000"/>
                </a:solidFill>
              </a:rPr>
              <a:t>Black/African American</a:t>
            </a:r>
          </a:p>
        </p:txBody>
      </p:sp>
      <p:sp>
        <p:nvSpPr>
          <p:cNvPr id="12" name="TextBox 11">
            <a:extLst>
              <a:ext uri="{FF2B5EF4-FFF2-40B4-BE49-F238E27FC236}">
                <a16:creationId xmlns:a16="http://schemas.microsoft.com/office/drawing/2014/main" id="{EA3DD114-5260-CB86-33EA-E2BAB92F4BA9}"/>
              </a:ext>
            </a:extLst>
          </p:cNvPr>
          <p:cNvSpPr txBox="1"/>
          <p:nvPr/>
        </p:nvSpPr>
        <p:spPr>
          <a:xfrm>
            <a:off x="9794782" y="4830255"/>
            <a:ext cx="1991364" cy="276999"/>
          </a:xfrm>
          <a:prstGeom prst="rect">
            <a:avLst/>
          </a:prstGeom>
          <a:noFill/>
        </p:spPr>
        <p:txBody>
          <a:bodyPr wrap="square" rtlCol="0">
            <a:spAutoFit/>
          </a:bodyPr>
          <a:lstStyle/>
          <a:p>
            <a:r>
              <a:rPr lang="en-US" sz="1200" b="1" dirty="0">
                <a:solidFill>
                  <a:srgbClr val="C00000"/>
                </a:solidFill>
              </a:rPr>
              <a:t>Two+</a:t>
            </a:r>
          </a:p>
        </p:txBody>
      </p:sp>
      <p:sp>
        <p:nvSpPr>
          <p:cNvPr id="13" name="TextBox 12">
            <a:extLst>
              <a:ext uri="{FF2B5EF4-FFF2-40B4-BE49-F238E27FC236}">
                <a16:creationId xmlns:a16="http://schemas.microsoft.com/office/drawing/2014/main" id="{D9E95386-DE4E-046C-89D6-0BE0CA5D445D}"/>
              </a:ext>
            </a:extLst>
          </p:cNvPr>
          <p:cNvSpPr txBox="1"/>
          <p:nvPr/>
        </p:nvSpPr>
        <p:spPr>
          <a:xfrm>
            <a:off x="10156677" y="5617943"/>
            <a:ext cx="1991364" cy="276999"/>
          </a:xfrm>
          <a:prstGeom prst="rect">
            <a:avLst/>
          </a:prstGeom>
          <a:noFill/>
        </p:spPr>
        <p:txBody>
          <a:bodyPr wrap="square" rtlCol="0">
            <a:spAutoFit/>
          </a:bodyPr>
          <a:lstStyle/>
          <a:p>
            <a:r>
              <a:rPr lang="en-US" sz="1200" b="1" dirty="0">
                <a:solidFill>
                  <a:srgbClr val="C00000"/>
                </a:solidFill>
              </a:rPr>
              <a:t>Pacific Islander</a:t>
            </a:r>
          </a:p>
        </p:txBody>
      </p:sp>
      <p:sp>
        <p:nvSpPr>
          <p:cNvPr id="14" name="TextBox 13">
            <a:extLst>
              <a:ext uri="{FF2B5EF4-FFF2-40B4-BE49-F238E27FC236}">
                <a16:creationId xmlns:a16="http://schemas.microsoft.com/office/drawing/2014/main" id="{87C407D2-AEA3-5C12-FEA4-1FA9E43DF933}"/>
              </a:ext>
            </a:extLst>
          </p:cNvPr>
          <p:cNvSpPr txBox="1"/>
          <p:nvPr/>
        </p:nvSpPr>
        <p:spPr>
          <a:xfrm>
            <a:off x="10156677" y="5821134"/>
            <a:ext cx="1991364" cy="276999"/>
          </a:xfrm>
          <a:prstGeom prst="rect">
            <a:avLst/>
          </a:prstGeom>
          <a:noFill/>
        </p:spPr>
        <p:txBody>
          <a:bodyPr wrap="square" rtlCol="0">
            <a:spAutoFit/>
          </a:bodyPr>
          <a:lstStyle/>
          <a:p>
            <a:r>
              <a:rPr lang="en-US" sz="1200" b="1" dirty="0">
                <a:solidFill>
                  <a:srgbClr val="C00000"/>
                </a:solidFill>
              </a:rPr>
              <a:t>American Indian</a:t>
            </a:r>
          </a:p>
        </p:txBody>
      </p:sp>
      <p:sp>
        <p:nvSpPr>
          <p:cNvPr id="9" name="Oval 8">
            <a:extLst>
              <a:ext uri="{FF2B5EF4-FFF2-40B4-BE49-F238E27FC236}">
                <a16:creationId xmlns:a16="http://schemas.microsoft.com/office/drawing/2014/main" id="{157A1BB0-BC2E-1D74-A776-86864B1BFD23}"/>
              </a:ext>
            </a:extLst>
          </p:cNvPr>
          <p:cNvSpPr/>
          <p:nvPr/>
        </p:nvSpPr>
        <p:spPr>
          <a:xfrm>
            <a:off x="9146770" y="1733801"/>
            <a:ext cx="759424" cy="407296"/>
          </a:xfrm>
          <a:prstGeom prst="ellipse">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2F1A1F4-BA58-2339-5BD0-7FDE514949EF}"/>
              </a:ext>
            </a:extLst>
          </p:cNvPr>
          <p:cNvSpPr/>
          <p:nvPr/>
        </p:nvSpPr>
        <p:spPr>
          <a:xfrm>
            <a:off x="9189391" y="3087063"/>
            <a:ext cx="759424" cy="407296"/>
          </a:xfrm>
          <a:prstGeom prst="ellipse">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1263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3517903-8ED0-F9E0-DC88-603E0F658E91}"/>
              </a:ext>
            </a:extLst>
          </p:cNvPr>
          <p:cNvSpPr txBox="1">
            <a:spLocks/>
          </p:cNvSpPr>
          <p:nvPr/>
        </p:nvSpPr>
        <p:spPr>
          <a:xfrm>
            <a:off x="374075" y="433788"/>
            <a:ext cx="9604004" cy="680309"/>
          </a:xfrm>
          <a:prstGeom prst="rect">
            <a:avLst/>
          </a:prstGeom>
        </p:spPr>
        <p:txBody>
          <a:bodyPr>
            <a:normAutofit/>
          </a:bodyPr>
          <a:lstStyle>
            <a:lvl1pPr algn="l" defTabSz="685859"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b="1" dirty="0">
                <a:solidFill>
                  <a:srgbClr val="009193"/>
                </a:solidFill>
                <a:latin typeface="Franklin Gothic Demi Cond" panose="020B0603020102020204" pitchFamily="34" charset="0"/>
                <a:cs typeface="Arial" panose="020B0604020202020204" pitchFamily="34" charset="0"/>
              </a:rPr>
              <a:t>Demographics: Age Group</a:t>
            </a:r>
          </a:p>
        </p:txBody>
      </p:sp>
      <p:graphicFrame>
        <p:nvGraphicFramePr>
          <p:cNvPr id="2" name="Chart 1">
            <a:extLst>
              <a:ext uri="{FF2B5EF4-FFF2-40B4-BE49-F238E27FC236}">
                <a16:creationId xmlns:a16="http://schemas.microsoft.com/office/drawing/2014/main" id="{081744D4-F956-7946-BEA4-52F62D9F4554}"/>
              </a:ext>
            </a:extLst>
          </p:cNvPr>
          <p:cNvGraphicFramePr>
            <a:graphicFrameLocks/>
          </p:cNvGraphicFramePr>
          <p:nvPr>
            <p:extLst>
              <p:ext uri="{D42A27DB-BD31-4B8C-83A1-F6EECF244321}">
                <p14:modId xmlns:p14="http://schemas.microsoft.com/office/powerpoint/2010/main" val="2470372175"/>
              </p:ext>
            </p:extLst>
          </p:nvPr>
        </p:nvGraphicFramePr>
        <p:xfrm>
          <a:off x="382338" y="1017439"/>
          <a:ext cx="11435587" cy="5479103"/>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a:extLst>
              <a:ext uri="{FF2B5EF4-FFF2-40B4-BE49-F238E27FC236}">
                <a16:creationId xmlns:a16="http://schemas.microsoft.com/office/drawing/2014/main" id="{3831DFD3-586A-83B2-2212-26E127A65C2E}"/>
              </a:ext>
            </a:extLst>
          </p:cNvPr>
          <p:cNvCxnSpPr>
            <a:cxnSpLocks/>
          </p:cNvCxnSpPr>
          <p:nvPr/>
        </p:nvCxnSpPr>
        <p:spPr>
          <a:xfrm>
            <a:off x="8994710" y="1604865"/>
            <a:ext cx="699797" cy="134870"/>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65FFCDC-600A-F055-0A2D-D979A5A879CB}"/>
              </a:ext>
            </a:extLst>
          </p:cNvPr>
          <p:cNvCxnSpPr>
            <a:cxnSpLocks/>
          </p:cNvCxnSpPr>
          <p:nvPr/>
        </p:nvCxnSpPr>
        <p:spPr>
          <a:xfrm flipV="1">
            <a:off x="9344608" y="5428433"/>
            <a:ext cx="418324" cy="179261"/>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9483CEE-5795-75E8-F25A-8DB067E8320E}"/>
              </a:ext>
            </a:extLst>
          </p:cNvPr>
          <p:cNvPicPr>
            <a:picLocks noChangeAspect="1"/>
          </p:cNvPicPr>
          <p:nvPr/>
        </p:nvPicPr>
        <p:blipFill>
          <a:blip r:embed="rId3"/>
          <a:stretch>
            <a:fillRect/>
          </a:stretch>
        </p:blipFill>
        <p:spPr>
          <a:xfrm>
            <a:off x="10199986" y="5301767"/>
            <a:ext cx="700387" cy="216296"/>
          </a:xfrm>
          <a:prstGeom prst="rect">
            <a:avLst/>
          </a:prstGeom>
        </p:spPr>
      </p:pic>
      <p:pic>
        <p:nvPicPr>
          <p:cNvPr id="6" name="Picture 5">
            <a:extLst>
              <a:ext uri="{FF2B5EF4-FFF2-40B4-BE49-F238E27FC236}">
                <a16:creationId xmlns:a16="http://schemas.microsoft.com/office/drawing/2014/main" id="{4757B049-01CE-3DB1-2101-1556F5339A33}"/>
              </a:ext>
            </a:extLst>
          </p:cNvPr>
          <p:cNvPicPr>
            <a:picLocks noChangeAspect="1"/>
          </p:cNvPicPr>
          <p:nvPr/>
        </p:nvPicPr>
        <p:blipFill>
          <a:blip r:embed="rId4"/>
          <a:stretch>
            <a:fillRect/>
          </a:stretch>
        </p:blipFill>
        <p:spPr>
          <a:xfrm>
            <a:off x="10271202" y="1739735"/>
            <a:ext cx="1119097" cy="216296"/>
          </a:xfrm>
          <a:prstGeom prst="rect">
            <a:avLst/>
          </a:prstGeom>
        </p:spPr>
      </p:pic>
    </p:spTree>
    <p:extLst>
      <p:ext uri="{BB962C8B-B14F-4D97-AF65-F5344CB8AC3E}">
        <p14:creationId xmlns:p14="http://schemas.microsoft.com/office/powerpoint/2010/main" val="1614181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076060A-0178-E45A-6188-E468DF62D796}"/>
              </a:ext>
            </a:extLst>
          </p:cNvPr>
          <p:cNvSpPr txBox="1">
            <a:spLocks/>
          </p:cNvSpPr>
          <p:nvPr/>
        </p:nvSpPr>
        <p:spPr>
          <a:xfrm>
            <a:off x="415169" y="291495"/>
            <a:ext cx="11111245" cy="1325563"/>
          </a:xfrm>
          <a:prstGeom prst="rect">
            <a:avLst/>
          </a:prstGeom>
        </p:spPr>
        <p:txBody>
          <a:bodyPr vert="horz" lIns="91440" tIns="45720" rIns="91440" bIns="45720" rtlCol="0" anchor="ctr">
            <a:normAutofit/>
          </a:bodyPr>
          <a:lstStyle>
            <a:lvl1pPr algn="l" defTabSz="685859"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solidFill>
                  <a:srgbClr val="007088"/>
                </a:solidFill>
              </a:rPr>
              <a:t>Fall Enrollment Trend (before Census)</a:t>
            </a:r>
            <a:endParaRPr lang="en-US" sz="1200" dirty="0">
              <a:solidFill>
                <a:srgbClr val="007088"/>
              </a:solidFill>
            </a:endParaRPr>
          </a:p>
        </p:txBody>
      </p:sp>
      <p:graphicFrame>
        <p:nvGraphicFramePr>
          <p:cNvPr id="5" name="Chart 4">
            <a:extLst>
              <a:ext uri="{FF2B5EF4-FFF2-40B4-BE49-F238E27FC236}">
                <a16:creationId xmlns:a16="http://schemas.microsoft.com/office/drawing/2014/main" id="{C9755BF4-1458-24AC-B7A1-CFC0E069F66F}"/>
              </a:ext>
            </a:extLst>
          </p:cNvPr>
          <p:cNvGraphicFramePr>
            <a:graphicFrameLocks/>
          </p:cNvGraphicFramePr>
          <p:nvPr/>
        </p:nvGraphicFramePr>
        <p:xfrm>
          <a:off x="497470" y="1617058"/>
          <a:ext cx="11028944" cy="4660452"/>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Arrow Connector 6">
            <a:extLst>
              <a:ext uri="{FF2B5EF4-FFF2-40B4-BE49-F238E27FC236}">
                <a16:creationId xmlns:a16="http://schemas.microsoft.com/office/drawing/2014/main" id="{3930C021-6C1A-5734-8B30-AE01DAE15F91}"/>
              </a:ext>
            </a:extLst>
          </p:cNvPr>
          <p:cNvCxnSpPr>
            <a:cxnSpLocks/>
          </p:cNvCxnSpPr>
          <p:nvPr/>
        </p:nvCxnSpPr>
        <p:spPr>
          <a:xfrm>
            <a:off x="5404914" y="1792551"/>
            <a:ext cx="2044558" cy="1294544"/>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8FB1F27-E1E5-5E9B-464A-09D2A369AD6A}"/>
              </a:ext>
            </a:extLst>
          </p:cNvPr>
          <p:cNvCxnSpPr>
            <a:cxnSpLocks/>
          </p:cNvCxnSpPr>
          <p:nvPr/>
        </p:nvCxnSpPr>
        <p:spPr>
          <a:xfrm>
            <a:off x="1551398" y="3213217"/>
            <a:ext cx="2094215" cy="812515"/>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ED14F7A-5D2B-F3CC-65C8-1DF046C3F90B}"/>
              </a:ext>
            </a:extLst>
          </p:cNvPr>
          <p:cNvCxnSpPr>
            <a:cxnSpLocks/>
          </p:cNvCxnSpPr>
          <p:nvPr/>
        </p:nvCxnSpPr>
        <p:spPr>
          <a:xfrm>
            <a:off x="8414535" y="4584521"/>
            <a:ext cx="2421276" cy="217735"/>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AB7AC8B-BB20-10A1-C31A-4E6ACBBC729D}"/>
              </a:ext>
            </a:extLst>
          </p:cNvPr>
          <p:cNvSpPr txBox="1"/>
          <p:nvPr/>
        </p:nvSpPr>
        <p:spPr>
          <a:xfrm>
            <a:off x="6427193" y="2178369"/>
            <a:ext cx="1006868" cy="369332"/>
          </a:xfrm>
          <a:prstGeom prst="rect">
            <a:avLst/>
          </a:prstGeom>
          <a:noFill/>
        </p:spPr>
        <p:txBody>
          <a:bodyPr wrap="square" rtlCol="0">
            <a:spAutoFit/>
          </a:bodyPr>
          <a:lstStyle/>
          <a:p>
            <a:r>
              <a:rPr lang="en-US" b="1" dirty="0">
                <a:solidFill>
                  <a:srgbClr val="FF0000"/>
                </a:solidFill>
              </a:rPr>
              <a:t>-40%</a:t>
            </a:r>
          </a:p>
        </p:txBody>
      </p:sp>
      <p:sp>
        <p:nvSpPr>
          <p:cNvPr id="14" name="TextBox 13">
            <a:extLst>
              <a:ext uri="{FF2B5EF4-FFF2-40B4-BE49-F238E27FC236}">
                <a16:creationId xmlns:a16="http://schemas.microsoft.com/office/drawing/2014/main" id="{5D684507-7B82-9D2A-1C17-50D21C63AA34}"/>
              </a:ext>
            </a:extLst>
          </p:cNvPr>
          <p:cNvSpPr txBox="1"/>
          <p:nvPr/>
        </p:nvSpPr>
        <p:spPr>
          <a:xfrm>
            <a:off x="2381892" y="3239171"/>
            <a:ext cx="1006868" cy="369332"/>
          </a:xfrm>
          <a:prstGeom prst="rect">
            <a:avLst/>
          </a:prstGeom>
          <a:noFill/>
        </p:spPr>
        <p:txBody>
          <a:bodyPr wrap="square" rtlCol="0">
            <a:spAutoFit/>
          </a:bodyPr>
          <a:lstStyle/>
          <a:p>
            <a:r>
              <a:rPr lang="en-US" b="1" dirty="0">
                <a:solidFill>
                  <a:srgbClr val="FF0000"/>
                </a:solidFill>
              </a:rPr>
              <a:t>-28%</a:t>
            </a:r>
          </a:p>
        </p:txBody>
      </p:sp>
      <p:sp>
        <p:nvSpPr>
          <p:cNvPr id="15" name="TextBox 14">
            <a:extLst>
              <a:ext uri="{FF2B5EF4-FFF2-40B4-BE49-F238E27FC236}">
                <a16:creationId xmlns:a16="http://schemas.microsoft.com/office/drawing/2014/main" id="{E2F275FA-4D39-4051-0393-0A518C2FE9D8}"/>
              </a:ext>
            </a:extLst>
          </p:cNvPr>
          <p:cNvSpPr txBox="1"/>
          <p:nvPr/>
        </p:nvSpPr>
        <p:spPr>
          <a:xfrm>
            <a:off x="9346058" y="4339467"/>
            <a:ext cx="1006868" cy="369332"/>
          </a:xfrm>
          <a:prstGeom prst="rect">
            <a:avLst/>
          </a:prstGeom>
          <a:noFill/>
        </p:spPr>
        <p:txBody>
          <a:bodyPr wrap="square" rtlCol="0">
            <a:spAutoFit/>
          </a:bodyPr>
          <a:lstStyle/>
          <a:p>
            <a:r>
              <a:rPr lang="en-US" b="1" dirty="0">
                <a:solidFill>
                  <a:srgbClr val="FF0000"/>
                </a:solidFill>
              </a:rPr>
              <a:t>-38%</a:t>
            </a:r>
          </a:p>
        </p:txBody>
      </p:sp>
    </p:spTree>
    <p:extLst>
      <p:ext uri="{BB962C8B-B14F-4D97-AF65-F5344CB8AC3E}">
        <p14:creationId xmlns:p14="http://schemas.microsoft.com/office/powerpoint/2010/main" val="390351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theme/theme1.xml><?xml version="1.0" encoding="utf-8"?>
<a:theme xmlns:a="http://schemas.openxmlformats.org/drawingml/2006/main" name="Peralta - 2021 Light">
  <a:themeElements>
    <a:clrScheme name="Custom 3">
      <a:dk1>
        <a:srgbClr val="999999"/>
      </a:dk1>
      <a:lt1>
        <a:srgbClr val="EDEAE0"/>
      </a:lt1>
      <a:dk2>
        <a:srgbClr val="000000"/>
      </a:dk2>
      <a:lt2>
        <a:srgbClr val="F2DD85"/>
      </a:lt2>
      <a:accent1>
        <a:srgbClr val="007088"/>
      </a:accent1>
      <a:accent2>
        <a:srgbClr val="937D4E"/>
      </a:accent2>
      <a:accent3>
        <a:srgbClr val="7FAE49"/>
      </a:accent3>
      <a:accent4>
        <a:srgbClr val="41B8C8"/>
      </a:accent4>
      <a:accent5>
        <a:srgbClr val="6C41AE"/>
      </a:accent5>
      <a:accent6>
        <a:srgbClr val="AE494D"/>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F5826C9-E45D-C24D-ADFA-49BE4C54F9E2}" vid="{2F115936-9F68-B44A-BD1B-A3E9C1367E42}"/>
    </a:ext>
  </a:extLst>
</a:theme>
</file>

<file path=ppt/theme/theme2.xml><?xml version="1.0" encoding="utf-8"?>
<a:theme xmlns:a="http://schemas.openxmlformats.org/drawingml/2006/main" name="1_Peralta 2021">
  <a:themeElements>
    <a:clrScheme name="Peralta 2021">
      <a:dk1>
        <a:srgbClr val="000000"/>
      </a:dk1>
      <a:lt1>
        <a:srgbClr val="FFFFFF"/>
      </a:lt1>
      <a:dk2>
        <a:srgbClr val="103459"/>
      </a:dk2>
      <a:lt2>
        <a:srgbClr val="E7E6E6"/>
      </a:lt2>
      <a:accent1>
        <a:srgbClr val="0E4C90"/>
      </a:accent1>
      <a:accent2>
        <a:srgbClr val="D15E14"/>
      </a:accent2>
      <a:accent3>
        <a:srgbClr val="AA9767"/>
      </a:accent3>
      <a:accent4>
        <a:srgbClr val="1D8649"/>
      </a:accent4>
      <a:accent5>
        <a:srgbClr val="416BA9"/>
      </a:accent5>
      <a:accent6>
        <a:srgbClr val="101820"/>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F5826C9-E45D-C24D-ADFA-49BE4C54F9E2}" vid="{66F4F8FE-955B-F540-8685-A1B3D72FC871}"/>
    </a:ext>
  </a:extLst>
</a:theme>
</file>

<file path=ppt/theme/theme3.xml><?xml version="1.0" encoding="utf-8"?>
<a:theme xmlns:a="http://schemas.openxmlformats.org/drawingml/2006/main" name="2_Peralta 2021">
  <a:themeElements>
    <a:clrScheme name="Peralta 2021">
      <a:dk1>
        <a:srgbClr val="000000"/>
      </a:dk1>
      <a:lt1>
        <a:srgbClr val="FFFFFF"/>
      </a:lt1>
      <a:dk2>
        <a:srgbClr val="103459"/>
      </a:dk2>
      <a:lt2>
        <a:srgbClr val="E7E6E6"/>
      </a:lt2>
      <a:accent1>
        <a:srgbClr val="0E4C90"/>
      </a:accent1>
      <a:accent2>
        <a:srgbClr val="D15E14"/>
      </a:accent2>
      <a:accent3>
        <a:srgbClr val="AA9767"/>
      </a:accent3>
      <a:accent4>
        <a:srgbClr val="1D8649"/>
      </a:accent4>
      <a:accent5>
        <a:srgbClr val="416BA9"/>
      </a:accent5>
      <a:accent6>
        <a:srgbClr val="101820"/>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F5826C9-E45D-C24D-ADFA-49BE4C54F9E2}" vid="{BFFC9857-B7EF-9949-9DCF-CC776603F91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Peralta - 2021 Light</Template>
  <TotalTime>18486</TotalTime>
  <Words>5171</Words>
  <Application>Microsoft Macintosh PowerPoint</Application>
  <PresentationFormat>Widescreen</PresentationFormat>
  <Paragraphs>1255</Paragraphs>
  <Slides>52</Slides>
  <Notes>9</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52</vt:i4>
      </vt:variant>
    </vt:vector>
  </HeadingPairs>
  <TitlesOfParts>
    <vt:vector size="66" baseType="lpstr">
      <vt:lpstr>Arial</vt:lpstr>
      <vt:lpstr>Calibri</vt:lpstr>
      <vt:lpstr>Century</vt:lpstr>
      <vt:lpstr>Century Gothic</vt:lpstr>
      <vt:lpstr>Franklin Gothic Demi Cond</vt:lpstr>
      <vt:lpstr>Franklin Gothic Medium</vt:lpstr>
      <vt:lpstr>Franklin Gothic Medium Cond</vt:lpstr>
      <vt:lpstr>Garamond</vt:lpstr>
      <vt:lpstr>Helvetica</vt:lpstr>
      <vt:lpstr>Palatino Linotype</vt:lpstr>
      <vt:lpstr>Zapf Dingbats</vt:lpstr>
      <vt:lpstr>Peralta - 2021 Light</vt:lpstr>
      <vt:lpstr>1_Peralta 2021</vt:lpstr>
      <vt:lpstr>2_Peralta 2021</vt:lpstr>
      <vt:lpstr>PowerPoint Presentation</vt:lpstr>
      <vt:lpstr>PowerPoint Presentation</vt:lpstr>
      <vt:lpstr>EMP Planning Background</vt:lpstr>
      <vt:lpstr>Cabinet Retreat Outcomes</vt:lpstr>
      <vt:lpstr>Preliminary Strategic Priorities for EMP</vt:lpstr>
      <vt:lpstr>PowerPoint Presentation</vt:lpstr>
      <vt:lpstr>PowerPoint Presentation</vt:lpstr>
      <vt:lpstr>PowerPoint Presentation</vt:lpstr>
      <vt:lpstr>PowerPoint Presentation</vt:lpstr>
      <vt:lpstr>PowerPoint Presentation</vt:lpstr>
      <vt:lpstr>Persistence at BCC</vt:lpstr>
      <vt:lpstr>Fall ‘20 to Spring ‘21 Persistence: First Time Students</vt:lpstr>
      <vt:lpstr>COURSE SUCCESS, RETENTION, WITHDRAWAL RATES</vt:lpstr>
      <vt:lpstr>Course  Completion  &amp; Retention  2021-22</vt:lpstr>
      <vt:lpstr>PowerPoint Presentation</vt:lpstr>
      <vt:lpstr>Overview of Research</vt:lpstr>
      <vt:lpstr>Service Area Feeder School Demographics</vt:lpstr>
      <vt:lpstr>PowerPoint Presentation</vt:lpstr>
      <vt:lpstr>Service Area Enrollment Pipeline</vt:lpstr>
      <vt:lpstr>Gentrification</vt:lpstr>
      <vt:lpstr>Living Wage Revised</vt:lpstr>
      <vt:lpstr>PowerPoint Presentation</vt:lpstr>
      <vt:lpstr>Median Wage</vt:lpstr>
      <vt:lpstr>PowerPoint Presentation</vt:lpstr>
      <vt:lpstr>PowerPoint Presentation</vt:lpstr>
      <vt:lpstr>PowerPoint Presentation</vt:lpstr>
      <vt:lpstr>Employment Wages</vt:lpstr>
      <vt:lpstr>Employment Wages: Career Education</vt:lpstr>
      <vt:lpstr>Employment Wages: Arts/Humanities/Social Sciences</vt:lpstr>
      <vt:lpstr>Employment Wages: STEM</vt:lpstr>
      <vt:lpstr>Associate Degrees by Ethnicity &amp; Gender</vt:lpstr>
      <vt:lpstr>Student Success: Key Takeaways from Research</vt:lpstr>
      <vt:lpstr>Online Course Success</vt:lpstr>
      <vt:lpstr>Internships</vt:lpstr>
      <vt:lpstr>Mental Health Services &amp; Outcomes</vt:lpstr>
      <vt:lpstr>PowerPoint Presentation</vt:lpstr>
      <vt:lpstr>Human Capital Development</vt:lpstr>
      <vt:lpstr>Human Capital Development</vt:lpstr>
      <vt:lpstr>WestEd EMP Support Timeline</vt:lpstr>
      <vt:lpstr>PowerPoint Presentation</vt:lpstr>
      <vt:lpstr>Thank you!  Leave Feedback  View EMP Documents </vt:lpstr>
      <vt:lpstr>Questions?</vt:lpstr>
      <vt:lpstr>Addendum</vt:lpstr>
      <vt:lpstr>Wage Data</vt:lpstr>
      <vt:lpstr>Wage Data</vt:lpstr>
      <vt:lpstr>Wage Data</vt:lpstr>
      <vt:lpstr>Wage Data</vt:lpstr>
      <vt:lpstr>Educational Attainment</vt:lpstr>
      <vt:lpstr>Educational Attainment</vt:lpstr>
      <vt:lpstr>Educational Attainment</vt:lpstr>
      <vt:lpstr>Educational Attainment</vt:lpstr>
      <vt:lpstr>Wage Data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Phoumy Sayavong</dc:creator>
  <cp:lastModifiedBy>Phoumy Sayavong</cp:lastModifiedBy>
  <cp:revision>85</cp:revision>
  <dcterms:created xsi:type="dcterms:W3CDTF">2022-02-07T19:10:08Z</dcterms:created>
  <dcterms:modified xsi:type="dcterms:W3CDTF">2022-10-14T18:15:25Z</dcterms:modified>
</cp:coreProperties>
</file>