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notesMasterIdLst>
    <p:notesMasterId r:id="rId34"/>
  </p:notesMasterIdLst>
  <p:sldIdLst>
    <p:sldId id="356" r:id="rId4"/>
    <p:sldId id="366" r:id="rId5"/>
    <p:sldId id="358" r:id="rId6"/>
    <p:sldId id="355" r:id="rId7"/>
    <p:sldId id="267" r:id="rId8"/>
    <p:sldId id="265" r:id="rId9"/>
    <p:sldId id="261" r:id="rId10"/>
    <p:sldId id="372" r:id="rId11"/>
    <p:sldId id="353" r:id="rId12"/>
    <p:sldId id="262" r:id="rId13"/>
    <p:sldId id="315" r:id="rId14"/>
    <p:sldId id="322" r:id="rId15"/>
    <p:sldId id="369" r:id="rId16"/>
    <p:sldId id="274" r:id="rId17"/>
    <p:sldId id="359" r:id="rId18"/>
    <p:sldId id="310" r:id="rId19"/>
    <p:sldId id="332" r:id="rId20"/>
    <p:sldId id="272" r:id="rId21"/>
    <p:sldId id="284" r:id="rId22"/>
    <p:sldId id="287" r:id="rId23"/>
    <p:sldId id="288" r:id="rId24"/>
    <p:sldId id="291" r:id="rId25"/>
    <p:sldId id="292" r:id="rId26"/>
    <p:sldId id="296" r:id="rId27"/>
    <p:sldId id="294" r:id="rId28"/>
    <p:sldId id="295" r:id="rId29"/>
    <p:sldId id="266" r:id="rId30"/>
    <p:sldId id="299" r:id="rId31"/>
    <p:sldId id="320" r:id="rId32"/>
    <p:sldId id="32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96460-A9DF-4172-47E8-E9F9E42AA750}" name="Angelica Garcia" initials="AG" userId="S::angelicagarcia@peralta.edu::e4759e87-aa36-4544-9c2a-e215fa55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A00"/>
    <a:srgbClr val="FFFFFF"/>
    <a:srgbClr val="009193"/>
    <a:srgbClr val="FF9300"/>
    <a:srgbClr val="007088"/>
    <a:srgbClr val="009051"/>
    <a:srgbClr val="94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3333"/>
  </p:normalViewPr>
  <p:slideViewPr>
    <p:cSldViewPr snapToGrid="0">
      <p:cViewPr varScale="1">
        <p:scale>
          <a:sx n="115" d="100"/>
          <a:sy n="115" d="100"/>
        </p:scale>
        <p:origin x="125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psayavong/Documents/ENROLLMENT/ENROLLMENT%20UPDATES/FALL%202022/Enrollment%20and%20Outcomes-Fall%20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psayavong/Documents/ENROLLMENT/Enrollment%20and%20Outcomes-20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psayavong/Documents/ENROLLMENT/ENROLLMENT%20UPDATES/FALL%202022/Enrollment%20and%20Outcomes-Fall%20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psayavong/Documents/ENROLLMENT/ENROLLMENT%20UPDATES/FALL%202022/Enrollment%20and%20Outcomes-Fall%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psayavong/Documents/ENROLLMENT/ENROLLMENT%20UPDATES/FALL%202022/Enrollment%20and%20Outcomes-Fall%202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psayavong/Downloads/Success%20by%20College%20by%20Annual.csv"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psayavong/Documents/ENROLLMENT/Enrollment%20and%20Outcomes-202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psayavong/Documents/EDUCATION%20MASTER%20PLAN/EMP%202023-27/2021-22%20EMP%20DATA/EMP%20Research%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93729262810626E-2"/>
          <c:y val="3.8980480461627109E-2"/>
          <c:w val="0.97334726830486529"/>
          <c:h val="0.7630486251498042"/>
        </c:manualLayout>
      </c:layout>
      <c:barChart>
        <c:barDir val="col"/>
        <c:grouping val="stacked"/>
        <c:varyColors val="0"/>
        <c:ser>
          <c:idx val="0"/>
          <c:order val="0"/>
          <c:tx>
            <c:strRef>
              <c:f>'Annual Headcount'!$A$23</c:f>
              <c:strCache>
                <c:ptCount val="1"/>
                <c:pt idx="0">
                  <c:v>Female</c:v>
                </c:pt>
              </c:strCache>
            </c:strRef>
          </c:tx>
          <c:spPr>
            <a:solidFill>
              <a:srgbClr val="00919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Headcount'!$E$23:$G$23</c:f>
              <c:numCache>
                <c:formatCode>0%</c:formatCode>
                <c:ptCount val="3"/>
                <c:pt idx="0">
                  <c:v>0.5595</c:v>
                </c:pt>
                <c:pt idx="1">
                  <c:v>0.58199999999999996</c:v>
                </c:pt>
                <c:pt idx="2">
                  <c:v>0.56999999999999995</c:v>
                </c:pt>
              </c:numCache>
            </c:numRef>
          </c:val>
          <c:extLst>
            <c:ext xmlns:c16="http://schemas.microsoft.com/office/drawing/2014/chart" uri="{C3380CC4-5D6E-409C-BE32-E72D297353CC}">
              <c16:uniqueId val="{00000000-F807-9041-971E-B6E78BBF87F9}"/>
            </c:ext>
          </c:extLst>
        </c:ser>
        <c:ser>
          <c:idx val="1"/>
          <c:order val="1"/>
          <c:tx>
            <c:strRef>
              <c:f>'Annual Headcount'!$A$24</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Headcount'!$E$24:$G$24</c:f>
              <c:numCache>
                <c:formatCode>0%</c:formatCode>
                <c:ptCount val="3"/>
                <c:pt idx="0">
                  <c:v>0.40749999999999997</c:v>
                </c:pt>
                <c:pt idx="1">
                  <c:v>0.38500000000000001</c:v>
                </c:pt>
                <c:pt idx="2">
                  <c:v>0.39</c:v>
                </c:pt>
              </c:numCache>
            </c:numRef>
          </c:val>
          <c:extLst>
            <c:ext xmlns:c16="http://schemas.microsoft.com/office/drawing/2014/chart" uri="{C3380CC4-5D6E-409C-BE32-E72D297353CC}">
              <c16:uniqueId val="{00000001-F807-9041-971E-B6E78BBF87F9}"/>
            </c:ext>
          </c:extLst>
        </c:ser>
        <c:ser>
          <c:idx val="2"/>
          <c:order val="2"/>
          <c:tx>
            <c:strRef>
              <c:f>'Annual Headcount'!$A$25</c:f>
              <c:strCache>
                <c:ptCount val="1"/>
                <c:pt idx="0">
                  <c:v>Unknown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Headcount'!$E$25:$G$25</c:f>
              <c:numCache>
                <c:formatCode>0%</c:formatCode>
                <c:ptCount val="3"/>
                <c:pt idx="0">
                  <c:v>3.3000000000000002E-2</c:v>
                </c:pt>
                <c:pt idx="1">
                  <c:v>3.3000000000000002E-2</c:v>
                </c:pt>
                <c:pt idx="2">
                  <c:v>0.04</c:v>
                </c:pt>
              </c:numCache>
            </c:numRef>
          </c:val>
          <c:extLst>
            <c:ext xmlns:c16="http://schemas.microsoft.com/office/drawing/2014/chart" uri="{C3380CC4-5D6E-409C-BE32-E72D297353CC}">
              <c16:uniqueId val="{00000002-F807-9041-971E-B6E78BBF87F9}"/>
            </c:ext>
          </c:extLst>
        </c:ser>
        <c:dLbls>
          <c:dLblPos val="ctr"/>
          <c:showLegendKey val="0"/>
          <c:showVal val="1"/>
          <c:showCatName val="0"/>
          <c:showSerName val="0"/>
          <c:showPercent val="0"/>
          <c:showBubbleSize val="0"/>
        </c:dLbls>
        <c:gapWidth val="150"/>
        <c:overlap val="100"/>
        <c:axId val="1509931728"/>
        <c:axId val="1199903216"/>
      </c:barChart>
      <c:catAx>
        <c:axId val="150993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9903216"/>
        <c:crosses val="autoZero"/>
        <c:auto val="1"/>
        <c:lblAlgn val="ctr"/>
        <c:lblOffset val="100"/>
        <c:noMultiLvlLbl val="0"/>
      </c:catAx>
      <c:valAx>
        <c:axId val="1199903216"/>
        <c:scaling>
          <c:orientation val="minMax"/>
        </c:scaling>
        <c:delete val="1"/>
        <c:axPos val="l"/>
        <c:numFmt formatCode="0%" sourceLinked="1"/>
        <c:majorTickMark val="none"/>
        <c:minorTickMark val="none"/>
        <c:tickLblPos val="nextTo"/>
        <c:crossAx val="1509931728"/>
        <c:crosses val="autoZero"/>
        <c:crossBetween val="between"/>
      </c:valAx>
      <c:spPr>
        <a:solidFill>
          <a:srgbClr val="937D4E">
            <a:lumMod val="40000"/>
            <a:lumOff val="60000"/>
          </a:srgbClr>
        </a:solid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'Annual Headcount'!$A$73</c:f>
              <c:strCache>
                <c:ptCount val="1"/>
                <c:pt idx="0">
                  <c:v>American Indian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6322074390146769E-2"/>
                  <c:y val="-6.05940061434940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2B-8C4C-A996-938BB4D45AEB}"/>
                </c:ext>
              </c:extLst>
            </c:dLbl>
            <c:dLbl>
              <c:idx val="1"/>
              <c:layout>
                <c:manualLayout>
                  <c:x val="-1.3635064287293818E-2"/>
                  <c:y val="-1.3633651382285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2B-8C4C-A996-938BB4D45AEB}"/>
                </c:ext>
              </c:extLst>
            </c:dLbl>
            <c:dLbl>
              <c:idx val="2"/>
              <c:layout>
                <c:manualLayout>
                  <c:x val="1.6146570668184909E-2"/>
                  <c:y val="-1.552721407427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B-8C4C-A996-938BB4D45AEB}"/>
                </c:ext>
              </c:extLst>
            </c:dLbl>
            <c:dLbl>
              <c:idx val="4"/>
              <c:layout>
                <c:manualLayout>
                  <c:x val="-8.6714584613808293E-3"/>
                  <c:y val="-1.552721407427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Headcount'!$B$73:$G$73</c:f>
              <c:numCache>
                <c:formatCode>0.0%</c:formatCode>
                <c:ptCount val="6"/>
                <c:pt idx="0">
                  <c:v>2.2024565861922915E-3</c:v>
                </c:pt>
                <c:pt idx="1">
                  <c:v>2.0759449874578322E-3</c:v>
                </c:pt>
                <c:pt idx="2">
                  <c:v>2.0698344132469401E-3</c:v>
                </c:pt>
                <c:pt idx="3">
                  <c:v>2.6421282798833818E-3</c:v>
                </c:pt>
                <c:pt idx="4">
                  <c:v>2.4503369213266825E-3</c:v>
                </c:pt>
                <c:pt idx="5">
                  <c:v>1E-3</c:v>
                </c:pt>
              </c:numCache>
            </c:numRef>
          </c:val>
          <c:smooth val="0"/>
          <c:extLst>
            <c:ext xmlns:c16="http://schemas.microsoft.com/office/drawing/2014/chart" uri="{C3380CC4-5D6E-409C-BE32-E72D297353CC}">
              <c16:uniqueId val="{00000004-AF2B-8C4C-A996-938BB4D45AEB}"/>
            </c:ext>
          </c:extLst>
        </c:ser>
        <c:ser>
          <c:idx val="1"/>
          <c:order val="1"/>
          <c:tx>
            <c:strRef>
              <c:f>'Annual Headcount'!$A$74</c:f>
              <c:strCache>
                <c:ptCount val="1"/>
                <c:pt idx="0">
                  <c:v>Asian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7615943383314109E-2"/>
                  <c:y val="-2.4995027534190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2B-8C4C-A996-938BB4D45AEB}"/>
                </c:ext>
              </c:extLst>
            </c:dLbl>
            <c:dLbl>
              <c:idx val="2"/>
              <c:layout>
                <c:manualLayout>
                  <c:x val="-3.9892539106374296E-2"/>
                  <c:y val="3.5598978609301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2B-8C4C-A996-938BB4D45AEB}"/>
                </c:ext>
              </c:extLst>
            </c:dLbl>
            <c:dLbl>
              <c:idx val="3"/>
              <c:layout>
                <c:manualLayout>
                  <c:x val="-3.0958048619730654E-2"/>
                  <c:y val="-1.9314339458238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2B-8C4C-A996-938BB4D45AEB}"/>
                </c:ext>
              </c:extLst>
            </c:dLbl>
            <c:dLbl>
              <c:idx val="5"/>
              <c:layout>
                <c:manualLayout>
                  <c:x val="-1.6392327781833489E-2"/>
                  <c:y val="2.2344039765412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Headcount'!$B$74:$G$74</c:f>
              <c:numCache>
                <c:formatCode>0.0%</c:formatCode>
                <c:ptCount val="6"/>
                <c:pt idx="0">
                  <c:v>0.24184667513765354</c:v>
                </c:pt>
                <c:pt idx="1">
                  <c:v>0.24271256811694489</c:v>
                </c:pt>
                <c:pt idx="2">
                  <c:v>0.23686105111591071</c:v>
                </c:pt>
                <c:pt idx="3">
                  <c:v>0.23815597667638483</c:v>
                </c:pt>
                <c:pt idx="4">
                  <c:v>0.23391966395379366</c:v>
                </c:pt>
                <c:pt idx="5" formatCode="0%">
                  <c:v>0.21299999999999999</c:v>
                </c:pt>
              </c:numCache>
            </c:numRef>
          </c:val>
          <c:smooth val="0"/>
          <c:extLst>
            <c:ext xmlns:c16="http://schemas.microsoft.com/office/drawing/2014/chart" uri="{C3380CC4-5D6E-409C-BE32-E72D297353CC}">
              <c16:uniqueId val="{00000009-AF2B-8C4C-A996-938BB4D45AEB}"/>
            </c:ext>
          </c:extLst>
        </c:ser>
        <c:ser>
          <c:idx val="2"/>
          <c:order val="2"/>
          <c:tx>
            <c:strRef>
              <c:f>'Annual Headcount'!$A$75</c:f>
              <c:strCache>
                <c:ptCount val="1"/>
                <c:pt idx="0">
                  <c:v>Black/African American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Headcount'!$B$75:$G$75</c:f>
              <c:numCache>
                <c:formatCode>0.0%</c:formatCode>
                <c:ptCount val="6"/>
                <c:pt idx="0">
                  <c:v>0.15637441761965268</c:v>
                </c:pt>
                <c:pt idx="1">
                  <c:v>0.16097223423579274</c:v>
                </c:pt>
                <c:pt idx="2">
                  <c:v>0.1613570914326854</c:v>
                </c:pt>
                <c:pt idx="3">
                  <c:v>0.15552113702623907</c:v>
                </c:pt>
                <c:pt idx="4">
                  <c:v>0.15463376214229457</c:v>
                </c:pt>
                <c:pt idx="5" formatCode="0%">
                  <c:v>0.16400000000000001</c:v>
                </c:pt>
              </c:numCache>
            </c:numRef>
          </c:val>
          <c:smooth val="0"/>
          <c:extLst>
            <c:ext xmlns:c16="http://schemas.microsoft.com/office/drawing/2014/chart" uri="{C3380CC4-5D6E-409C-BE32-E72D297353CC}">
              <c16:uniqueId val="{0000000A-AF2B-8C4C-A996-938BB4D45AEB}"/>
            </c:ext>
          </c:extLst>
        </c:ser>
        <c:ser>
          <c:idx val="3"/>
          <c:order val="3"/>
          <c:tx>
            <c:strRef>
              <c:f>'Annual Headcount'!$A$76</c:f>
              <c:strCache>
                <c:ptCount val="1"/>
                <c:pt idx="0">
                  <c:v>Latinx</c:v>
                </c:pt>
              </c:strCache>
            </c:strRef>
          </c:tx>
          <c:spPr>
            <a:ln w="28575" cap="rnd">
              <a:solidFill>
                <a:srgbClr val="00B050"/>
              </a:solidFill>
              <a:round/>
            </a:ln>
            <a:effectLst/>
          </c:spPr>
          <c:marker>
            <c:symbol val="circle"/>
            <c:size val="5"/>
            <c:spPr>
              <a:solidFill>
                <a:schemeClr val="accent4"/>
              </a:solidFill>
              <a:ln w="9525">
                <a:solidFill>
                  <a:srgbClr val="00B050"/>
                </a:solidFill>
              </a:ln>
              <a:effectLst/>
            </c:spPr>
          </c:marker>
          <c:dLbls>
            <c:dLbl>
              <c:idx val="0"/>
              <c:layout>
                <c:manualLayout>
                  <c:x val="-7.3645058722583603E-2"/>
                  <c:y val="2.9918290533349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2B-8C4C-A996-938BB4D45AEB}"/>
                </c:ext>
              </c:extLst>
            </c:dLbl>
            <c:dLbl>
              <c:idx val="1"/>
              <c:layout>
                <c:manualLayout>
                  <c:x val="-3.4928933280461198E-2"/>
                  <c:y val="-6.8546969449826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Headcount'!$B$76:$G$76</c:f>
              <c:numCache>
                <c:formatCode>0.0%</c:formatCode>
                <c:ptCount val="6"/>
                <c:pt idx="0">
                  <c:v>0.23998305802626005</c:v>
                </c:pt>
                <c:pt idx="1">
                  <c:v>0.24625897413718537</c:v>
                </c:pt>
                <c:pt idx="2">
                  <c:v>0.25152987760979123</c:v>
                </c:pt>
                <c:pt idx="3">
                  <c:v>0.26020408163265307</c:v>
                </c:pt>
                <c:pt idx="4">
                  <c:v>0.26437385140456815</c:v>
                </c:pt>
                <c:pt idx="5" formatCode="0%">
                  <c:v>0.29399999999999998</c:v>
                </c:pt>
              </c:numCache>
            </c:numRef>
          </c:val>
          <c:smooth val="0"/>
          <c:extLst>
            <c:ext xmlns:c16="http://schemas.microsoft.com/office/drawing/2014/chart" uri="{C3380CC4-5D6E-409C-BE32-E72D297353CC}">
              <c16:uniqueId val="{0000000D-AF2B-8C4C-A996-938BB4D45AEB}"/>
            </c:ext>
          </c:extLst>
        </c:ser>
        <c:ser>
          <c:idx val="4"/>
          <c:order val="4"/>
          <c:tx>
            <c:strRef>
              <c:f>'Annual Headcount'!$A$77</c:f>
              <c:strCache>
                <c:ptCount val="1"/>
                <c:pt idx="0">
                  <c:v>Pacific Islander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598670113206952E-2"/>
                  <c:y val="-4.014352907006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2B-8C4C-A996-938BB4D45AEB}"/>
                </c:ext>
              </c:extLst>
            </c:dLbl>
            <c:dLbl>
              <c:idx val="1"/>
              <c:layout>
                <c:manualLayout>
                  <c:x val="-5.3343910894598882E-2"/>
                  <c:y val="-3.2569278302127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2B-8C4C-A996-938BB4D45AEB}"/>
                </c:ext>
              </c:extLst>
            </c:dLbl>
            <c:dLbl>
              <c:idx val="2"/>
              <c:layout>
                <c:manualLayout>
                  <c:x val="-4.3416699242772694E-2"/>
                  <c:y val="-2.3101464842206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F2B-8C4C-A996-938BB4D45AEB}"/>
                </c:ext>
              </c:extLst>
            </c:dLbl>
            <c:dLbl>
              <c:idx val="4"/>
              <c:layout>
                <c:manualLayout>
                  <c:x val="-4.9373026233868376E-2"/>
                  <c:y val="-2.6888590226174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2B-8C4C-A996-938BB4D45AEB}"/>
                </c:ext>
              </c:extLst>
            </c:dLbl>
            <c:dLbl>
              <c:idx val="5"/>
              <c:layout>
                <c:manualLayout>
                  <c:x val="1.2843310532795013E-2"/>
                  <c:y val="-1.3633651382285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Headcount'!$B$77:$G$77</c:f>
              <c:numCache>
                <c:formatCode>0.0%</c:formatCode>
                <c:ptCount val="6"/>
                <c:pt idx="0">
                  <c:v>4.0660736975857686E-3</c:v>
                </c:pt>
                <c:pt idx="1">
                  <c:v>3.3734106046189776E-3</c:v>
                </c:pt>
                <c:pt idx="2">
                  <c:v>3.2397408207343412E-3</c:v>
                </c:pt>
                <c:pt idx="3">
                  <c:v>3.097667638483965E-3</c:v>
                </c:pt>
                <c:pt idx="4">
                  <c:v>4.9881858755578892E-3</c:v>
                </c:pt>
                <c:pt idx="5" formatCode="0%">
                  <c:v>5.0000000000000001E-3</c:v>
                </c:pt>
              </c:numCache>
            </c:numRef>
          </c:val>
          <c:smooth val="0"/>
          <c:extLst>
            <c:ext xmlns:c16="http://schemas.microsoft.com/office/drawing/2014/chart" uri="{C3380CC4-5D6E-409C-BE32-E72D297353CC}">
              <c16:uniqueId val="{00000013-AF2B-8C4C-A996-938BB4D45AEB}"/>
            </c:ext>
          </c:extLst>
        </c:ser>
        <c:ser>
          <c:idx val="5"/>
          <c:order val="5"/>
          <c:tx>
            <c:strRef>
              <c:f>'Annual Headcount'!$A$78</c:f>
              <c:strCache>
                <c:ptCount val="1"/>
                <c:pt idx="0">
                  <c:v>Two or More</c:v>
                </c:pt>
              </c:strCache>
            </c:strRef>
          </c:tx>
          <c:spPr>
            <a:ln w="28575" cap="rnd">
              <a:solidFill>
                <a:srgbClr val="7030A0"/>
              </a:solidFill>
              <a:round/>
            </a:ln>
            <a:effectLst/>
          </c:spPr>
          <c:marker>
            <c:symbol val="circle"/>
            <c:size val="5"/>
            <c:spPr>
              <a:solidFill>
                <a:schemeClr val="accent6"/>
              </a:solidFill>
              <a:ln w="9525">
                <a:solidFill>
                  <a:srgbClr val="7030A0"/>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Headcount'!$B$78:$G$78</c:f>
              <c:numCache>
                <c:formatCode>0.0%</c:formatCode>
                <c:ptCount val="6"/>
                <c:pt idx="0">
                  <c:v>6.6836086404066075E-2</c:v>
                </c:pt>
                <c:pt idx="1">
                  <c:v>6.8938673125162178E-2</c:v>
                </c:pt>
                <c:pt idx="2">
                  <c:v>7.3614110871130303E-2</c:v>
                </c:pt>
                <c:pt idx="3">
                  <c:v>6.9059766763848396E-2</c:v>
                </c:pt>
                <c:pt idx="4">
                  <c:v>7.3247571541086895E-2</c:v>
                </c:pt>
                <c:pt idx="5" formatCode="0%">
                  <c:v>7.2999999999999995E-2</c:v>
                </c:pt>
              </c:numCache>
            </c:numRef>
          </c:val>
          <c:smooth val="0"/>
          <c:extLst>
            <c:ext xmlns:c16="http://schemas.microsoft.com/office/drawing/2014/chart" uri="{C3380CC4-5D6E-409C-BE32-E72D297353CC}">
              <c16:uniqueId val="{00000014-AF2B-8C4C-A996-938BB4D45AEB}"/>
            </c:ext>
          </c:extLst>
        </c:ser>
        <c:ser>
          <c:idx val="6"/>
          <c:order val="6"/>
          <c:tx>
            <c:strRef>
              <c:f>'Annual Headcount'!$A$79</c:f>
              <c:strCache>
                <c:ptCount val="1"/>
                <c:pt idx="0">
                  <c:v>Unknown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Headcount'!$B$79:$G$79</c:f>
              <c:numCache>
                <c:formatCode>0.0%</c:formatCode>
                <c:ptCount val="6"/>
                <c:pt idx="0">
                  <c:v>4.1677255400254132E-2</c:v>
                </c:pt>
                <c:pt idx="1">
                  <c:v>3.5204567078972404E-2</c:v>
                </c:pt>
                <c:pt idx="2">
                  <c:v>3.3117350611951042E-2</c:v>
                </c:pt>
                <c:pt idx="3">
                  <c:v>4.6556122448979595E-2</c:v>
                </c:pt>
                <c:pt idx="4">
                  <c:v>4.5331233044543624E-2</c:v>
                </c:pt>
                <c:pt idx="5">
                  <c:v>2.7E-2</c:v>
                </c:pt>
              </c:numCache>
            </c:numRef>
          </c:val>
          <c:smooth val="0"/>
          <c:extLst>
            <c:ext xmlns:c16="http://schemas.microsoft.com/office/drawing/2014/chart" uri="{C3380CC4-5D6E-409C-BE32-E72D297353CC}">
              <c16:uniqueId val="{00000015-AF2B-8C4C-A996-938BB4D45AEB}"/>
            </c:ext>
          </c:extLst>
        </c:ser>
        <c:ser>
          <c:idx val="7"/>
          <c:order val="7"/>
          <c:tx>
            <c:strRef>
              <c:f>'Annual Headcount'!$A$80</c:f>
              <c:strCache>
                <c:ptCount val="1"/>
                <c:pt idx="0">
                  <c:v>White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3.2943490950095917E-2"/>
                  <c:y val="-6.2866281373873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F2B-8C4C-A996-938BB4D45AEB}"/>
                </c:ext>
              </c:extLst>
            </c:dLbl>
            <c:dLbl>
              <c:idx val="1"/>
              <c:layout>
                <c:manualLayout>
                  <c:x val="-3.2943490950095904E-2"/>
                  <c:y val="3.93861039932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F2B-8C4C-A996-938BB4D45AEB}"/>
                </c:ext>
              </c:extLst>
            </c:dLbl>
            <c:dLbl>
              <c:idx val="2"/>
              <c:layout>
                <c:manualLayout>
                  <c:x val="1.1728961483122293E-2"/>
                  <c:y val="-1.1740088690301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F2B-8C4C-A996-938BB4D45AEB}"/>
                </c:ext>
              </c:extLst>
            </c:dLbl>
            <c:dLbl>
              <c:idx val="3"/>
              <c:layout>
                <c:manualLayout>
                  <c:x val="-3.0958048619730654E-2"/>
                  <c:y val="2.4237602457397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F2B-8C4C-A996-938BB4D45AEB}"/>
                </c:ext>
              </c:extLst>
            </c:dLbl>
            <c:dLbl>
              <c:idx val="4"/>
              <c:layout>
                <c:manualLayout>
                  <c:x val="-2.9965327454548028E-2"/>
                  <c:y val="2.0450477073428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Headcount'!$B$80:$G$80</c:f>
              <c:numCache>
                <c:formatCode>0.0%</c:formatCode>
                <c:ptCount val="6"/>
                <c:pt idx="0">
                  <c:v>0.24701397712833545</c:v>
                </c:pt>
                <c:pt idx="1">
                  <c:v>0.24046362771386559</c:v>
                </c:pt>
                <c:pt idx="2">
                  <c:v>0.23821094312455005</c:v>
                </c:pt>
                <c:pt idx="3">
                  <c:v>0.22476311953352771</c:v>
                </c:pt>
                <c:pt idx="4">
                  <c:v>0.22105539511682856</c:v>
                </c:pt>
                <c:pt idx="5" formatCode="0%">
                  <c:v>0.224</c:v>
                </c:pt>
              </c:numCache>
            </c:numRef>
          </c:val>
          <c:smooth val="0"/>
          <c:extLst>
            <c:ext xmlns:c16="http://schemas.microsoft.com/office/drawing/2014/chart" uri="{C3380CC4-5D6E-409C-BE32-E72D297353CC}">
              <c16:uniqueId val="{0000001B-AF2B-8C4C-A996-938BB4D45AEB}"/>
            </c:ext>
          </c:extLst>
        </c:ser>
        <c:dLbls>
          <c:dLblPos val="t"/>
          <c:showLegendKey val="0"/>
          <c:showVal val="1"/>
          <c:showCatName val="0"/>
          <c:showSerName val="0"/>
          <c:showPercent val="0"/>
          <c:showBubbleSize val="0"/>
        </c:dLbls>
        <c:marker val="1"/>
        <c:smooth val="0"/>
        <c:axId val="1064010320"/>
        <c:axId val="1063888448"/>
      </c:lineChart>
      <c:catAx>
        <c:axId val="106401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crossAx val="1063888448"/>
        <c:crosses val="autoZero"/>
        <c:auto val="0"/>
        <c:lblAlgn val="ctr"/>
        <c:lblOffset val="100"/>
        <c:noMultiLvlLbl val="0"/>
      </c:catAx>
      <c:valAx>
        <c:axId val="10638884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06401032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Age Group</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'Annual Headcount'!$A$52</c:f>
              <c:strCache>
                <c:ptCount val="1"/>
                <c:pt idx="0">
                  <c:v>19 or Less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layout>
                <c:manualLayout>
                  <c:x val="-1.5547955693048397E-2"/>
                  <c:y val="2.781477187050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66-9747-A16A-0652BCE84C7F}"/>
                </c:ext>
              </c:extLst>
            </c:dLbl>
            <c:dLbl>
              <c:idx val="1"/>
              <c:layout>
                <c:manualLayout>
                  <c:x val="-1.4437387429259287E-2"/>
                  <c:y val="3.2450567182255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Headcount'!$E$52:$G$52</c:f>
              <c:numCache>
                <c:formatCode>0%</c:formatCode>
                <c:ptCount val="3"/>
                <c:pt idx="0">
                  <c:v>0.3049</c:v>
                </c:pt>
                <c:pt idx="1">
                  <c:v>0.3</c:v>
                </c:pt>
                <c:pt idx="2">
                  <c:v>0.32</c:v>
                </c:pt>
              </c:numCache>
            </c:numRef>
          </c:val>
          <c:smooth val="0"/>
          <c:extLst>
            <c:ext xmlns:c16="http://schemas.microsoft.com/office/drawing/2014/chart" uri="{C3380CC4-5D6E-409C-BE32-E72D297353CC}">
              <c16:uniqueId val="{00000000-C927-C040-821A-351B6B0E04DF}"/>
            </c:ext>
          </c:extLst>
        </c:ser>
        <c:ser>
          <c:idx val="1"/>
          <c:order val="1"/>
          <c:tx>
            <c:strRef>
              <c:f>'Annual Headcount'!$A$53</c:f>
              <c:strCache>
                <c:ptCount val="1"/>
                <c:pt idx="0">
                  <c:v>20 to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8845461103133575E-3"/>
                  <c:y val="-1.6225283591127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66-9747-A16A-0652BCE84C7F}"/>
                </c:ext>
              </c:extLst>
            </c:dLbl>
            <c:dLbl>
              <c:idx val="1"/>
              <c:layout>
                <c:manualLayout>
                  <c:x val="-1.4437387429259287E-2"/>
                  <c:y val="-2.5496874214629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Headcount'!$E$53:$G$53</c:f>
              <c:numCache>
                <c:formatCode>0%</c:formatCode>
                <c:ptCount val="3"/>
                <c:pt idx="0">
                  <c:v>0.316</c:v>
                </c:pt>
                <c:pt idx="1">
                  <c:v>0.31</c:v>
                </c:pt>
                <c:pt idx="2">
                  <c:v>0.3</c:v>
                </c:pt>
              </c:numCache>
            </c:numRef>
          </c:val>
          <c:smooth val="0"/>
          <c:extLst>
            <c:ext xmlns:c16="http://schemas.microsoft.com/office/drawing/2014/chart" uri="{C3380CC4-5D6E-409C-BE32-E72D297353CC}">
              <c16:uniqueId val="{00000001-C927-C040-821A-351B6B0E04DF}"/>
            </c:ext>
          </c:extLst>
        </c:ser>
        <c:ser>
          <c:idx val="2"/>
          <c:order val="2"/>
          <c:tx>
            <c:strRef>
              <c:f>'Annual Headcount'!$A$54</c:f>
              <c:strCache>
                <c:ptCount val="1"/>
                <c:pt idx="0">
                  <c:v>25 to 29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1100797011994226E-2"/>
                  <c:y val="-1.8543181247003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66-9747-A16A-0652BCE84C7F}"/>
                </c:ext>
              </c:extLst>
            </c:dLbl>
            <c:dLbl>
              <c:idx val="1"/>
              <c:layout>
                <c:manualLayout>
                  <c:x val="-1.6658523956837628E-2"/>
                  <c:y val="-1.8543181247003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Headcount'!$E$54:$G$54</c:f>
              <c:numCache>
                <c:formatCode>0%</c:formatCode>
                <c:ptCount val="3"/>
                <c:pt idx="0">
                  <c:v>0.1515</c:v>
                </c:pt>
                <c:pt idx="1">
                  <c:v>0.15</c:v>
                </c:pt>
                <c:pt idx="2">
                  <c:v>0.15</c:v>
                </c:pt>
              </c:numCache>
            </c:numRef>
          </c:val>
          <c:smooth val="0"/>
          <c:extLst>
            <c:ext xmlns:c16="http://schemas.microsoft.com/office/drawing/2014/chart" uri="{C3380CC4-5D6E-409C-BE32-E72D297353CC}">
              <c16:uniqueId val="{00000002-C927-C040-821A-351B6B0E04DF}"/>
            </c:ext>
          </c:extLst>
        </c:ser>
        <c:ser>
          <c:idx val="3"/>
          <c:order val="3"/>
          <c:tx>
            <c:strRef>
              <c:f>'Annual Headcount'!$A$55</c:f>
              <c:strCache>
                <c:ptCount val="1"/>
                <c:pt idx="0">
                  <c:v>30 to 34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7769092220626715E-2"/>
                  <c:y val="-2.3178976558754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66-9747-A16A-0652BCE84C7F}"/>
                </c:ext>
              </c:extLst>
            </c:dLbl>
            <c:dLbl>
              <c:idx val="1"/>
              <c:layout>
                <c:manualLayout>
                  <c:x val="-1.7769092220626715E-2"/>
                  <c:y val="-1.6225283591128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Headcount'!$E$55:$G$55</c:f>
              <c:numCache>
                <c:formatCode>0%</c:formatCode>
                <c:ptCount val="3"/>
                <c:pt idx="0">
                  <c:v>8.0699999999999994E-2</c:v>
                </c:pt>
                <c:pt idx="1">
                  <c:v>0.08</c:v>
                </c:pt>
                <c:pt idx="2">
                  <c:v>0.09</c:v>
                </c:pt>
              </c:numCache>
            </c:numRef>
          </c:val>
          <c:smooth val="0"/>
          <c:extLst>
            <c:ext xmlns:c16="http://schemas.microsoft.com/office/drawing/2014/chart" uri="{C3380CC4-5D6E-409C-BE32-E72D297353CC}">
              <c16:uniqueId val="{00000003-C927-C040-821A-351B6B0E04DF}"/>
            </c:ext>
          </c:extLst>
        </c:ser>
        <c:ser>
          <c:idx val="4"/>
          <c:order val="4"/>
          <c:tx>
            <c:strRef>
              <c:f>'Annual Headcount'!$A$56</c:f>
              <c:strCache>
                <c:ptCount val="1"/>
                <c:pt idx="0">
                  <c:v>35 to 39</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879660484415885E-2"/>
                  <c:y val="2.5496874214629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66-9747-A16A-0652BCE84C7F}"/>
                </c:ext>
              </c:extLst>
            </c:dLbl>
            <c:dLbl>
              <c:idx val="1"/>
              <c:layout>
                <c:manualLayout>
                  <c:x val="-1.7769092220626715E-2"/>
                  <c:y val="2.5496874214629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Headcount'!$E$56:$G$56</c:f>
              <c:numCache>
                <c:formatCode>0%</c:formatCode>
                <c:ptCount val="3"/>
                <c:pt idx="0">
                  <c:v>4.36E-2</c:v>
                </c:pt>
                <c:pt idx="1">
                  <c:v>0.04</c:v>
                </c:pt>
                <c:pt idx="2">
                  <c:v>0.05</c:v>
                </c:pt>
              </c:numCache>
            </c:numRef>
          </c:val>
          <c:smooth val="0"/>
          <c:extLst>
            <c:ext xmlns:c16="http://schemas.microsoft.com/office/drawing/2014/chart" uri="{C3380CC4-5D6E-409C-BE32-E72D297353CC}">
              <c16:uniqueId val="{00000004-C927-C040-821A-351B6B0E04DF}"/>
            </c:ext>
          </c:extLst>
        </c:ser>
        <c:ser>
          <c:idx val="5"/>
          <c:order val="5"/>
          <c:tx>
            <c:strRef>
              <c:f>'Annual Headcount'!$A$57</c:f>
              <c:strCache>
                <c:ptCount val="1"/>
                <c:pt idx="0">
                  <c:v>40 to 49</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3.442761617746426E-2"/>
                  <c:y val="-2.31789765587550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66-9747-A16A-0652BCE84C7F}"/>
                </c:ext>
              </c:extLst>
            </c:dLbl>
            <c:dLbl>
              <c:idx val="2"/>
              <c:layout>
                <c:manualLayout>
                  <c:x val="2.1100797011994226E-2"/>
                  <c:y val="-4.63579531175093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27-C040-821A-351B6B0E04D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Headcount'!$E$57:$G$57</c:f>
              <c:numCache>
                <c:formatCode>0%</c:formatCode>
                <c:ptCount val="3"/>
                <c:pt idx="0">
                  <c:v>4.7699999999999999E-2</c:v>
                </c:pt>
                <c:pt idx="1">
                  <c:v>0.05</c:v>
                </c:pt>
                <c:pt idx="2">
                  <c:v>0.05</c:v>
                </c:pt>
              </c:numCache>
            </c:numRef>
          </c:val>
          <c:smooth val="0"/>
          <c:extLst>
            <c:ext xmlns:c16="http://schemas.microsoft.com/office/drawing/2014/chart" uri="{C3380CC4-5D6E-409C-BE32-E72D297353CC}">
              <c16:uniqueId val="{00000006-C927-C040-821A-351B6B0E04DF}"/>
            </c:ext>
          </c:extLst>
        </c:ser>
        <c:ser>
          <c:idx val="6"/>
          <c:order val="6"/>
          <c:tx>
            <c:strRef>
              <c:f>'Annual Headcount'!$A$58</c:f>
              <c:strCache>
                <c:ptCount val="1"/>
                <c:pt idx="0">
                  <c:v>50 +</c:v>
                </c:pt>
              </c:strCache>
            </c:strRef>
          </c:tx>
          <c:spPr>
            <a:ln w="38100" cap="rnd">
              <a:solidFill>
                <a:schemeClr val="accent1">
                  <a:lumMod val="60000"/>
                </a:schemeClr>
              </a:solidFill>
              <a:round/>
            </a:ln>
            <a:effectLst/>
          </c:spPr>
          <c:marker>
            <c:symbol val="circle"/>
            <c:size val="5"/>
            <c:spPr>
              <a:solidFill>
                <a:schemeClr val="accent1">
                  <a:lumMod val="60000"/>
                </a:schemeClr>
              </a:solidFill>
              <a:ln w="38100">
                <a:solidFill>
                  <a:schemeClr val="accent1">
                    <a:lumMod val="60000"/>
                  </a:schemeClr>
                </a:solidFill>
              </a:ln>
              <a:effectLst/>
            </c:spPr>
          </c:marker>
          <c:dLbls>
            <c:dLbl>
              <c:idx val="0"/>
              <c:layout>
                <c:manualLayout>
                  <c:x val="-1.8879660484415885E-2"/>
                  <c:y val="-1.6225283591127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66-9747-A16A-0652BCE84C7F}"/>
                </c:ext>
              </c:extLst>
            </c:dLbl>
            <c:dLbl>
              <c:idx val="1"/>
              <c:layout>
                <c:manualLayout>
                  <c:x val="-1.7769092220626715E-2"/>
                  <c:y val="-1.6225283591128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Headcount'!$E$58:$G$58</c:f>
              <c:numCache>
                <c:formatCode>0%</c:formatCode>
                <c:ptCount val="3"/>
                <c:pt idx="0">
                  <c:v>5.57E-2</c:v>
                </c:pt>
                <c:pt idx="1">
                  <c:v>0.06</c:v>
                </c:pt>
                <c:pt idx="2">
                  <c:v>0.04</c:v>
                </c:pt>
              </c:numCache>
            </c:numRef>
          </c:val>
          <c:smooth val="0"/>
          <c:extLst>
            <c:ext xmlns:c16="http://schemas.microsoft.com/office/drawing/2014/chart" uri="{C3380CC4-5D6E-409C-BE32-E72D297353CC}">
              <c16:uniqueId val="{00000007-C927-C040-821A-351B6B0E04DF}"/>
            </c:ext>
          </c:extLst>
        </c:ser>
        <c:dLbls>
          <c:dLblPos val="r"/>
          <c:showLegendKey val="0"/>
          <c:showVal val="1"/>
          <c:showCatName val="0"/>
          <c:showSerName val="0"/>
          <c:showPercent val="0"/>
          <c:showBubbleSize val="0"/>
        </c:dLbls>
        <c:marker val="1"/>
        <c:smooth val="0"/>
        <c:axId val="1198388192"/>
        <c:axId val="1197982560"/>
      </c:lineChart>
      <c:catAx>
        <c:axId val="119838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7982560"/>
        <c:crosses val="autoZero"/>
        <c:auto val="1"/>
        <c:lblAlgn val="ctr"/>
        <c:lblOffset val="100"/>
        <c:noMultiLvlLbl val="0"/>
      </c:catAx>
      <c:valAx>
        <c:axId val="1197982560"/>
        <c:scaling>
          <c:orientation val="minMax"/>
        </c:scaling>
        <c:delete val="1"/>
        <c:axPos val="l"/>
        <c:numFmt formatCode="0%" sourceLinked="1"/>
        <c:majorTickMark val="none"/>
        <c:minorTickMark val="none"/>
        <c:tickLblPos val="nextTo"/>
        <c:crossAx val="11983881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937D4E">
        <a:lumMod val="20000"/>
        <a:lumOff val="80000"/>
      </a:srgbClr>
    </a:solidFill>
    <a:ln>
      <a:noFill/>
    </a:ln>
    <a:effectLst/>
  </c:spPr>
  <c:txPr>
    <a:bodyPr/>
    <a:lstStyle/>
    <a:p>
      <a:pPr>
        <a:defRPr sz="11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'FT-PT'!$B$119</c:f>
              <c:strCache>
                <c:ptCount val="1"/>
                <c:pt idx="0">
                  <c:v>Fall 2019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'FT-PT'!$B$120:$B$122</c:f>
              <c:numCache>
                <c:formatCode>0</c:formatCode>
                <c:ptCount val="3"/>
                <c:pt idx="0">
                  <c:v>6153</c:v>
                </c:pt>
                <c:pt idx="1">
                  <c:v>13500</c:v>
                </c:pt>
                <c:pt idx="2">
                  <c:v>1427</c:v>
                </c:pt>
              </c:numCache>
            </c:numRef>
          </c:val>
          <c:extLst>
            <c:ext xmlns:c16="http://schemas.microsoft.com/office/drawing/2014/chart" uri="{C3380CC4-5D6E-409C-BE32-E72D297353CC}">
              <c16:uniqueId val="{00000000-8734-0C42-93AD-04271A89A259}"/>
            </c:ext>
          </c:extLst>
        </c:ser>
        <c:ser>
          <c:idx val="1"/>
          <c:order val="1"/>
          <c:tx>
            <c:strRef>
              <c:f>'FT-PT'!$C$119</c:f>
              <c:strCache>
                <c:ptCount val="1"/>
                <c:pt idx="0">
                  <c:v>Fall 2020</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'FT-PT'!$C$120:$C$122</c:f>
              <c:numCache>
                <c:formatCode>0</c:formatCode>
                <c:ptCount val="3"/>
                <c:pt idx="0">
                  <c:v>6545</c:v>
                </c:pt>
                <c:pt idx="1">
                  <c:v>12310</c:v>
                </c:pt>
                <c:pt idx="2">
                  <c:v>1373</c:v>
                </c:pt>
              </c:numCache>
            </c:numRef>
          </c:val>
          <c:extLst>
            <c:ext xmlns:c16="http://schemas.microsoft.com/office/drawing/2014/chart" uri="{C3380CC4-5D6E-409C-BE32-E72D297353CC}">
              <c16:uniqueId val="{00000001-8734-0C42-93AD-04271A89A259}"/>
            </c:ext>
          </c:extLst>
        </c:ser>
        <c:ser>
          <c:idx val="2"/>
          <c:order val="2"/>
          <c:tx>
            <c:strRef>
              <c:f>'FT-PT'!$D$119</c:f>
              <c:strCache>
                <c:ptCount val="1"/>
                <c:pt idx="0">
                  <c:v>Fall 2021</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'FT-PT'!$D$120:$D$122</c:f>
              <c:numCache>
                <c:formatCode>General</c:formatCode>
                <c:ptCount val="3"/>
                <c:pt idx="0">
                  <c:v>5958</c:v>
                </c:pt>
                <c:pt idx="1">
                  <c:v>10618</c:v>
                </c:pt>
                <c:pt idx="2" formatCode="0">
                  <c:v>1119</c:v>
                </c:pt>
              </c:numCache>
            </c:numRef>
          </c:val>
          <c:extLst>
            <c:ext xmlns:c16="http://schemas.microsoft.com/office/drawing/2014/chart" uri="{C3380CC4-5D6E-409C-BE32-E72D297353CC}">
              <c16:uniqueId val="{00000002-8734-0C42-93AD-04271A89A259}"/>
            </c:ext>
          </c:extLst>
        </c:ser>
        <c:ser>
          <c:idx val="3"/>
          <c:order val="3"/>
          <c:tx>
            <c:strRef>
              <c:f>'FT-PT'!$E$119</c:f>
              <c:strCache>
                <c:ptCount val="1"/>
                <c:pt idx="0">
                  <c:v>Fall 2022</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'FT-PT'!$E$120:$E$122</c:f>
              <c:numCache>
                <c:formatCode>General</c:formatCode>
                <c:ptCount val="3"/>
                <c:pt idx="0">
                  <c:v>4428</c:v>
                </c:pt>
                <c:pt idx="1">
                  <c:v>8125</c:v>
                </c:pt>
                <c:pt idx="2" formatCode="0">
                  <c:v>885</c:v>
                </c:pt>
              </c:numCache>
            </c:numRef>
          </c:val>
          <c:extLst>
            <c:ext xmlns:c16="http://schemas.microsoft.com/office/drawing/2014/chart" uri="{C3380CC4-5D6E-409C-BE32-E72D297353CC}">
              <c16:uniqueId val="{00000003-8734-0C42-93AD-04271A89A259}"/>
            </c:ext>
          </c:extLst>
        </c:ser>
        <c:dLbls>
          <c:dLblPos val="outEnd"/>
          <c:showLegendKey val="0"/>
          <c:showVal val="1"/>
          <c:showCatName val="0"/>
          <c:showSerName val="0"/>
          <c:showPercent val="0"/>
          <c:showBubbleSize val="0"/>
        </c:dLbls>
        <c:gapWidth val="219"/>
        <c:overlap val="-27"/>
        <c:axId val="1752820240"/>
        <c:axId val="1753023632"/>
      </c:barChart>
      <c:catAx>
        <c:axId val="175282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3023632"/>
        <c:crosses val="autoZero"/>
        <c:auto val="1"/>
        <c:lblAlgn val="ctr"/>
        <c:lblOffset val="100"/>
        <c:noMultiLvlLbl val="0"/>
      </c:catAx>
      <c:valAx>
        <c:axId val="17530236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52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88"/>
      </a:solid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'Fall Enrollment Trend'!$A$4</c:f>
              <c:strCache>
                <c:ptCount val="1"/>
                <c:pt idx="0">
                  <c:v>Fall 2019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Trend'!$B$4:$D$4</c:f>
              <c:numCache>
                <c:formatCode>_(* #,##0_);_(* \(#,##0\);_(* "-"??_);_(@_)</c:formatCode>
                <c:ptCount val="3"/>
                <c:pt idx="0">
                  <c:v>6153</c:v>
                </c:pt>
                <c:pt idx="1">
                  <c:v>13500</c:v>
                </c:pt>
                <c:pt idx="2">
                  <c:v>1427</c:v>
                </c:pt>
              </c:numCache>
            </c:numRef>
          </c:val>
          <c:extLst>
            <c:ext xmlns:c16="http://schemas.microsoft.com/office/drawing/2014/chart" uri="{C3380CC4-5D6E-409C-BE32-E72D297353CC}">
              <c16:uniqueId val="{00000000-0EF8-7748-B22C-50BCA294B970}"/>
            </c:ext>
          </c:extLst>
        </c:ser>
        <c:ser>
          <c:idx val="1"/>
          <c:order val="1"/>
          <c:tx>
            <c:strRef>
              <c:f>'Fall Enrollment Trend'!$A$5</c:f>
              <c:strCache>
                <c:ptCount val="1"/>
                <c:pt idx="0">
                  <c:v>Fall 2020</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Trend'!$B$5:$D$5</c:f>
              <c:numCache>
                <c:formatCode>_(* #,##0_);_(* \(#,##0\);_(* "-"??_);_(@_)</c:formatCode>
                <c:ptCount val="3"/>
                <c:pt idx="0">
                  <c:v>6545</c:v>
                </c:pt>
                <c:pt idx="1">
                  <c:v>12310</c:v>
                </c:pt>
                <c:pt idx="2">
                  <c:v>1373</c:v>
                </c:pt>
              </c:numCache>
            </c:numRef>
          </c:val>
          <c:extLst>
            <c:ext xmlns:c16="http://schemas.microsoft.com/office/drawing/2014/chart" uri="{C3380CC4-5D6E-409C-BE32-E72D297353CC}">
              <c16:uniqueId val="{00000001-0EF8-7748-B22C-50BCA294B970}"/>
            </c:ext>
          </c:extLst>
        </c:ser>
        <c:ser>
          <c:idx val="2"/>
          <c:order val="2"/>
          <c:tx>
            <c:strRef>
              <c:f>'Fall Enrollment Trend'!$A$6</c:f>
              <c:strCache>
                <c:ptCount val="1"/>
                <c:pt idx="0">
                  <c:v>Fall 2021</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Trend'!$B$6:$D$6</c:f>
              <c:numCache>
                <c:formatCode>_(* #,##0_);_(* \(#,##0\);_(* "-"??_);_(@_)</c:formatCode>
                <c:ptCount val="3"/>
                <c:pt idx="0">
                  <c:v>5958</c:v>
                </c:pt>
                <c:pt idx="1">
                  <c:v>10618</c:v>
                </c:pt>
                <c:pt idx="2">
                  <c:v>1119</c:v>
                </c:pt>
              </c:numCache>
            </c:numRef>
          </c:val>
          <c:extLst>
            <c:ext xmlns:c16="http://schemas.microsoft.com/office/drawing/2014/chart" uri="{C3380CC4-5D6E-409C-BE32-E72D297353CC}">
              <c16:uniqueId val="{00000002-0EF8-7748-B22C-50BCA294B970}"/>
            </c:ext>
          </c:extLst>
        </c:ser>
        <c:ser>
          <c:idx val="3"/>
          <c:order val="3"/>
          <c:tx>
            <c:strRef>
              <c:f>'Fall Enrollment Trend'!$A$7</c:f>
              <c:strCache>
                <c:ptCount val="1"/>
                <c:pt idx="0">
                  <c:v>Fall 2022</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Trend'!$B$7:$D$7</c:f>
              <c:numCache>
                <c:formatCode>_(* #,##0_);_(* \(#,##0\);_(* "-"??_);_(@_)</c:formatCode>
                <c:ptCount val="3"/>
                <c:pt idx="0">
                  <c:v>6198</c:v>
                </c:pt>
                <c:pt idx="1">
                  <c:v>10947</c:v>
                </c:pt>
                <c:pt idx="2">
                  <c:v>1166</c:v>
                </c:pt>
              </c:numCache>
            </c:numRef>
          </c:val>
          <c:extLst>
            <c:ext xmlns:c16="http://schemas.microsoft.com/office/drawing/2014/chart" uri="{C3380CC4-5D6E-409C-BE32-E72D297353CC}">
              <c16:uniqueId val="{00000003-0EF8-7748-B22C-50BCA294B970}"/>
            </c:ext>
          </c:extLst>
        </c:ser>
        <c:dLbls>
          <c:dLblPos val="outEnd"/>
          <c:showLegendKey val="0"/>
          <c:showVal val="1"/>
          <c:showCatName val="0"/>
          <c:showSerName val="0"/>
          <c:showPercent val="0"/>
          <c:showBubbleSize val="0"/>
        </c:dLbls>
        <c:gapWidth val="219"/>
        <c:overlap val="-27"/>
        <c:axId val="1854078079"/>
        <c:axId val="1907905839"/>
      </c:barChart>
      <c:catAx>
        <c:axId val="185407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907905839"/>
        <c:crosses val="autoZero"/>
        <c:auto val="1"/>
        <c:lblAlgn val="ctr"/>
        <c:lblOffset val="100"/>
        <c:noMultiLvlLbl val="0"/>
      </c:catAx>
      <c:valAx>
        <c:axId val="1907905839"/>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85407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Franklin Gothic Medium Cond" panose="020B06060304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'Success Withdrawal Rate'!$B$23</c:f>
              <c:strCache>
                <c:ptCount val="1"/>
                <c:pt idx="0">
                  <c:v>RETENTION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Rate'!$C$23:$G$23</c:f>
              <c:numCache>
                <c:formatCode>0%</c:formatCode>
                <c:ptCount val="5"/>
                <c:pt idx="0">
                  <c:v>0.8269011011842925</c:v>
                </c:pt>
                <c:pt idx="1">
                  <c:v>0.83626890185195668</c:v>
                </c:pt>
                <c:pt idx="2">
                  <c:v>0.86773751361990792</c:v>
                </c:pt>
                <c:pt idx="3">
                  <c:v>0.86059019685180538</c:v>
                </c:pt>
                <c:pt idx="4">
                  <c:v>0.85222781545117943</c:v>
                </c:pt>
              </c:numCache>
            </c:numRef>
          </c:val>
          <c:smooth val="0"/>
          <c:extLst>
            <c:ext xmlns:c16="http://schemas.microsoft.com/office/drawing/2014/chart" uri="{C3380CC4-5D6E-409C-BE32-E72D297353CC}">
              <c16:uniqueId val="{00000000-01B2-6B4C-A41B-A06E2BDD10D0}"/>
            </c:ext>
          </c:extLst>
        </c:ser>
        <c:ser>
          <c:idx val="1"/>
          <c:order val="1"/>
          <c:tx>
            <c:strRef>
              <c:f>'Success Withdrawal Rate'!$B$24</c:f>
              <c:strCache>
                <c:ptCount val="1"/>
                <c:pt idx="0">
                  <c:v>PASSING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Rate'!$C$24:$G$24</c:f>
              <c:numCache>
                <c:formatCode>0%</c:formatCode>
                <c:ptCount val="5"/>
                <c:pt idx="0">
                  <c:v>0.65912874148</c:v>
                </c:pt>
                <c:pt idx="1">
                  <c:v>0.68187051334100002</c:v>
                </c:pt>
                <c:pt idx="2">
                  <c:v>0.74153434867099999</c:v>
                </c:pt>
                <c:pt idx="3">
                  <c:v>0.72826132244399999</c:v>
                </c:pt>
                <c:pt idx="4">
                  <c:v>0.67532340737100005</c:v>
                </c:pt>
              </c:numCache>
            </c:numRef>
          </c:val>
          <c:smooth val="0"/>
          <c:extLst>
            <c:ext xmlns:c16="http://schemas.microsoft.com/office/drawing/2014/chart" uri="{C3380CC4-5D6E-409C-BE32-E72D297353CC}">
              <c16:uniqueId val="{00000001-01B2-6B4C-A41B-A06E2BDD10D0}"/>
            </c:ext>
          </c:extLst>
        </c:ser>
        <c:ser>
          <c:idx val="3"/>
          <c:order val="2"/>
          <c:tx>
            <c:strRef>
              <c:f>'Success Withdrawal Rate'!$B$26</c:f>
              <c:strCache>
                <c:ptCount val="1"/>
                <c:pt idx="0">
                  <c:v>WITHDRAWAL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Rate'!$C$26:$G$26</c:f>
              <c:numCache>
                <c:formatCode>0%</c:formatCode>
                <c:ptCount val="5"/>
                <c:pt idx="0">
                  <c:v>0.20933446402211001</c:v>
                </c:pt>
                <c:pt idx="1">
                  <c:v>0.19578762020858001</c:v>
                </c:pt>
                <c:pt idx="2">
                  <c:v>0.1524222294232</c:v>
                </c:pt>
                <c:pt idx="3">
                  <c:v>0.16199325028122999</c:v>
                </c:pt>
                <c:pt idx="4">
                  <c:v>0.17339516719549999</c:v>
                </c:pt>
              </c:numCache>
            </c:numRef>
          </c:val>
          <c:smooth val="0"/>
          <c:extLst>
            <c:ext xmlns:c16="http://schemas.microsoft.com/office/drawing/2014/chart" uri="{C3380CC4-5D6E-409C-BE32-E72D297353CC}">
              <c16:uniqueId val="{00000003-01B2-6B4C-A41B-A06E2BDD10D0}"/>
            </c:ext>
          </c:extLst>
        </c:ser>
        <c:dLbls>
          <c:dLblPos val="t"/>
          <c:showLegendKey val="0"/>
          <c:showVal val="1"/>
          <c:showCatName val="0"/>
          <c:showSerName val="0"/>
          <c:showPercent val="0"/>
          <c:showBubbleSize val="0"/>
        </c:dLbls>
        <c:marker val="1"/>
        <c:smooth val="0"/>
        <c:axId val="1291967119"/>
        <c:axId val="1292179695"/>
      </c:lineChart>
      <c:catAx>
        <c:axId val="12919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292179695"/>
        <c:crosses val="autoZero"/>
        <c:auto val="1"/>
        <c:lblAlgn val="ctr"/>
        <c:lblOffset val="100"/>
        <c:noMultiLvlLbl val="0"/>
      </c:catAx>
      <c:valAx>
        <c:axId val="129217969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91967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600" b="0" i="0">
          <a:latin typeface="Franklin Gothic Medium Cond" panose="020B06060304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TRANSFER!$B$2</c:f>
              <c:strCache>
                <c:ptCount val="1"/>
                <c:pt idx="0">
                  <c:v>CSU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4.4826575598511248E-3"/>
                  <c:y val="-1.8224363770031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TRANSFER!$B$3:$B$7</c:f>
              <c:numCache>
                <c:formatCode>General</c:formatCode>
                <c:ptCount val="5"/>
                <c:pt idx="0">
                  <c:v>199</c:v>
                </c:pt>
                <c:pt idx="1">
                  <c:v>218</c:v>
                </c:pt>
                <c:pt idx="2">
                  <c:v>176</c:v>
                </c:pt>
                <c:pt idx="3">
                  <c:v>145</c:v>
                </c:pt>
                <c:pt idx="4">
                  <c:v>229</c:v>
                </c:pt>
              </c:numCache>
            </c:numRef>
          </c:val>
          <c:smooth val="0"/>
          <c:extLst>
            <c:ext xmlns:c16="http://schemas.microsoft.com/office/drawing/2014/chart" uri="{C3380CC4-5D6E-409C-BE32-E72D297353CC}">
              <c16:uniqueId val="{00000000-5B26-A44A-9A97-15AE91A29A6F}"/>
            </c:ext>
          </c:extLst>
        </c:ser>
        <c:ser>
          <c:idx val="1"/>
          <c:order val="1"/>
          <c:tx>
            <c:strRef>
              <c:f>TRANSFER!$C$2</c:f>
              <c:strCache>
                <c:ptCount val="1"/>
                <c:pt idx="0">
                  <c:v>In-State-Private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4377780163491738E-2"/>
                  <c:y val="-5.5729830262301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13-FD4B-874B-A48E16F7038B}"/>
                </c:ext>
              </c:extLst>
            </c:dLbl>
            <c:dLbl>
              <c:idx val="1"/>
              <c:layout>
                <c:manualLayout>
                  <c:x val="-4.2599839049587149E-3"/>
                  <c:y val="-3.04270687746979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13-FD4B-874B-A48E16F7038B}"/>
                </c:ext>
              </c:extLst>
            </c:dLbl>
            <c:dLbl>
              <c:idx val="2"/>
              <c:layout>
                <c:manualLayout>
                  <c:x val="-1.0225837515886817E-2"/>
                  <c:y val="-5.124307287096618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13-FD4B-874B-A48E16F7038B}"/>
                </c:ext>
              </c:extLst>
            </c:dLbl>
            <c:dLbl>
              <c:idx val="3"/>
              <c:layout>
                <c:manualLayout>
                  <c:x val="-8.056711852994454E-3"/>
                  <c:y val="4.548121568810966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13-FD4B-874B-A48E16F7038B}"/>
                </c:ext>
              </c:extLst>
            </c:dLbl>
            <c:dLbl>
              <c:idx val="4"/>
              <c:layout>
                <c:manualLayout>
                  <c:x val="-5.8672139195498681E-4"/>
                  <c:y val="-8.10325917499051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TRANSFER!$C$3:$C$7</c:f>
              <c:numCache>
                <c:formatCode>General</c:formatCode>
                <c:ptCount val="5"/>
                <c:pt idx="0">
                  <c:v>13</c:v>
                </c:pt>
                <c:pt idx="1">
                  <c:v>18</c:v>
                </c:pt>
                <c:pt idx="2">
                  <c:v>19</c:v>
                </c:pt>
                <c:pt idx="3">
                  <c:v>20</c:v>
                </c:pt>
                <c:pt idx="4">
                  <c:v>15</c:v>
                </c:pt>
              </c:numCache>
            </c:numRef>
          </c:val>
          <c:smooth val="0"/>
          <c:extLst>
            <c:ext xmlns:c16="http://schemas.microsoft.com/office/drawing/2014/chart" uri="{C3380CC4-5D6E-409C-BE32-E72D297353CC}">
              <c16:uniqueId val="{00000001-5B26-A44A-9A97-15AE91A29A6F}"/>
            </c:ext>
          </c:extLst>
        </c:ser>
        <c:ser>
          <c:idx val="2"/>
          <c:order val="2"/>
          <c:tx>
            <c:strRef>
              <c:f>TRANSFER!$D$2</c:f>
              <c:strCache>
                <c:ptCount val="1"/>
                <c:pt idx="0">
                  <c:v>Out-of-State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9004617493564495E-2"/>
                  <c:y val="-3.846657296011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13-FD4B-874B-A48E16F7038B}"/>
                </c:ext>
              </c:extLst>
            </c:dLbl>
            <c:dLbl>
              <c:idx val="1"/>
              <c:layout>
                <c:manualLayout>
                  <c:x val="-2.4904105827407406E-2"/>
                  <c:y val="-3.340602066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TRANSFER!$D$3:$D$7</c:f>
              <c:numCache>
                <c:formatCode>General</c:formatCode>
                <c:ptCount val="5"/>
                <c:pt idx="0">
                  <c:v>41</c:v>
                </c:pt>
                <c:pt idx="1">
                  <c:v>32</c:v>
                </c:pt>
                <c:pt idx="2">
                  <c:v>39</c:v>
                </c:pt>
                <c:pt idx="3">
                  <c:v>44</c:v>
                </c:pt>
                <c:pt idx="4">
                  <c:v>48</c:v>
                </c:pt>
              </c:numCache>
            </c:numRef>
          </c:val>
          <c:smooth val="0"/>
          <c:extLst>
            <c:ext xmlns:c16="http://schemas.microsoft.com/office/drawing/2014/chart" uri="{C3380CC4-5D6E-409C-BE32-E72D297353CC}">
              <c16:uniqueId val="{00000002-5B26-A44A-9A97-15AE91A29A6F}"/>
            </c:ext>
          </c:extLst>
        </c:ser>
        <c:ser>
          <c:idx val="3"/>
          <c:order val="3"/>
          <c:tx>
            <c:strRef>
              <c:f>TRANSFER!$E$2</c:f>
              <c:strCache>
                <c:ptCount val="1"/>
                <c:pt idx="0">
                  <c:v>UC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TRANSFER!$E$3:$E$7</c:f>
              <c:numCache>
                <c:formatCode>General</c:formatCode>
                <c:ptCount val="5"/>
                <c:pt idx="0">
                  <c:v>297</c:v>
                </c:pt>
                <c:pt idx="1">
                  <c:v>261</c:v>
                </c:pt>
                <c:pt idx="2">
                  <c:v>308</c:v>
                </c:pt>
                <c:pt idx="3">
                  <c:v>289</c:v>
                </c:pt>
                <c:pt idx="4">
                  <c:v>307</c:v>
                </c:pt>
              </c:numCache>
            </c:numRef>
          </c:val>
          <c:smooth val="0"/>
          <c:extLst>
            <c:ext xmlns:c16="http://schemas.microsoft.com/office/drawing/2014/chart" uri="{C3380CC4-5D6E-409C-BE32-E72D297353CC}">
              <c16:uniqueId val="{00000003-5B26-A44A-9A97-15AE91A29A6F}"/>
            </c:ext>
          </c:extLst>
        </c:ser>
        <c:ser>
          <c:idx val="4"/>
          <c:order val="4"/>
          <c:tx>
            <c:strRef>
              <c:f>TRANSFER!$F$2</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4"/>
              <c:spPr>
                <a:noFill/>
                <a:ln>
                  <a:noFill/>
                </a:ln>
                <a:effectLst/>
              </c:spPr>
              <c:txPr>
                <a:bodyPr rot="0" spcFirstLastPara="1" vertOverflow="ellipsis" vert="horz" wrap="square" anchor="ctr" anchorCtr="1"/>
                <a:lstStyle/>
                <a:p>
                  <a:pPr>
                    <a:defRPr sz="2400" b="1" i="0" u="none" strike="noStrike" kern="1200" baseline="0">
                      <a:solidFill>
                        <a:srgbClr val="FF0000"/>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369-4141-B6E6-690EE219E90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TRANSFER!$F$3:$F$7</c:f>
              <c:numCache>
                <c:formatCode>General</c:formatCode>
                <c:ptCount val="5"/>
                <c:pt idx="0">
                  <c:v>550</c:v>
                </c:pt>
                <c:pt idx="1">
                  <c:v>529</c:v>
                </c:pt>
                <c:pt idx="2">
                  <c:v>542</c:v>
                </c:pt>
                <c:pt idx="3">
                  <c:v>498</c:v>
                </c:pt>
                <c:pt idx="4">
                  <c:v>599</c:v>
                </c:pt>
              </c:numCache>
            </c:numRef>
          </c:val>
          <c:smooth val="0"/>
          <c:extLst>
            <c:ext xmlns:c16="http://schemas.microsoft.com/office/drawing/2014/chart" uri="{C3380CC4-5D6E-409C-BE32-E72D297353CC}">
              <c16:uniqueId val="{00000004-5B26-A44A-9A97-15AE91A29A6F}"/>
            </c:ext>
          </c:extLst>
        </c:ser>
        <c:dLbls>
          <c:dLblPos val="t"/>
          <c:showLegendKey val="0"/>
          <c:showVal val="1"/>
          <c:showCatName val="0"/>
          <c:showSerName val="0"/>
          <c:showPercent val="0"/>
          <c:showBubbleSize val="0"/>
        </c:dLbls>
        <c:marker val="1"/>
        <c:smooth val="0"/>
        <c:axId val="1277775855"/>
        <c:axId val="1277983535"/>
      </c:lineChart>
      <c:catAx>
        <c:axId val="12777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277983535"/>
        <c:crosses val="autoZero"/>
        <c:auto val="1"/>
        <c:lblAlgn val="ctr"/>
        <c:lblOffset val="100"/>
        <c:noMultiLvlLbl val="0"/>
      </c:catAx>
      <c:valAx>
        <c:axId val="12779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77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solidFill>
        <a:srgbClr val="000000"/>
      </a:solidFill>
    </a:ln>
    <a:effectLst/>
  </c:spPr>
  <c:txPr>
    <a:bodyPr/>
    <a:lstStyle/>
    <a:p>
      <a:pPr>
        <a:defRPr sz="1800" b="0" i="0">
          <a:latin typeface="Franklin Gothic Medium Cond" panose="020B06060304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Sheet1!$N$1</c:f>
              <c:strCache>
                <c:ptCount val="1"/>
                <c:pt idx="0">
                  <c:v>2017-18</c:v>
                </c:pt>
              </c:strCache>
            </c:strRef>
          </c:tx>
          <c:spPr>
            <a:solidFill>
              <a:srgbClr val="00919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Sheet1!$M$2:$M$8</c:f>
              <c:strCache>
                <c:ptCount val="7"/>
                <c:pt idx="0">
                  <c:v>African American</c:v>
                </c:pt>
                <c:pt idx="1">
                  <c:v>Asian</c:v>
                </c:pt>
                <c:pt idx="2">
                  <c:v>Filipino</c:v>
                </c:pt>
                <c:pt idx="3">
                  <c:v>Latinx</c:v>
                </c:pt>
                <c:pt idx="4">
                  <c:v>Pacific Islander</c:v>
                </c:pt>
                <c:pt idx="5">
                  <c:v>White</c:v>
                </c:pt>
                <c:pt idx="6">
                  <c:v>Two or More</c:v>
                </c:pt>
              </c:strCache>
            </c:strRef>
          </c:cat>
          <c:val>
            <c:numRef>
              <c:f>Sheet1!$N$2:$N$8</c:f>
              <c:numCache>
                <c:formatCode>0%</c:formatCode>
                <c:ptCount val="7"/>
                <c:pt idx="0">
                  <c:v>0.75</c:v>
                </c:pt>
                <c:pt idx="1">
                  <c:v>0.76</c:v>
                </c:pt>
                <c:pt idx="2">
                  <c:v>0.7</c:v>
                </c:pt>
                <c:pt idx="3">
                  <c:v>0.82</c:v>
                </c:pt>
                <c:pt idx="4">
                  <c:v>0.83</c:v>
                </c:pt>
                <c:pt idx="5">
                  <c:v>0.33</c:v>
                </c:pt>
                <c:pt idx="6">
                  <c:v>0.48</c:v>
                </c:pt>
              </c:numCache>
            </c:numRef>
          </c:val>
          <c:extLst>
            <c:ext xmlns:c16="http://schemas.microsoft.com/office/drawing/2014/chart" uri="{C3380CC4-5D6E-409C-BE32-E72D297353CC}">
              <c16:uniqueId val="{00000000-50D6-754E-ADF6-D7BCE218CEF8}"/>
            </c:ext>
          </c:extLst>
        </c:ser>
        <c:dLbls>
          <c:dLblPos val="outEnd"/>
          <c:showLegendKey val="0"/>
          <c:showVal val="1"/>
          <c:showCatName val="0"/>
          <c:showSerName val="0"/>
          <c:showPercent val="0"/>
          <c:showBubbleSize val="0"/>
        </c:dLbls>
        <c:gapWidth val="80"/>
        <c:overlap val="-27"/>
        <c:axId val="1316451808"/>
        <c:axId val="2021300815"/>
      </c:barChart>
      <c:catAx>
        <c:axId val="131645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1300815"/>
        <c:crosses val="autoZero"/>
        <c:auto val="1"/>
        <c:lblAlgn val="ctr"/>
        <c:lblOffset val="100"/>
        <c:noMultiLvlLbl val="0"/>
      </c:catAx>
      <c:valAx>
        <c:axId val="20213008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1645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2DD85">
        <a:lumMod val="20000"/>
        <a:lumOff val="80000"/>
      </a:srgbClr>
    </a:solidFill>
    <a:ln>
      <a:noFill/>
    </a:ln>
    <a:effectLst>
      <a:outerShdw blurRad="50800" dist="38100" dir="2700000" algn="tl" rotWithShape="0">
        <a:prstClr val="black">
          <a:alpha val="40000"/>
        </a:prstClr>
      </a:outerShdw>
    </a:effectLst>
  </c:spPr>
  <c:txPr>
    <a:bodyPr/>
    <a:lstStyle/>
    <a:p>
      <a:pPr>
        <a:defRPr sz="1400" b="0" i="0">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4,911</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0" i="0" dirty="0">
              <a:solidFill>
                <a:srgbClr val="FFFFFF"/>
              </a:solidFill>
              <a:latin typeface="Franklin Gothic Medium Cond" panose="020B0606030402020204" pitchFamily="34" charset="0"/>
            </a:rPr>
            <a:t>902</a:t>
          </a:r>
        </a:p>
        <a:p>
          <a:r>
            <a:rPr lang="en-US" sz="1400" b="0" i="0" dirty="0">
              <a:solidFill>
                <a:srgbClr val="FFFFFF"/>
              </a:solidFill>
              <a:latin typeface="Franklin Gothic Medium Cond" panose="020B0606030402020204" pitchFamily="34" charset="0"/>
            </a:rPr>
            <a:t>(18%)</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4,516</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1" i="0" dirty="0">
              <a:solidFill>
                <a:srgbClr val="FFFFFF"/>
              </a:solidFill>
              <a:latin typeface="Franklin Gothic Medium Cond" panose="020B0606030402020204" pitchFamily="34" charset="0"/>
            </a:rPr>
            <a:t>900</a:t>
          </a:r>
        </a:p>
        <a:p>
          <a:r>
            <a:rPr lang="en-US" sz="1400" b="0" i="0" dirty="0">
              <a:solidFill>
                <a:srgbClr val="FFFFFF"/>
              </a:solidFill>
              <a:latin typeface="Franklin Gothic Medium Cond" panose="020B0606030402020204" pitchFamily="34" charset="0"/>
            </a:rPr>
            <a:t>(20%)</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4,566</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1" i="0" dirty="0">
              <a:solidFill>
                <a:srgbClr val="FFFFFF"/>
              </a:solidFill>
              <a:latin typeface="Franklin Gothic Medium Cond" panose="020B0606030402020204" pitchFamily="34" charset="0"/>
            </a:rPr>
            <a:t>817</a:t>
          </a:r>
        </a:p>
        <a:p>
          <a:r>
            <a:rPr lang="en-US" sz="1600" b="1" i="0" dirty="0">
              <a:solidFill>
                <a:srgbClr val="FFFFFF"/>
              </a:solidFill>
              <a:latin typeface="Franklin Gothic Medium Cond" panose="020B0606030402020204" pitchFamily="34" charset="0"/>
            </a:rPr>
            <a:t>(18%)</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4,809</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0" i="0" dirty="0">
              <a:solidFill>
                <a:srgbClr val="FFFFFF"/>
              </a:solidFill>
              <a:latin typeface="Franklin Gothic Medium Cond" panose="020B0606030402020204" pitchFamily="34" charset="0"/>
            </a:rPr>
            <a:t>879</a:t>
          </a:r>
        </a:p>
        <a:p>
          <a:r>
            <a:rPr lang="en-US" sz="1400" b="0" i="0" dirty="0">
              <a:solidFill>
                <a:srgbClr val="FFFFFF"/>
              </a:solidFill>
              <a:latin typeface="Franklin Gothic Medium Cond" panose="020B0606030402020204" pitchFamily="34" charset="0"/>
            </a:rPr>
            <a:t>(18%)</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4,911</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902</a:t>
          </a:r>
        </a:p>
        <a:p>
          <a:pPr marL="0" lvl="0" indent="0" algn="ctr" defTabSz="1066800">
            <a:lnSpc>
              <a:spcPct val="90000"/>
            </a:lnSpc>
            <a:spcBef>
              <a:spcPct val="0"/>
            </a:spcBef>
            <a:spcAft>
              <a:spcPct val="35000"/>
            </a:spcAft>
            <a:buNone/>
          </a:pPr>
          <a:r>
            <a:rPr lang="en-US" sz="1400" b="0" i="0" kern="1200" dirty="0">
              <a:solidFill>
                <a:srgbClr val="FFFFFF"/>
              </a:solidFill>
              <a:latin typeface="Franklin Gothic Medium Cond" panose="020B0606030402020204" pitchFamily="34" charset="0"/>
            </a:rPr>
            <a:t>(18%)</a:t>
          </a:r>
        </a:p>
      </dsp:txBody>
      <dsp:txXfrm rot="-10800000">
        <a:off x="622024" y="1944780"/>
        <a:ext cx="1244049" cy="1944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4,516</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FFFFFF"/>
              </a:solidFill>
              <a:latin typeface="Franklin Gothic Medium Cond" panose="020B0606030402020204" pitchFamily="34" charset="0"/>
            </a:rPr>
            <a:t>900</a:t>
          </a:r>
        </a:p>
        <a:p>
          <a:pPr marL="0" lvl="0" indent="0" algn="ctr" defTabSz="1066800">
            <a:lnSpc>
              <a:spcPct val="90000"/>
            </a:lnSpc>
            <a:spcBef>
              <a:spcPct val="0"/>
            </a:spcBef>
            <a:spcAft>
              <a:spcPct val="35000"/>
            </a:spcAft>
            <a:buNone/>
          </a:pPr>
          <a:r>
            <a:rPr lang="en-US" sz="1400" b="0" i="0" kern="1200" dirty="0">
              <a:solidFill>
                <a:srgbClr val="FFFFFF"/>
              </a:solidFill>
              <a:latin typeface="Franklin Gothic Medium Cond" panose="020B0606030402020204" pitchFamily="34" charset="0"/>
            </a:rPr>
            <a:t>(20%)</a:t>
          </a:r>
        </a:p>
      </dsp:txBody>
      <dsp:txXfrm rot="-10800000">
        <a:off x="622024" y="1944780"/>
        <a:ext cx="1244049" cy="1944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4,566</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FFFFFF"/>
              </a:solidFill>
              <a:latin typeface="Franklin Gothic Medium Cond" panose="020B0606030402020204" pitchFamily="34" charset="0"/>
            </a:rPr>
            <a:t>817</a:t>
          </a:r>
        </a:p>
        <a:p>
          <a:pPr marL="0" lvl="0" indent="0" algn="ctr" defTabSz="1066800">
            <a:lnSpc>
              <a:spcPct val="90000"/>
            </a:lnSpc>
            <a:spcBef>
              <a:spcPct val="0"/>
            </a:spcBef>
            <a:spcAft>
              <a:spcPct val="35000"/>
            </a:spcAft>
            <a:buNone/>
          </a:pPr>
          <a:r>
            <a:rPr lang="en-US" sz="1600" b="1" i="0" kern="1200" dirty="0">
              <a:solidFill>
                <a:srgbClr val="FFFFFF"/>
              </a:solidFill>
              <a:latin typeface="Franklin Gothic Medium Cond" panose="020B0606030402020204" pitchFamily="34" charset="0"/>
            </a:rPr>
            <a:t>(18%)</a:t>
          </a:r>
        </a:p>
      </dsp:txBody>
      <dsp:txXfrm rot="-10800000">
        <a:off x="622024" y="1944780"/>
        <a:ext cx="1244049" cy="1944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4,809</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879</a:t>
          </a:r>
        </a:p>
        <a:p>
          <a:pPr marL="0" lvl="0" indent="0" algn="ctr" defTabSz="1066800">
            <a:lnSpc>
              <a:spcPct val="90000"/>
            </a:lnSpc>
            <a:spcBef>
              <a:spcPct val="0"/>
            </a:spcBef>
            <a:spcAft>
              <a:spcPct val="35000"/>
            </a:spcAft>
            <a:buNone/>
          </a:pPr>
          <a:r>
            <a:rPr lang="en-US" sz="1400" b="0" i="0" kern="1200" dirty="0">
              <a:solidFill>
                <a:srgbClr val="FFFFFF"/>
              </a:solidFill>
              <a:latin typeface="Franklin Gothic Medium Cond" panose="020B0606030402020204" pitchFamily="34" charset="0"/>
            </a:rPr>
            <a:t>(18%)</a:t>
          </a:r>
        </a:p>
      </dsp:txBody>
      <dsp:txXfrm rot="-10800000">
        <a:off x="622024" y="1944780"/>
        <a:ext cx="1244049" cy="19447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20FD0-AB03-3241-A30F-7F0DE66433D9}" type="datetimeFigureOut">
              <a:rPr lang="en-US" smtClean="0"/>
              <a:t>10/19/22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D22D-9CF9-BE43-8F76-96F0915B5B9A}" type="slidenum">
              <a:rPr lang="en-US" smtClean="0"/>
              <a:t>‹#›</a:t>
            </a:fld>
            <a:endParaRPr lang="en-US"/>
          </a:p>
        </p:txBody>
      </p:sp>
    </p:spTree>
    <p:extLst>
      <p:ext uri="{BB962C8B-B14F-4D97-AF65-F5344CB8AC3E}">
        <p14:creationId xmlns:p14="http://schemas.microsoft.com/office/powerpoint/2010/main" val="372987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they go after in F21?  How many of those who persist have BCC as there home school?  </a:t>
            </a:r>
          </a:p>
        </p:txBody>
      </p:sp>
      <p:sp>
        <p:nvSpPr>
          <p:cNvPr id="4" name="Slide Number Placeholder 3"/>
          <p:cNvSpPr>
            <a:spLocks noGrp="1"/>
          </p:cNvSpPr>
          <p:nvPr>
            <p:ph type="sldNum" sz="quarter" idx="5"/>
          </p:nvPr>
        </p:nvSpPr>
        <p:spPr/>
        <p:txBody>
          <a:bodyPr/>
          <a:lstStyle/>
          <a:p>
            <a:fld id="{2199D22D-9CF9-BE43-8F76-96F0915B5B9A}" type="slidenum">
              <a:rPr lang="en-US" smtClean="0"/>
              <a:t>9</a:t>
            </a:fld>
            <a:endParaRPr lang="en-US"/>
          </a:p>
        </p:txBody>
      </p:sp>
    </p:spTree>
    <p:extLst>
      <p:ext uri="{BB962C8B-B14F-4D97-AF65-F5344CB8AC3E}">
        <p14:creationId xmlns:p14="http://schemas.microsoft.com/office/powerpoint/2010/main" val="38333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 Garcia to spend 2 minutes on this slide</a:t>
            </a:r>
          </a:p>
        </p:txBody>
      </p:sp>
      <p:sp>
        <p:nvSpPr>
          <p:cNvPr id="4" name="Slide Number Placeholder 3"/>
          <p:cNvSpPr>
            <a:spLocks noGrp="1"/>
          </p:cNvSpPr>
          <p:nvPr>
            <p:ph type="sldNum" sz="quarter" idx="5"/>
          </p:nvPr>
        </p:nvSpPr>
        <p:spPr/>
        <p:txBody>
          <a:bodyPr/>
          <a:lstStyle/>
          <a:p>
            <a:fld id="{0F07A0C8-6A4F-3448-8DF3-26AFCF81D794}" type="slidenum">
              <a:rPr lang="en-US" smtClean="0"/>
              <a:t>11</a:t>
            </a:fld>
            <a:endParaRPr lang="en-US" dirty="0"/>
          </a:p>
        </p:txBody>
      </p:sp>
    </p:spTree>
    <p:extLst>
      <p:ext uri="{BB962C8B-B14F-4D97-AF65-F5344CB8AC3E}">
        <p14:creationId xmlns:p14="http://schemas.microsoft.com/office/powerpoint/2010/main" val="128086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add adult ed pipeline </a:t>
            </a:r>
          </a:p>
        </p:txBody>
      </p:sp>
      <p:sp>
        <p:nvSpPr>
          <p:cNvPr id="4" name="Slide Number Placeholder 3"/>
          <p:cNvSpPr>
            <a:spLocks noGrp="1"/>
          </p:cNvSpPr>
          <p:nvPr>
            <p:ph type="sldNum" sz="quarter" idx="5"/>
          </p:nvPr>
        </p:nvSpPr>
        <p:spPr/>
        <p:txBody>
          <a:bodyPr/>
          <a:lstStyle/>
          <a:p>
            <a:fld id="{2199D22D-9CF9-BE43-8F76-96F0915B5B9A}" type="slidenum">
              <a:rPr lang="en-US" smtClean="0"/>
              <a:t>13</a:t>
            </a:fld>
            <a:endParaRPr lang="en-US"/>
          </a:p>
        </p:txBody>
      </p:sp>
    </p:spTree>
    <p:extLst>
      <p:ext uri="{BB962C8B-B14F-4D97-AF65-F5344CB8AC3E}">
        <p14:creationId xmlns:p14="http://schemas.microsoft.com/office/powerpoint/2010/main" val="206929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D22D-9CF9-BE43-8F76-96F0915B5B9A}" type="slidenum">
              <a:rPr lang="en-US" smtClean="0"/>
              <a:t>15</a:t>
            </a:fld>
            <a:endParaRPr lang="en-US"/>
          </a:p>
        </p:txBody>
      </p:sp>
    </p:spTree>
    <p:extLst>
      <p:ext uri="{BB962C8B-B14F-4D97-AF65-F5344CB8AC3E}">
        <p14:creationId xmlns:p14="http://schemas.microsoft.com/office/powerpoint/2010/main" val="252417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Borders = census track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10000"/>
                  </a:schemeClr>
                </a:solidFill>
              </a:rPr>
              <a:t>*</a:t>
            </a:r>
            <a:r>
              <a:rPr lang="en-US" dirty="0" err="1">
                <a:solidFill>
                  <a:schemeClr val="bg1">
                    <a:lumMod val="10000"/>
                  </a:schemeClr>
                </a:solidFill>
              </a:rPr>
              <a:t>ami</a:t>
            </a:r>
            <a:r>
              <a:rPr lang="en-US" dirty="0">
                <a:solidFill>
                  <a:schemeClr val="bg1">
                    <a:lumMod val="10000"/>
                  </a:schemeClr>
                </a:solidFill>
              </a:rPr>
              <a:t> - area median income</a:t>
            </a:r>
            <a:endParaRPr lang="en-US" dirty="0"/>
          </a:p>
          <a:p>
            <a:endParaRPr lang="en-US" dirty="0"/>
          </a:p>
        </p:txBody>
      </p:sp>
      <p:sp>
        <p:nvSpPr>
          <p:cNvPr id="4" name="Slide Number Placeholder 3"/>
          <p:cNvSpPr>
            <a:spLocks noGrp="1"/>
          </p:cNvSpPr>
          <p:nvPr>
            <p:ph type="sldNum" sz="quarter" idx="5"/>
          </p:nvPr>
        </p:nvSpPr>
        <p:spPr/>
        <p:txBody>
          <a:bodyPr/>
          <a:lstStyle/>
          <a:p>
            <a:fld id="{2199D22D-9CF9-BE43-8F76-96F0915B5B9A}" type="slidenum">
              <a:rPr lang="en-US" smtClean="0"/>
              <a:t>16</a:t>
            </a:fld>
            <a:endParaRPr lang="en-US"/>
          </a:p>
        </p:txBody>
      </p:sp>
    </p:spTree>
    <p:extLst>
      <p:ext uri="{BB962C8B-B14F-4D97-AF65-F5344CB8AC3E}">
        <p14:creationId xmlns:p14="http://schemas.microsoft.com/office/powerpoint/2010/main" val="397363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living wage is a wage which provides necessities for one adult and one child without relying on public assistance.</a:t>
            </a:r>
          </a:p>
          <a:p>
            <a:r>
              <a:rPr lang="en-US" dirty="0"/>
              <a:t>Living wage in CA = $83,907</a:t>
            </a:r>
          </a:p>
          <a:p>
            <a:r>
              <a:rPr lang="en-US" dirty="0"/>
              <a:t>Tennessee = $54,704</a:t>
            </a:r>
          </a:p>
          <a:p>
            <a:endParaRPr lang="en-US" dirty="0"/>
          </a:p>
        </p:txBody>
      </p:sp>
      <p:sp>
        <p:nvSpPr>
          <p:cNvPr id="4" name="Slide Number Placeholder 3"/>
          <p:cNvSpPr>
            <a:spLocks noGrp="1"/>
          </p:cNvSpPr>
          <p:nvPr>
            <p:ph type="sldNum" sz="quarter" idx="5"/>
          </p:nvPr>
        </p:nvSpPr>
        <p:spPr/>
        <p:txBody>
          <a:bodyPr/>
          <a:lstStyle/>
          <a:p>
            <a:fld id="{35605433-706B-D542-9729-F0DB2494CA40}" type="slidenum">
              <a:rPr lang="en-US" smtClean="0"/>
              <a:t>18</a:t>
            </a:fld>
            <a:endParaRPr lang="en-US"/>
          </a:p>
        </p:txBody>
      </p:sp>
    </p:spTree>
    <p:extLst>
      <p:ext uri="{BB962C8B-B14F-4D97-AF65-F5344CB8AC3E}">
        <p14:creationId xmlns:p14="http://schemas.microsoft.com/office/powerpoint/2010/main" val="427830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Cohort Group:</a:t>
            </a:r>
          </a:p>
          <a:p>
            <a:endParaRPr lang="en-US" dirty="0"/>
          </a:p>
          <a:p>
            <a:r>
              <a:rPr lang="en-US" dirty="0"/>
              <a:t>The Wage Outcomes cohort is the set of students who received an awards over a period of five consecutive academic years who had not transferred to a four year institution, were not enrolled anywhere in the California Community College system after receiving an award and were older than 21 at time of award</a:t>
            </a:r>
          </a:p>
        </p:txBody>
      </p:sp>
      <p:sp>
        <p:nvSpPr>
          <p:cNvPr id="4" name="Slide Number Placeholder 3"/>
          <p:cNvSpPr>
            <a:spLocks noGrp="1"/>
          </p:cNvSpPr>
          <p:nvPr>
            <p:ph type="sldNum" sz="quarter" idx="5"/>
          </p:nvPr>
        </p:nvSpPr>
        <p:spPr/>
        <p:txBody>
          <a:bodyPr/>
          <a:lstStyle/>
          <a:p>
            <a:fld id="{2199D22D-9CF9-BE43-8F76-96F0915B5B9A}" type="slidenum">
              <a:rPr lang="en-US" smtClean="0"/>
              <a:t>22</a:t>
            </a:fld>
            <a:endParaRPr lang="en-US"/>
          </a:p>
        </p:txBody>
      </p:sp>
    </p:spTree>
    <p:extLst>
      <p:ext uri="{BB962C8B-B14F-4D97-AF65-F5344CB8AC3E}">
        <p14:creationId xmlns:p14="http://schemas.microsoft.com/office/powerpoint/2010/main" val="119527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most BCC students selected lower wage fields (Arts/Humanities and Education/Service).</a:t>
            </a:r>
          </a:p>
          <a:p>
            <a:r>
              <a:rPr lang="en-US" dirty="0"/>
              <a:t>The lowest percentage of groups in the STEM field include: Latinx men (6%), Native American/Hawaiian men (0%), White men (9%), Latinx women (4%), and Native American/</a:t>
            </a:r>
            <a:r>
              <a:rPr lang="en-US"/>
              <a:t>Hawaiian women (0%).  </a:t>
            </a:r>
          </a:p>
          <a:p>
            <a:r>
              <a:rPr lang="en-US"/>
              <a:t>Black</a:t>
            </a:r>
            <a:r>
              <a:rPr lang="en-US" dirty="0"/>
              <a:t>/African American men ( and Native American/Hawaiian men; Native American/Hawaiian women </a:t>
            </a:r>
          </a:p>
        </p:txBody>
      </p:sp>
      <p:sp>
        <p:nvSpPr>
          <p:cNvPr id="4" name="Slide Number Placeholder 3"/>
          <p:cNvSpPr>
            <a:spLocks noGrp="1"/>
          </p:cNvSpPr>
          <p:nvPr>
            <p:ph type="sldNum" sz="quarter" idx="5"/>
          </p:nvPr>
        </p:nvSpPr>
        <p:spPr/>
        <p:txBody>
          <a:bodyPr/>
          <a:lstStyle/>
          <a:p>
            <a:fld id="{35605433-706B-D542-9729-F0DB2494CA40}" type="slidenum">
              <a:rPr lang="en-US" smtClean="0"/>
              <a:t>27</a:t>
            </a:fld>
            <a:endParaRPr lang="en-US"/>
          </a:p>
        </p:txBody>
      </p:sp>
    </p:spTree>
    <p:extLst>
      <p:ext uri="{BB962C8B-B14F-4D97-AF65-F5344CB8AC3E}">
        <p14:creationId xmlns:p14="http://schemas.microsoft.com/office/powerpoint/2010/main" val="61319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
        <p:nvSpPr>
          <p:cNvPr id="5" name="Title 1">
            <a:extLst>
              <a:ext uri="{FF2B5EF4-FFF2-40B4-BE49-F238E27FC236}">
                <a16:creationId xmlns:a16="http://schemas.microsoft.com/office/drawing/2014/main" id="{0C4E5349-A00C-CF43-9E35-5AA7FABA0F15}"/>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6" name="Subtitle 2">
            <a:extLst>
              <a:ext uri="{FF2B5EF4-FFF2-40B4-BE49-F238E27FC236}">
                <a16:creationId xmlns:a16="http://schemas.microsoft.com/office/drawing/2014/main" id="{369F82C6-AF8B-1448-A7CF-B19D025F0197}"/>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92104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0F1F081-F62F-EF43-89AC-78339D5C3FC8}"/>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755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24D824-1533-1647-B318-F3E7D42969C3}"/>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29184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81471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B95C447A-5B53-E64D-8988-A0187622A9EC}"/>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443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359933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0844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98920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6874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67209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89277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192725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2682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66437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358515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30634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99151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604172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6D31D-ACD8-E94D-B538-69ACCE099FAF}"/>
              </a:ext>
            </a:extLst>
          </p:cNvPr>
          <p:cNvSpPr>
            <a:spLocks noGrp="1"/>
          </p:cNvSpPr>
          <p:nvPr>
            <p:ph type="sldNum" sz="quarter" idx="10"/>
          </p:nvPr>
        </p:nvSpPr>
        <p:spPr/>
        <p:txBody>
          <a:bodyPr/>
          <a:lstStyle/>
          <a:p>
            <a:fld id="{680A8805-481E-9945-9A4E-5A535D120D3C}" type="slidenum">
              <a:rPr lang="en-US" smtClean="0"/>
              <a:pPr/>
              <a:t>‹#›</a:t>
            </a:fld>
            <a:endParaRPr lang="en-US"/>
          </a:p>
        </p:txBody>
      </p:sp>
      <p:sp>
        <p:nvSpPr>
          <p:cNvPr id="4" name="Title 1">
            <a:extLst>
              <a:ext uri="{FF2B5EF4-FFF2-40B4-BE49-F238E27FC236}">
                <a16:creationId xmlns:a16="http://schemas.microsoft.com/office/drawing/2014/main" id="{A0E8400B-FBE7-8D43-B4AC-0D06E6DC478D}"/>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5" name="Subtitle 2">
            <a:extLst>
              <a:ext uri="{FF2B5EF4-FFF2-40B4-BE49-F238E27FC236}">
                <a16:creationId xmlns:a16="http://schemas.microsoft.com/office/drawing/2014/main" id="{3A28632C-CD66-5F4B-87E8-3D73AD102A45}"/>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504676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918535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081092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2194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9FF5BA5B-3D53-364F-96FE-FE964DA95FA6}"/>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17344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23317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00526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809225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4043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185296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9893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138740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14397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51925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381000" y="1803797"/>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8" name="Line"/>
          <p:cNvSpPr/>
          <p:nvPr/>
        </p:nvSpPr>
        <p:spPr>
          <a:xfrm>
            <a:off x="381000" y="1839516"/>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9" name="117356722_2160x1620.jpeg"/>
          <p:cNvSpPr>
            <a:spLocks noGrp="1"/>
          </p:cNvSpPr>
          <p:nvPr>
            <p:ph type="pic" idx="13"/>
          </p:nvPr>
        </p:nvSpPr>
        <p:spPr>
          <a:xfrm>
            <a:off x="6096000" y="0"/>
            <a:ext cx="6096000" cy="68580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33375" y="312539"/>
            <a:ext cx="5453063" cy="1437680"/>
          </a:xfrm>
          <a:prstGeom prst="rect">
            <a:avLst/>
          </a:prstGeom>
        </p:spPr>
        <p:txBody>
          <a:bodyPr/>
          <a:lstStyle/>
          <a:p>
            <a:r>
              <a:t>Title Text</a:t>
            </a:r>
          </a:p>
        </p:txBody>
      </p:sp>
      <p:sp>
        <p:nvSpPr>
          <p:cNvPr id="81" name="Body Level One…"/>
          <p:cNvSpPr txBox="1">
            <a:spLocks noGrp="1"/>
          </p:cNvSpPr>
          <p:nvPr>
            <p:ph type="body" sz="half" idx="1"/>
          </p:nvPr>
        </p:nvSpPr>
        <p:spPr>
          <a:xfrm>
            <a:off x="333375" y="2098477"/>
            <a:ext cx="5453063" cy="4446984"/>
          </a:xfrm>
          <a:prstGeom prst="rect">
            <a:avLst/>
          </a:prstGeom>
        </p:spPr>
        <p:txBody>
          <a:bodyPr/>
          <a:lstStyle>
            <a:lvl1pPr marL="267881" indent="-267881">
              <a:defRPr sz="2109"/>
            </a:lvl1pPr>
            <a:lvl2pPr marL="535762" indent="-267881">
              <a:defRPr sz="2109"/>
            </a:lvl2pPr>
            <a:lvl3pPr marL="803643" indent="-267881">
              <a:defRPr sz="2109"/>
            </a:lvl3pPr>
            <a:lvl4pPr marL="1071524" indent="-267881">
              <a:defRPr sz="2109"/>
            </a:lvl4pPr>
            <a:lvl5pPr marL="1339406" indent="-267881">
              <a:defRPr sz="2109"/>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5181167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83A7C5A-EA0D-8C46-B075-C2693D9400A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7274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7168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D9359F-B12F-E249-9B81-318C9E8F227D}"/>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59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2B0B22A6-256B-3542-8D03-252704950DF7}"/>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413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E5A3BCD1-9E12-B645-BA1A-D15527E1B235}"/>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892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8.svg"/><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8.sv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96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1112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825626"/>
            <a:ext cx="111112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b="0" i="0">
                <a:solidFill>
                  <a:srgbClr val="007088"/>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pic>
        <p:nvPicPr>
          <p:cNvPr id="8" name="Picture 7" descr="A picture containing the Peralta Community College District Logo. ">
            <a:extLst>
              <a:ext uri="{FF2B5EF4-FFF2-40B4-BE49-F238E27FC236}">
                <a16:creationId xmlns:a16="http://schemas.microsoft.com/office/drawing/2014/main" id="{5D49A4D1-B4F1-4348-A73B-4BB8673FFD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9" name="Group 8">
            <a:extLst>
              <a:ext uri="{FF2B5EF4-FFF2-40B4-BE49-F238E27FC236}">
                <a16:creationId xmlns:a16="http://schemas.microsoft.com/office/drawing/2014/main" id="{3FCF4353-6AF5-3043-BD61-15CF0E07647B}"/>
              </a:ext>
            </a:extLst>
          </p:cNvPr>
          <p:cNvGrpSpPr/>
          <p:nvPr/>
        </p:nvGrpSpPr>
        <p:grpSpPr>
          <a:xfrm rot="10800000">
            <a:off x="415169" y="6604952"/>
            <a:ext cx="2239034" cy="46682"/>
            <a:chOff x="1009344" y="6622058"/>
            <a:chExt cx="2239034" cy="46682"/>
          </a:xfrm>
        </p:grpSpPr>
        <p:sp>
          <p:nvSpPr>
            <p:cNvPr id="12" name="Rectangle 11">
              <a:extLst>
                <a:ext uri="{FF2B5EF4-FFF2-40B4-BE49-F238E27FC236}">
                  <a16:creationId xmlns:a16="http://schemas.microsoft.com/office/drawing/2014/main" id="{5BED18DE-2394-234F-9FE0-B4FA46AF6B8A}"/>
                </a:ext>
              </a:extLst>
            </p:cNvPr>
            <p:cNvSpPr/>
            <p:nvPr/>
          </p:nvSpPr>
          <p:spPr>
            <a:xfrm>
              <a:off x="1009344" y="6622058"/>
              <a:ext cx="1097445" cy="45719"/>
            </a:xfrm>
            <a:prstGeom prst="rect">
              <a:avLst/>
            </a:prstGeom>
            <a:solidFill>
              <a:srgbClr val="00708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DAFB8-3707-924D-A8D7-987577BF96B4}"/>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4C2BDBC4-9374-AC4C-9E76-DFFBAA2DDD5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rgbClr val="947D4E"/>
                </a:solidFill>
              </a:defRPr>
            </a:lvl1pPr>
          </a:lstStyle>
          <a:p>
            <a:fld id="{680A8805-481E-9945-9A4E-5A535D120D3C}" type="slidenum">
              <a:rPr lang="en-US" smtClean="0"/>
              <a:pPr/>
              <a:t>‹#›</a:t>
            </a:fld>
            <a:endParaRPr lang="en-US"/>
          </a:p>
        </p:txBody>
      </p:sp>
      <p:pic>
        <p:nvPicPr>
          <p:cNvPr id="16" name="Graphic 15">
            <a:extLst>
              <a:ext uri="{FF2B5EF4-FFF2-40B4-BE49-F238E27FC236}">
                <a16:creationId xmlns:a16="http://schemas.microsoft.com/office/drawing/2014/main" id="{AAE3BE5C-D1A8-7C4C-AB6B-C1AA1E67286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15009" y="-125099"/>
            <a:ext cx="610074" cy="610074"/>
          </a:xfrm>
          <a:prstGeom prst="rect">
            <a:avLst/>
          </a:prstGeom>
        </p:spPr>
      </p:pic>
    </p:spTree>
    <p:extLst>
      <p:ext uri="{BB962C8B-B14F-4D97-AF65-F5344CB8AC3E}">
        <p14:creationId xmlns:p14="http://schemas.microsoft.com/office/powerpoint/2010/main" val="3912893362"/>
      </p:ext>
    </p:extLst>
  </p:cSld>
  <p:clrMap bg1="lt1" tx1="dk1" bg2="lt2" tx2="dk2" accent1="accent1" accent2="accent2" accent3="accent3" accent4="accent4" accent5="accent5" accent6="accent6" hlink="hlink" folHlink="folHlink"/>
  <p:sldLayoutIdLst>
    <p:sldLayoutId id="2147483674" r:id="rId1"/>
    <p:sldLayoutId id="2147483709"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4" r:id="rId12"/>
  </p:sldLayoutIdLst>
  <p:txStyles>
    <p:titleStyle>
      <a:lvl1pPr algn="l" defTabSz="6858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3F7075D0-9153-C243-91BC-D505FBF786C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1CF3233F-719A-F74E-AF06-1F6AF239EDF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7A214B94-983C-9946-B680-2B8EF45E666D}"/>
              </a:ext>
            </a:extLst>
          </p:cNvPr>
          <p:cNvGrpSpPr/>
          <p:nvPr userDrawn="1"/>
        </p:nvGrpSpPr>
        <p:grpSpPr>
          <a:xfrm>
            <a:off x="415169" y="6604952"/>
            <a:ext cx="2239034" cy="46682"/>
            <a:chOff x="1009344" y="6622058"/>
            <a:chExt cx="2239034" cy="46682"/>
          </a:xfrm>
        </p:grpSpPr>
        <p:sp>
          <p:nvSpPr>
            <p:cNvPr id="18" name="Rectangle 17">
              <a:extLst>
                <a:ext uri="{FF2B5EF4-FFF2-40B4-BE49-F238E27FC236}">
                  <a16:creationId xmlns:a16="http://schemas.microsoft.com/office/drawing/2014/main" id="{E8C4F559-1BCC-B948-BC2C-7EB305375D65}"/>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3FD240-2F24-A345-A3B0-8FFCD3D1A4F1}"/>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97000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3" r:id="rId12"/>
    <p:sldLayoutId id="2147483715" r:id="rId13"/>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DBC6033E-CD17-7440-9D88-3924C2E6029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74B0D47E-428D-5F4E-B121-306A1A4BCDA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B7E06C39-90DB-D745-8912-C8E88BEEE43F}"/>
              </a:ext>
            </a:extLst>
          </p:cNvPr>
          <p:cNvGrpSpPr/>
          <p:nvPr userDrawn="1"/>
        </p:nvGrpSpPr>
        <p:grpSpPr>
          <a:xfrm rot="10800000">
            <a:off x="415169" y="6604952"/>
            <a:ext cx="2239034" cy="46682"/>
            <a:chOff x="1009344" y="6622058"/>
            <a:chExt cx="2239034" cy="46682"/>
          </a:xfrm>
        </p:grpSpPr>
        <p:sp>
          <p:nvSpPr>
            <p:cNvPr id="18" name="Rectangle 17">
              <a:extLst>
                <a:ext uri="{FF2B5EF4-FFF2-40B4-BE49-F238E27FC236}">
                  <a16:creationId xmlns:a16="http://schemas.microsoft.com/office/drawing/2014/main" id="{36ACC544-2D86-B04A-B400-8E6787A676F9}"/>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63AF40-FA91-374B-8458-D064D8E2BF93}"/>
                </a:ext>
              </a:extLst>
            </p:cNvPr>
            <p:cNvSpPr/>
            <p:nvPr/>
          </p:nvSpPr>
          <p:spPr>
            <a:xfrm>
              <a:off x="2150933" y="6623021"/>
              <a:ext cx="1097445" cy="45719"/>
            </a:xfrm>
            <a:prstGeom prst="rect">
              <a:avLst/>
            </a:prstGeom>
            <a:solidFill>
              <a:srgbClr val="00708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0030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urbandisplacement.org/maps/sf-bay-area-gentrification-and-displacemen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2E00-CFA6-8743-F006-B91FAD5CB4B2}"/>
              </a:ext>
            </a:extLst>
          </p:cNvPr>
          <p:cNvSpPr txBox="1">
            <a:spLocks/>
          </p:cNvSpPr>
          <p:nvPr/>
        </p:nvSpPr>
        <p:spPr>
          <a:xfrm>
            <a:off x="416298" y="2618073"/>
            <a:ext cx="11222424" cy="1876926"/>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pPr lvl="1" algn="ctr"/>
            <a:r>
              <a:rPr lang="en-US" sz="5700" b="1" dirty="0">
                <a:solidFill>
                  <a:srgbClr val="007088"/>
                </a:solidFill>
                <a:latin typeface="Franklin Gothic Medium Cond" panose="020B0606030402020204" pitchFamily="34" charset="0"/>
              </a:rPr>
              <a:t>EDUCATIONAL MASTER PLAN </a:t>
            </a:r>
          </a:p>
          <a:p>
            <a:pPr lvl="1" algn="ctr"/>
            <a:r>
              <a:rPr lang="en-US" sz="5700" b="1" dirty="0">
                <a:solidFill>
                  <a:srgbClr val="007088"/>
                </a:solidFill>
                <a:latin typeface="Franklin Gothic Medium Cond" panose="020B0606030402020204" pitchFamily="34" charset="0"/>
              </a:rPr>
              <a:t>2024 - 2028</a:t>
            </a:r>
          </a:p>
        </p:txBody>
      </p:sp>
      <p:sp>
        <p:nvSpPr>
          <p:cNvPr id="3" name="Subtitle 2">
            <a:extLst>
              <a:ext uri="{FF2B5EF4-FFF2-40B4-BE49-F238E27FC236}">
                <a16:creationId xmlns:a16="http://schemas.microsoft.com/office/drawing/2014/main" id="{6B1B48D0-8A59-984A-8592-0DD12444270B}"/>
              </a:ext>
            </a:extLst>
          </p:cNvPr>
          <p:cNvSpPr txBox="1">
            <a:spLocks/>
          </p:cNvSpPr>
          <p:nvPr/>
        </p:nvSpPr>
        <p:spPr>
          <a:xfrm>
            <a:off x="875291" y="5718741"/>
            <a:ext cx="2590144" cy="566295"/>
          </a:xfrm>
          <a:prstGeom prst="rect">
            <a:avLst/>
          </a:prstGeom>
        </p:spPr>
        <p:txBody>
          <a:bodyPr>
            <a:no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2"/>
                </a:solidFill>
                <a:latin typeface="Franklin Gothic Medium Cond"/>
              </a:rPr>
              <a:t>Dr. Phoumy Sayavong</a:t>
            </a:r>
          </a:p>
          <a:p>
            <a:pPr marL="0" indent="0">
              <a:lnSpc>
                <a:spcPct val="100000"/>
              </a:lnSpc>
              <a:buNone/>
            </a:pPr>
            <a:r>
              <a:rPr lang="en-US" sz="1400" dirty="0">
                <a:solidFill>
                  <a:schemeClr val="tx2"/>
                </a:solidFill>
                <a:latin typeface="Franklin Gothic Medium Cond" panose="020B0606030402020204" pitchFamily="34" charset="0"/>
              </a:rPr>
              <a:t>Senior Research &amp; Planning Analyst</a:t>
            </a:r>
          </a:p>
        </p:txBody>
      </p:sp>
      <p:sp>
        <p:nvSpPr>
          <p:cNvPr id="4" name="Subtitle 2">
            <a:extLst>
              <a:ext uri="{FF2B5EF4-FFF2-40B4-BE49-F238E27FC236}">
                <a16:creationId xmlns:a16="http://schemas.microsoft.com/office/drawing/2014/main" id="{EA4746F7-755B-1352-3729-4A791ADB2409}"/>
              </a:ext>
            </a:extLst>
          </p:cNvPr>
          <p:cNvSpPr txBox="1">
            <a:spLocks/>
          </p:cNvSpPr>
          <p:nvPr/>
        </p:nvSpPr>
        <p:spPr>
          <a:xfrm>
            <a:off x="9068456" y="5718740"/>
            <a:ext cx="2590144" cy="566295"/>
          </a:xfrm>
          <a:prstGeom prst="rect">
            <a:avLst/>
          </a:prstGeom>
        </p:spPr>
        <p:txBody>
          <a:bodyPr>
            <a:no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2"/>
                </a:solidFill>
                <a:latin typeface="Franklin Gothic Medium Cond"/>
              </a:rPr>
              <a:t>Dr. Becky Gee</a:t>
            </a:r>
          </a:p>
          <a:p>
            <a:pPr marL="0" indent="0" algn="r">
              <a:lnSpc>
                <a:spcPct val="100000"/>
              </a:lnSpc>
              <a:buNone/>
            </a:pPr>
            <a:r>
              <a:rPr lang="en-US" sz="1400" dirty="0">
                <a:solidFill>
                  <a:schemeClr val="tx2"/>
                </a:solidFill>
                <a:latin typeface="Franklin Gothic Medium Cond" panose="020B0606030402020204" pitchFamily="34" charset="0"/>
              </a:rPr>
              <a:t>Chemistry Faculty, Researcher</a:t>
            </a:r>
          </a:p>
        </p:txBody>
      </p:sp>
      <p:sp>
        <p:nvSpPr>
          <p:cNvPr id="5" name="Text Placeholder 2">
            <a:extLst>
              <a:ext uri="{FF2B5EF4-FFF2-40B4-BE49-F238E27FC236}">
                <a16:creationId xmlns:a16="http://schemas.microsoft.com/office/drawing/2014/main" id="{673F6FC1-B1AD-DB54-B730-40D36B93B7F0}"/>
              </a:ext>
            </a:extLst>
          </p:cNvPr>
          <p:cNvSpPr txBox="1">
            <a:spLocks/>
          </p:cNvSpPr>
          <p:nvPr/>
        </p:nvSpPr>
        <p:spPr>
          <a:xfrm>
            <a:off x="636199" y="4636314"/>
            <a:ext cx="11222425" cy="357188"/>
          </a:xfrm>
          <a:prstGeom prst="rect">
            <a:avLst/>
          </a:prstGeom>
        </p:spPr>
        <p:txBody>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rgbClr val="007088"/>
                </a:solidFill>
                <a:latin typeface="Franklin Gothic Demi Cond" panose="020B0603020102020204" pitchFamily="34" charset="0"/>
              </a:rPr>
              <a:t>ASBCC: October 20, 2022</a:t>
            </a:r>
          </a:p>
        </p:txBody>
      </p:sp>
    </p:spTree>
    <p:extLst>
      <p:ext uri="{BB962C8B-B14F-4D97-AF65-F5344CB8AC3E}">
        <p14:creationId xmlns:p14="http://schemas.microsoft.com/office/powerpoint/2010/main" val="129650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0D72-3F8C-F7B4-0BDD-13C4D35339DC}"/>
              </a:ext>
            </a:extLst>
          </p:cNvPr>
          <p:cNvSpPr>
            <a:spLocks noGrp="1"/>
          </p:cNvSpPr>
          <p:nvPr>
            <p:ph type="title" idx="4294967295"/>
          </p:nvPr>
        </p:nvSpPr>
        <p:spPr>
          <a:xfrm>
            <a:off x="814812" y="364853"/>
            <a:ext cx="11079163" cy="928688"/>
          </a:xfrm>
        </p:spPr>
        <p:txBody>
          <a:bodyPr/>
          <a:lstStyle/>
          <a:p>
            <a:r>
              <a:rPr lang="en-US" b="1" dirty="0">
                <a:solidFill>
                  <a:schemeClr val="bg1">
                    <a:lumMod val="95000"/>
                  </a:schemeClr>
                </a:solidFill>
              </a:rPr>
              <a:t>COURSE SUCCESS, RETENTION, WITHDRAWAL RATES</a:t>
            </a:r>
          </a:p>
        </p:txBody>
      </p:sp>
      <p:graphicFrame>
        <p:nvGraphicFramePr>
          <p:cNvPr id="3" name="Chart 2">
            <a:extLst>
              <a:ext uri="{FF2B5EF4-FFF2-40B4-BE49-F238E27FC236}">
                <a16:creationId xmlns:a16="http://schemas.microsoft.com/office/drawing/2014/main" id="{B68EA1CB-CB0E-B749-1742-7201BC8243C8}"/>
              </a:ext>
            </a:extLst>
          </p:cNvPr>
          <p:cNvGraphicFramePr>
            <a:graphicFrameLocks/>
          </p:cNvGraphicFramePr>
          <p:nvPr>
            <p:extLst>
              <p:ext uri="{D42A27DB-BD31-4B8C-83A1-F6EECF244321}">
                <p14:modId xmlns:p14="http://schemas.microsoft.com/office/powerpoint/2010/main" val="1005646464"/>
              </p:ext>
            </p:extLst>
          </p:nvPr>
        </p:nvGraphicFramePr>
        <p:xfrm>
          <a:off x="415170" y="1293541"/>
          <a:ext cx="11156720" cy="47822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CB57D19-F9DF-307D-31B9-AEDD4B47D0A6}"/>
              </a:ext>
            </a:extLst>
          </p:cNvPr>
          <p:cNvSpPr txBox="1"/>
          <p:nvPr/>
        </p:nvSpPr>
        <p:spPr>
          <a:xfrm>
            <a:off x="415170" y="6148251"/>
            <a:ext cx="7776754" cy="461665"/>
          </a:xfrm>
          <a:prstGeom prst="rect">
            <a:avLst/>
          </a:prstGeom>
          <a:noFill/>
        </p:spPr>
        <p:txBody>
          <a:bodyPr wrap="square" rtlCol="0">
            <a:spAutoFit/>
          </a:bodyPr>
          <a:lstStyle/>
          <a:p>
            <a:r>
              <a:rPr lang="en-US" sz="1200" dirty="0">
                <a:solidFill>
                  <a:schemeClr val="bg1"/>
                </a:solidFill>
              </a:rPr>
              <a:t>Retention: remain enrolled to receive a grade</a:t>
            </a:r>
          </a:p>
          <a:p>
            <a:r>
              <a:rPr lang="en-US" sz="1200" dirty="0">
                <a:solidFill>
                  <a:schemeClr val="bg1"/>
                </a:solidFill>
              </a:rPr>
              <a:t>Passing/Did Not Pass: Among retained students who received a passing or non-passing grade</a:t>
            </a:r>
          </a:p>
        </p:txBody>
      </p:sp>
      <p:sp>
        <p:nvSpPr>
          <p:cNvPr id="6" name="Rectangle 5">
            <a:extLst>
              <a:ext uri="{FF2B5EF4-FFF2-40B4-BE49-F238E27FC236}">
                <a16:creationId xmlns:a16="http://schemas.microsoft.com/office/drawing/2014/main" id="{237B96E6-51AD-BC22-08D0-23D13D7E35CA}"/>
              </a:ext>
            </a:extLst>
          </p:cNvPr>
          <p:cNvSpPr/>
          <p:nvPr/>
        </p:nvSpPr>
        <p:spPr>
          <a:xfrm>
            <a:off x="1258432" y="3920150"/>
            <a:ext cx="9506138" cy="112263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33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9234" y="2366687"/>
            <a:ext cx="3460852" cy="2124626"/>
          </a:xfrm>
        </p:spPr>
        <p:txBody>
          <a:bodyPr>
            <a:normAutofit/>
          </a:bodyPr>
          <a:lstStyle/>
          <a:p>
            <a:pPr algn="ctr"/>
            <a:r>
              <a:rPr lang="en-US" b="1" dirty="0">
                <a:latin typeface="Franklin Gothic Demi Cond" panose="020B0603020102020204" pitchFamily="34" charset="0"/>
              </a:rPr>
              <a:t>Course  Completion </a:t>
            </a:r>
            <a:br>
              <a:rPr lang="en-US" b="1" dirty="0">
                <a:latin typeface="Franklin Gothic Demi Cond" panose="020B0603020102020204" pitchFamily="34" charset="0"/>
              </a:rPr>
            </a:br>
            <a:r>
              <a:rPr lang="en-US" b="1" dirty="0">
                <a:latin typeface="Franklin Gothic Demi Cond" panose="020B0603020102020204" pitchFamily="34" charset="0"/>
              </a:rPr>
              <a:t>&amp; Retention </a:t>
            </a:r>
            <a:br>
              <a:rPr lang="en-US" b="1" dirty="0">
                <a:latin typeface="Franklin Gothic Demi Cond" panose="020B0603020102020204" pitchFamily="34" charset="0"/>
              </a:rPr>
            </a:br>
            <a:r>
              <a:rPr lang="en-US" b="1" dirty="0">
                <a:latin typeface="Franklin Gothic Demi Cond" panose="020B0603020102020204" pitchFamily="34" charset="0"/>
              </a:rPr>
              <a:t>2021-22</a:t>
            </a:r>
          </a:p>
        </p:txBody>
      </p:sp>
      <p:sp>
        <p:nvSpPr>
          <p:cNvPr id="12" name="TextBox 11">
            <a:extLst>
              <a:ext uri="{FF2B5EF4-FFF2-40B4-BE49-F238E27FC236}">
                <a16:creationId xmlns:a16="http://schemas.microsoft.com/office/drawing/2014/main" id="{C3CCA25B-0488-1549-BB6F-4216E0CE6C21}"/>
              </a:ext>
            </a:extLst>
          </p:cNvPr>
          <p:cNvSpPr txBox="1"/>
          <p:nvPr/>
        </p:nvSpPr>
        <p:spPr>
          <a:xfrm>
            <a:off x="856641" y="6024217"/>
            <a:ext cx="2355270" cy="276999"/>
          </a:xfrm>
          <a:prstGeom prst="rect">
            <a:avLst/>
          </a:prstGeom>
          <a:noFill/>
        </p:spPr>
        <p:txBody>
          <a:bodyPr wrap="square" rtlCol="0">
            <a:spAutoFit/>
          </a:bodyPr>
          <a:lstStyle/>
          <a:p>
            <a:r>
              <a:rPr lang="en-US" sz="1200" dirty="0">
                <a:solidFill>
                  <a:srgbClr val="FFFFFF"/>
                </a:solidFill>
                <a:latin typeface="Arial" panose="020B0604020202020204" pitchFamily="34" charset="0"/>
                <a:cs typeface="Arial" panose="020B0604020202020204" pitchFamily="34" charset="0"/>
              </a:rPr>
              <a:t>*Excludes MW &amp; EW Grades</a:t>
            </a:r>
          </a:p>
        </p:txBody>
      </p:sp>
      <p:sp>
        <p:nvSpPr>
          <p:cNvPr id="3" name="Rectangle 2">
            <a:extLst>
              <a:ext uri="{FF2B5EF4-FFF2-40B4-BE49-F238E27FC236}">
                <a16:creationId xmlns:a16="http://schemas.microsoft.com/office/drawing/2014/main" id="{DEEA5245-CB6D-9644-8A13-E0B8572669E0}"/>
              </a:ext>
            </a:extLst>
          </p:cNvPr>
          <p:cNvSpPr/>
          <p:nvPr/>
        </p:nvSpPr>
        <p:spPr>
          <a:xfrm>
            <a:off x="9072748" y="2198519"/>
            <a:ext cx="684816" cy="277091"/>
          </a:xfr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45F0E5C-A5BD-7582-BC0B-4C37F75994CC}"/>
              </a:ext>
            </a:extLst>
          </p:cNvPr>
          <p:cNvGrpSpPr/>
          <p:nvPr/>
        </p:nvGrpSpPr>
        <p:grpSpPr>
          <a:xfrm>
            <a:off x="4270959" y="360973"/>
            <a:ext cx="6690087" cy="5940244"/>
            <a:chOff x="2197730" y="433397"/>
            <a:chExt cx="6690087" cy="5940244"/>
          </a:xfrm>
        </p:grpSpPr>
        <p:pic>
          <p:nvPicPr>
            <p:cNvPr id="14" name="Picture 13">
              <a:extLst>
                <a:ext uri="{FF2B5EF4-FFF2-40B4-BE49-F238E27FC236}">
                  <a16:creationId xmlns:a16="http://schemas.microsoft.com/office/drawing/2014/main" id="{FF18488C-5305-079C-98C2-E882237D7977}"/>
                </a:ext>
              </a:extLst>
            </p:cNvPr>
            <p:cNvPicPr>
              <a:picLocks noChangeAspect="1"/>
            </p:cNvPicPr>
            <p:nvPr/>
          </p:nvPicPr>
          <p:blipFill>
            <a:blip r:embed="rId3"/>
            <a:stretch>
              <a:fillRect/>
            </a:stretch>
          </p:blipFill>
          <p:spPr>
            <a:xfrm>
              <a:off x="6671097" y="826097"/>
              <a:ext cx="2201299" cy="5547543"/>
            </a:xfrm>
            <a:prstGeom prst="rect">
              <a:avLst/>
            </a:prstGeom>
          </p:spPr>
        </p:pic>
        <p:pic>
          <p:nvPicPr>
            <p:cNvPr id="22" name="Picture 21">
              <a:extLst>
                <a:ext uri="{FF2B5EF4-FFF2-40B4-BE49-F238E27FC236}">
                  <a16:creationId xmlns:a16="http://schemas.microsoft.com/office/drawing/2014/main" id="{7B6E568A-BC24-C9E1-592D-54A069561346}"/>
                </a:ext>
              </a:extLst>
            </p:cNvPr>
            <p:cNvPicPr>
              <a:picLocks noChangeAspect="1"/>
            </p:cNvPicPr>
            <p:nvPr/>
          </p:nvPicPr>
          <p:blipFill rotWithShape="1">
            <a:blip r:embed="rId4"/>
            <a:srcRect b="2735"/>
            <a:stretch/>
          </p:blipFill>
          <p:spPr>
            <a:xfrm>
              <a:off x="2197730" y="760491"/>
              <a:ext cx="4473367" cy="5613150"/>
            </a:xfrm>
            <a:prstGeom prst="rect">
              <a:avLst/>
            </a:prstGeom>
          </p:spPr>
        </p:pic>
        <p:sp>
          <p:nvSpPr>
            <p:cNvPr id="18" name="Round Single Corner Rectangle 17">
              <a:extLst>
                <a:ext uri="{FF2B5EF4-FFF2-40B4-BE49-F238E27FC236}">
                  <a16:creationId xmlns:a16="http://schemas.microsoft.com/office/drawing/2014/main" id="{BB6816BE-606C-998E-AF00-EE0FF10F0325}"/>
                </a:ext>
              </a:extLst>
            </p:cNvPr>
            <p:cNvSpPr/>
            <p:nvPr/>
          </p:nvSpPr>
          <p:spPr>
            <a:xfrm>
              <a:off x="2197730" y="479246"/>
              <a:ext cx="6690087" cy="355904"/>
            </a:xfrm>
            <a:prstGeom prst="round1Rect">
              <a:avLst/>
            </a:prstGeom>
            <a:solidFill>
              <a:srgbClr val="0091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1594FE2-46F2-DAF3-3670-0350A42528DE}"/>
                </a:ext>
              </a:extLst>
            </p:cNvPr>
            <p:cNvSpPr txBox="1">
              <a:spLocks/>
            </p:cNvSpPr>
            <p:nvPr/>
          </p:nvSpPr>
          <p:spPr>
            <a:xfrm>
              <a:off x="4159688" y="433397"/>
              <a:ext cx="2037888" cy="447601"/>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bg1"/>
                  </a:solidFill>
                  <a:latin typeface="+mj-lt"/>
                  <a:ea typeface="+mj-ea"/>
                  <a:cs typeface="+mj-cs"/>
                </a:defRPr>
              </a:lvl1pPr>
            </a:lstStyle>
            <a:p>
              <a:r>
                <a:rPr lang="en-US" sz="2000" b="1" dirty="0">
                  <a:latin typeface="Century Gothic" panose="020B0502020202020204" pitchFamily="34" charset="0"/>
                </a:rPr>
                <a:t>Completion*</a:t>
              </a:r>
            </a:p>
          </p:txBody>
        </p:sp>
        <p:sp>
          <p:nvSpPr>
            <p:cNvPr id="20" name="Title 1">
              <a:extLst>
                <a:ext uri="{FF2B5EF4-FFF2-40B4-BE49-F238E27FC236}">
                  <a16:creationId xmlns:a16="http://schemas.microsoft.com/office/drawing/2014/main" id="{FDB05201-7EA3-DCFD-8BAE-CD615A9AB193}"/>
                </a:ext>
              </a:extLst>
            </p:cNvPr>
            <p:cNvSpPr txBox="1">
              <a:spLocks/>
            </p:cNvSpPr>
            <p:nvPr/>
          </p:nvSpPr>
          <p:spPr>
            <a:xfrm>
              <a:off x="6640721" y="450919"/>
              <a:ext cx="2037888" cy="447601"/>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bg1"/>
                  </a:solidFill>
                  <a:latin typeface="+mj-lt"/>
                  <a:ea typeface="+mj-ea"/>
                  <a:cs typeface="+mj-cs"/>
                </a:defRPr>
              </a:lvl1pPr>
            </a:lstStyle>
            <a:p>
              <a:r>
                <a:rPr lang="en-US" sz="2000" b="1" dirty="0">
                  <a:latin typeface="Century Gothic" panose="020B0502020202020204" pitchFamily="34" charset="0"/>
                </a:rPr>
                <a:t>Retention*</a:t>
              </a:r>
            </a:p>
          </p:txBody>
        </p:sp>
      </p:grpSp>
    </p:spTree>
    <p:extLst>
      <p:ext uri="{BB962C8B-B14F-4D97-AF65-F5344CB8AC3E}">
        <p14:creationId xmlns:p14="http://schemas.microsoft.com/office/powerpoint/2010/main" val="327016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AC6B52-6437-2C83-84D3-7847322C9517}"/>
              </a:ext>
            </a:extLst>
          </p:cNvPr>
          <p:cNvSpPr txBox="1">
            <a:spLocks/>
          </p:cNvSpPr>
          <p:nvPr/>
        </p:nvSpPr>
        <p:spPr>
          <a:xfrm>
            <a:off x="851485" y="347367"/>
            <a:ext cx="9604004" cy="745709"/>
          </a:xfrm>
          <a:prstGeom prst="rect">
            <a:avLst/>
          </a:prstGeom>
        </p:spPr>
        <p:txBody>
          <a:bodyPr vert="horz" lIns="91440" tIns="45720" rIns="91440" bIns="45720" rtlCol="0" anchor="ctr">
            <a:normAutofit fontScale="92500" lnSpcReduction="10000"/>
          </a:bodyPr>
          <a:lstStyle>
            <a:lvl1pPr algn="l" defTabSz="685859" rtl="0" eaLnBrk="1" latinLnBrk="0" hangingPunct="1">
              <a:lnSpc>
                <a:spcPct val="90000"/>
              </a:lnSpc>
              <a:spcBef>
                <a:spcPct val="0"/>
              </a:spcBef>
              <a:buNone/>
              <a:defRPr sz="3300" kern="1200">
                <a:solidFill>
                  <a:schemeClr val="bg1"/>
                </a:solidFill>
                <a:latin typeface="+mj-lt"/>
                <a:ea typeface="+mj-ea"/>
                <a:cs typeface="+mj-cs"/>
              </a:defRPr>
            </a:lvl1pPr>
          </a:lstStyle>
          <a:p>
            <a:r>
              <a:rPr lang="en-US" sz="5400" b="1" dirty="0">
                <a:effectLst>
                  <a:outerShdw blurRad="50800" dist="38100" dir="2700000" algn="tl" rotWithShape="0">
                    <a:prstClr val="black">
                      <a:alpha val="40000"/>
                    </a:prstClr>
                  </a:outerShdw>
                </a:effectLst>
                <a:latin typeface="Franklin Gothic Demi Cond" panose="020B0603020102020204" pitchFamily="34" charset="0"/>
                <a:cs typeface="Arial" panose="020B0604020202020204" pitchFamily="34" charset="0"/>
              </a:rPr>
              <a:t>Transfer</a:t>
            </a:r>
          </a:p>
        </p:txBody>
      </p:sp>
      <p:graphicFrame>
        <p:nvGraphicFramePr>
          <p:cNvPr id="4" name="Chart 3">
            <a:extLst>
              <a:ext uri="{FF2B5EF4-FFF2-40B4-BE49-F238E27FC236}">
                <a16:creationId xmlns:a16="http://schemas.microsoft.com/office/drawing/2014/main" id="{7A1C5797-382F-967C-B9A1-AF00AB01B2DE}"/>
              </a:ext>
            </a:extLst>
          </p:cNvPr>
          <p:cNvGraphicFramePr>
            <a:graphicFrameLocks/>
          </p:cNvGraphicFramePr>
          <p:nvPr>
            <p:extLst>
              <p:ext uri="{D42A27DB-BD31-4B8C-83A1-F6EECF244321}">
                <p14:modId xmlns:p14="http://schemas.microsoft.com/office/powerpoint/2010/main" val="3396387664"/>
              </p:ext>
            </p:extLst>
          </p:nvPr>
        </p:nvGraphicFramePr>
        <p:xfrm>
          <a:off x="845863" y="1093076"/>
          <a:ext cx="10553561" cy="50192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5FE83BA-6858-7A3A-7CA2-77379FA20673}"/>
              </a:ext>
            </a:extLst>
          </p:cNvPr>
          <p:cNvSpPr>
            <a:spLocks noGrp="1"/>
          </p:cNvSpPr>
          <p:nvPr>
            <p:ph type="title"/>
          </p:nvPr>
        </p:nvSpPr>
        <p:spPr/>
        <p:txBody>
          <a:bodyPr/>
          <a:lstStyle/>
          <a:p>
            <a:endParaRPr lang="en-US"/>
          </a:p>
        </p:txBody>
      </p:sp>
      <p:sp>
        <p:nvSpPr>
          <p:cNvPr id="6" name="5-Point Star 5">
            <a:extLst>
              <a:ext uri="{FF2B5EF4-FFF2-40B4-BE49-F238E27FC236}">
                <a16:creationId xmlns:a16="http://schemas.microsoft.com/office/drawing/2014/main" id="{809F37A5-4524-7741-C5D0-450DC3BD4DBC}"/>
              </a:ext>
            </a:extLst>
          </p:cNvPr>
          <p:cNvSpPr/>
          <p:nvPr/>
        </p:nvSpPr>
        <p:spPr>
          <a:xfrm>
            <a:off x="9675716" y="975382"/>
            <a:ext cx="1125068" cy="1143130"/>
          </a:xfrm>
          <a:prstGeom prst="star5">
            <a:avLst/>
          </a:prstGeom>
          <a:solidFill>
            <a:srgbClr val="FFFF00">
              <a:alpha val="3058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81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78863FE1-0DB6-F70C-9183-D69BCDB83423}"/>
              </a:ext>
            </a:extLst>
          </p:cNvPr>
          <p:cNvGraphicFramePr/>
          <p:nvPr>
            <p:extLst>
              <p:ext uri="{D42A27DB-BD31-4B8C-83A1-F6EECF244321}">
                <p14:modId xmlns:p14="http://schemas.microsoft.com/office/powerpoint/2010/main" val="3168172772"/>
              </p:ext>
            </p:extLst>
          </p:nvPr>
        </p:nvGraphicFramePr>
        <p:xfrm>
          <a:off x="1401316" y="1770391"/>
          <a:ext cx="2488099" cy="3889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9" name="Student Completion: Demographics"/>
          <p:cNvSpPr txBox="1">
            <a:spLocks noGrp="1"/>
          </p:cNvSpPr>
          <p:nvPr>
            <p:ph type="title"/>
          </p:nvPr>
        </p:nvSpPr>
        <p:spPr>
          <a:xfrm>
            <a:off x="773575" y="55990"/>
            <a:ext cx="10752840" cy="1325563"/>
          </a:xfrm>
          <a:prstGeom prst="rect">
            <a:avLst/>
          </a:prstGeom>
        </p:spPr>
        <p:txBody>
          <a:bodyPr>
            <a:normAutofit/>
          </a:bodyPr>
          <a:lstStyle>
            <a:lvl1pPr defTabSz="560831">
              <a:defRPr sz="6144" spc="-122"/>
            </a:lvl1pPr>
          </a:lstStyle>
          <a:p>
            <a:r>
              <a:rPr lang="en-US" sz="4000" b="1" dirty="0">
                <a:solidFill>
                  <a:srgbClr val="007088"/>
                </a:solidFill>
              </a:rPr>
              <a:t>Service Area Feeder School </a:t>
            </a:r>
            <a:r>
              <a:rPr sz="4000" b="1" dirty="0">
                <a:solidFill>
                  <a:srgbClr val="007088"/>
                </a:solidFill>
              </a:rPr>
              <a:t>Demographics</a:t>
            </a:r>
          </a:p>
        </p:txBody>
      </p:sp>
      <p:sp>
        <p:nvSpPr>
          <p:cNvPr id="170" name="* Most recent data provided by California Department of Education, Data Quest"/>
          <p:cNvSpPr txBox="1"/>
          <p:nvPr/>
        </p:nvSpPr>
        <p:spPr>
          <a:xfrm>
            <a:off x="899944" y="6354757"/>
            <a:ext cx="6954752" cy="2414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marL="508000" indent="-508000" algn="l">
              <a:spcBef>
                <a:spcPts val="4200"/>
              </a:spcBef>
              <a:buClr>
                <a:srgbClr val="5C86B9"/>
              </a:buClr>
              <a:buSzPct val="70000"/>
              <a:buFont typeface="Zapf Dingbats"/>
              <a:buChar char="✤"/>
              <a:defRPr sz="2000">
                <a:solidFill>
                  <a:srgbClr val="000000"/>
                </a:solidFill>
              </a:defRPr>
            </a:lvl1pPr>
          </a:lstStyle>
          <a:p>
            <a:r>
              <a:rPr sz="1100" dirty="0"/>
              <a:t>* Most recent data provided by California Department of Education, Data Quest</a:t>
            </a:r>
            <a:r>
              <a:rPr lang="en-US" sz="1100" dirty="0"/>
              <a:t>.</a:t>
            </a:r>
          </a:p>
        </p:txBody>
      </p:sp>
      <p:sp>
        <p:nvSpPr>
          <p:cNvPr id="171" name="CA Dept. of Ed."/>
          <p:cNvSpPr txBox="1"/>
          <p:nvPr/>
        </p:nvSpPr>
        <p:spPr>
          <a:xfrm>
            <a:off x="10190267" y="6275961"/>
            <a:ext cx="72200"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endParaRPr sz="1266" dirty="0"/>
          </a:p>
        </p:txBody>
      </p:sp>
      <p:sp>
        <p:nvSpPr>
          <p:cNvPr id="4" name="TextBox 3">
            <a:extLst>
              <a:ext uri="{FF2B5EF4-FFF2-40B4-BE49-F238E27FC236}">
                <a16:creationId xmlns:a16="http://schemas.microsoft.com/office/drawing/2014/main" id="{D6773D24-6868-E8F4-FD46-D53480CCE11E}"/>
              </a:ext>
            </a:extLst>
          </p:cNvPr>
          <p:cNvSpPr txBox="1"/>
          <p:nvPr/>
        </p:nvSpPr>
        <p:spPr>
          <a:xfrm>
            <a:off x="1401316" y="1166426"/>
            <a:ext cx="10375514" cy="400110"/>
          </a:xfrm>
          <a:prstGeom prst="rect">
            <a:avLst/>
          </a:prstGeom>
          <a:noFill/>
        </p:spPr>
        <p:txBody>
          <a:bodyPr wrap="square">
            <a:spAutoFit/>
          </a:bodyPr>
          <a:lstStyle/>
          <a:p>
            <a:pPr algn="ctr"/>
            <a:r>
              <a:rPr lang="en-US" sz="2000" b="1" dirty="0">
                <a:solidFill>
                  <a:schemeClr val="accent6">
                    <a:lumMod val="75000"/>
                  </a:schemeClr>
                </a:solidFill>
              </a:rPr>
              <a:t>Students Enrolled in Community College</a:t>
            </a:r>
          </a:p>
        </p:txBody>
      </p:sp>
      <p:sp>
        <p:nvSpPr>
          <p:cNvPr id="17" name="TextBox 16">
            <a:extLst>
              <a:ext uri="{FF2B5EF4-FFF2-40B4-BE49-F238E27FC236}">
                <a16:creationId xmlns:a16="http://schemas.microsoft.com/office/drawing/2014/main" id="{3BDEFCEC-C331-5B6F-8D43-9D387EEA1B0F}"/>
              </a:ext>
            </a:extLst>
          </p:cNvPr>
          <p:cNvSpPr txBox="1"/>
          <p:nvPr/>
        </p:nvSpPr>
        <p:spPr>
          <a:xfrm>
            <a:off x="4440174" y="2758723"/>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22" name="TextBox 21">
            <a:extLst>
              <a:ext uri="{FF2B5EF4-FFF2-40B4-BE49-F238E27FC236}">
                <a16:creationId xmlns:a16="http://schemas.microsoft.com/office/drawing/2014/main" id="{699CE167-258A-7FD6-EBAD-B12F4FDEDF60}"/>
              </a:ext>
            </a:extLst>
          </p:cNvPr>
          <p:cNvSpPr txBox="1"/>
          <p:nvPr/>
        </p:nvSpPr>
        <p:spPr>
          <a:xfrm rot="16200000">
            <a:off x="405766" y="4474835"/>
            <a:ext cx="2362927" cy="461665"/>
          </a:xfrm>
          <a:prstGeom prst="rect">
            <a:avLst/>
          </a:prstGeom>
          <a:noFill/>
        </p:spPr>
        <p:txBody>
          <a:bodyPr wrap="square">
            <a:spAutoFit/>
          </a:bodyPr>
          <a:lstStyle/>
          <a:p>
            <a:pPr algn="ctr"/>
            <a:r>
              <a:rPr lang="en-US" sz="1200" b="1" dirty="0">
                <a:solidFill>
                  <a:schemeClr val="accent6"/>
                </a:solidFill>
              </a:rPr>
              <a:t>Albany, Emeryville, </a:t>
            </a:r>
          </a:p>
          <a:p>
            <a:pPr algn="ctr"/>
            <a:r>
              <a:rPr lang="en-US" sz="1200" b="1" dirty="0">
                <a:solidFill>
                  <a:schemeClr val="accent6"/>
                </a:solidFill>
              </a:rPr>
              <a:t>Berkeley, Oakland</a:t>
            </a:r>
          </a:p>
        </p:txBody>
      </p:sp>
      <p:graphicFrame>
        <p:nvGraphicFramePr>
          <p:cNvPr id="9" name="Diagram 8">
            <a:extLst>
              <a:ext uri="{FF2B5EF4-FFF2-40B4-BE49-F238E27FC236}">
                <a16:creationId xmlns:a16="http://schemas.microsoft.com/office/drawing/2014/main" id="{A635D9BF-C852-D8F5-867B-DBC41EF31F72}"/>
              </a:ext>
            </a:extLst>
          </p:cNvPr>
          <p:cNvGraphicFramePr/>
          <p:nvPr>
            <p:extLst>
              <p:ext uri="{D42A27DB-BD31-4B8C-83A1-F6EECF244321}">
                <p14:modId xmlns:p14="http://schemas.microsoft.com/office/powerpoint/2010/main" val="881463918"/>
              </p:ext>
            </p:extLst>
          </p:nvPr>
        </p:nvGraphicFramePr>
        <p:xfrm>
          <a:off x="6682962" y="1770391"/>
          <a:ext cx="2488099" cy="38895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a16="http://schemas.microsoft.com/office/drawing/2014/main" id="{CC469764-5C67-4EFB-5CC2-49E036442A4B}"/>
              </a:ext>
            </a:extLst>
          </p:cNvPr>
          <p:cNvGraphicFramePr/>
          <p:nvPr>
            <p:extLst>
              <p:ext uri="{D42A27DB-BD31-4B8C-83A1-F6EECF244321}">
                <p14:modId xmlns:p14="http://schemas.microsoft.com/office/powerpoint/2010/main" val="3623583224"/>
              </p:ext>
            </p:extLst>
          </p:nvPr>
        </p:nvGraphicFramePr>
        <p:xfrm>
          <a:off x="9299298" y="1770391"/>
          <a:ext cx="2488099" cy="38895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a:extLst>
              <a:ext uri="{FF2B5EF4-FFF2-40B4-BE49-F238E27FC236}">
                <a16:creationId xmlns:a16="http://schemas.microsoft.com/office/drawing/2014/main" id="{A7A9FB98-668E-379A-BAB7-3F87927E5D87}"/>
              </a:ext>
            </a:extLst>
          </p:cNvPr>
          <p:cNvGraphicFramePr/>
          <p:nvPr>
            <p:extLst>
              <p:ext uri="{D42A27DB-BD31-4B8C-83A1-F6EECF244321}">
                <p14:modId xmlns:p14="http://schemas.microsoft.com/office/powerpoint/2010/main" val="2166345107"/>
              </p:ext>
            </p:extLst>
          </p:nvPr>
        </p:nvGraphicFramePr>
        <p:xfrm>
          <a:off x="4033977" y="1770391"/>
          <a:ext cx="2488099" cy="38895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5" name="Left Brace 24">
            <a:extLst>
              <a:ext uri="{FF2B5EF4-FFF2-40B4-BE49-F238E27FC236}">
                <a16:creationId xmlns:a16="http://schemas.microsoft.com/office/drawing/2014/main" id="{124121A0-D14E-40B1-5BFE-5848AEE209EB}"/>
              </a:ext>
            </a:extLst>
          </p:cNvPr>
          <p:cNvSpPr/>
          <p:nvPr/>
        </p:nvSpPr>
        <p:spPr>
          <a:xfrm>
            <a:off x="1755471" y="3733278"/>
            <a:ext cx="227232" cy="1944781"/>
          </a:xfrm>
          <a:prstGeom prst="lef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B2EA8BC4-8526-36A9-870D-94A3BA279623}"/>
              </a:ext>
            </a:extLst>
          </p:cNvPr>
          <p:cNvSpPr txBox="1"/>
          <p:nvPr/>
        </p:nvSpPr>
        <p:spPr>
          <a:xfrm rot="16200000">
            <a:off x="-269388" y="2620222"/>
            <a:ext cx="2362927" cy="276999"/>
          </a:xfrm>
          <a:prstGeom prst="rect">
            <a:avLst/>
          </a:prstGeom>
          <a:noFill/>
        </p:spPr>
        <p:txBody>
          <a:bodyPr wrap="square">
            <a:spAutoFit/>
          </a:bodyPr>
          <a:lstStyle/>
          <a:p>
            <a:pPr algn="ctr"/>
            <a:r>
              <a:rPr lang="en-US" sz="1200" b="1" dirty="0">
                <a:solidFill>
                  <a:schemeClr val="accent6"/>
                </a:solidFill>
              </a:rPr>
              <a:t>Alameda County</a:t>
            </a:r>
          </a:p>
        </p:txBody>
      </p:sp>
      <p:sp>
        <p:nvSpPr>
          <p:cNvPr id="27" name="Left Brace 26">
            <a:extLst>
              <a:ext uri="{FF2B5EF4-FFF2-40B4-BE49-F238E27FC236}">
                <a16:creationId xmlns:a16="http://schemas.microsoft.com/office/drawing/2014/main" id="{D66BD302-58B1-D36A-0E95-E4CE66D88180}"/>
              </a:ext>
            </a:extLst>
          </p:cNvPr>
          <p:cNvSpPr/>
          <p:nvPr/>
        </p:nvSpPr>
        <p:spPr>
          <a:xfrm>
            <a:off x="1080317" y="1786332"/>
            <a:ext cx="227232" cy="1944781"/>
          </a:xfrm>
          <a:prstGeom prst="lef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0FD97211-2B77-729F-1B17-AD9679DEB67E}"/>
              </a:ext>
            </a:extLst>
          </p:cNvPr>
          <p:cNvSpPr txBox="1"/>
          <p:nvPr/>
        </p:nvSpPr>
        <p:spPr>
          <a:xfrm>
            <a:off x="7350871" y="5706306"/>
            <a:ext cx="1173659" cy="400110"/>
          </a:xfrm>
          <a:prstGeom prst="rect">
            <a:avLst/>
          </a:prstGeom>
          <a:noFill/>
        </p:spPr>
        <p:txBody>
          <a:bodyPr wrap="square">
            <a:spAutoFit/>
          </a:bodyPr>
          <a:lstStyle/>
          <a:p>
            <a:r>
              <a:rPr lang="en-US" sz="2000" b="1" dirty="0">
                <a:solidFill>
                  <a:schemeClr val="accent6">
                    <a:lumMod val="75000"/>
                  </a:schemeClr>
                </a:solidFill>
              </a:rPr>
              <a:t>2016-17</a:t>
            </a:r>
          </a:p>
        </p:txBody>
      </p:sp>
      <p:sp>
        <p:nvSpPr>
          <p:cNvPr id="29" name="TextBox 28">
            <a:extLst>
              <a:ext uri="{FF2B5EF4-FFF2-40B4-BE49-F238E27FC236}">
                <a16:creationId xmlns:a16="http://schemas.microsoft.com/office/drawing/2014/main" id="{8C2CCCC6-FF40-402B-4525-47433FB4F215}"/>
              </a:ext>
            </a:extLst>
          </p:cNvPr>
          <p:cNvSpPr txBox="1"/>
          <p:nvPr/>
        </p:nvSpPr>
        <p:spPr>
          <a:xfrm>
            <a:off x="9967207" y="5706306"/>
            <a:ext cx="1173659" cy="400110"/>
          </a:xfrm>
          <a:prstGeom prst="rect">
            <a:avLst/>
          </a:prstGeom>
          <a:noFill/>
        </p:spPr>
        <p:txBody>
          <a:bodyPr wrap="square">
            <a:spAutoFit/>
          </a:bodyPr>
          <a:lstStyle/>
          <a:p>
            <a:r>
              <a:rPr lang="en-US" sz="2000" b="1" dirty="0">
                <a:solidFill>
                  <a:schemeClr val="accent6">
                    <a:lumMod val="75000"/>
                  </a:schemeClr>
                </a:solidFill>
              </a:rPr>
              <a:t>2017-18</a:t>
            </a:r>
          </a:p>
        </p:txBody>
      </p:sp>
      <p:sp>
        <p:nvSpPr>
          <p:cNvPr id="30" name="TextBox 29">
            <a:extLst>
              <a:ext uri="{FF2B5EF4-FFF2-40B4-BE49-F238E27FC236}">
                <a16:creationId xmlns:a16="http://schemas.microsoft.com/office/drawing/2014/main" id="{BD599F13-D3FE-8D94-C467-764BB9E0FDF9}"/>
              </a:ext>
            </a:extLst>
          </p:cNvPr>
          <p:cNvSpPr txBox="1"/>
          <p:nvPr/>
        </p:nvSpPr>
        <p:spPr>
          <a:xfrm>
            <a:off x="4734535" y="5648681"/>
            <a:ext cx="1173659" cy="400110"/>
          </a:xfrm>
          <a:prstGeom prst="rect">
            <a:avLst/>
          </a:prstGeom>
          <a:noFill/>
        </p:spPr>
        <p:txBody>
          <a:bodyPr wrap="square">
            <a:spAutoFit/>
          </a:bodyPr>
          <a:lstStyle/>
          <a:p>
            <a:r>
              <a:rPr lang="en-US" sz="2000" b="1" dirty="0">
                <a:solidFill>
                  <a:schemeClr val="accent6">
                    <a:lumMod val="75000"/>
                  </a:schemeClr>
                </a:solidFill>
              </a:rPr>
              <a:t>2015-16</a:t>
            </a:r>
          </a:p>
        </p:txBody>
      </p:sp>
      <p:sp>
        <p:nvSpPr>
          <p:cNvPr id="31" name="TextBox 30">
            <a:extLst>
              <a:ext uri="{FF2B5EF4-FFF2-40B4-BE49-F238E27FC236}">
                <a16:creationId xmlns:a16="http://schemas.microsoft.com/office/drawing/2014/main" id="{E742AA94-D985-3B43-9D6A-9EA14219A386}"/>
              </a:ext>
            </a:extLst>
          </p:cNvPr>
          <p:cNvSpPr txBox="1"/>
          <p:nvPr/>
        </p:nvSpPr>
        <p:spPr>
          <a:xfrm>
            <a:off x="2027623" y="5630422"/>
            <a:ext cx="1173659" cy="400110"/>
          </a:xfrm>
          <a:prstGeom prst="rect">
            <a:avLst/>
          </a:prstGeom>
          <a:noFill/>
        </p:spPr>
        <p:txBody>
          <a:bodyPr wrap="square">
            <a:spAutoFit/>
          </a:bodyPr>
          <a:lstStyle/>
          <a:p>
            <a:r>
              <a:rPr lang="en-US" sz="2000" b="1" dirty="0">
                <a:solidFill>
                  <a:schemeClr val="accent6">
                    <a:lumMod val="75000"/>
                  </a:schemeClr>
                </a:solidFill>
              </a:rPr>
              <a:t>2014-15</a:t>
            </a:r>
          </a:p>
        </p:txBody>
      </p:sp>
    </p:spTree>
    <p:extLst>
      <p:ext uri="{BB962C8B-B14F-4D97-AF65-F5344CB8AC3E}">
        <p14:creationId xmlns:p14="http://schemas.microsoft.com/office/powerpoint/2010/main" val="121132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38A39C4-E596-ACEE-24E7-F0E3168B6E40}"/>
              </a:ext>
            </a:extLst>
          </p:cNvPr>
          <p:cNvGraphicFramePr>
            <a:graphicFrameLocks/>
          </p:cNvGraphicFramePr>
          <p:nvPr>
            <p:extLst>
              <p:ext uri="{D42A27DB-BD31-4B8C-83A1-F6EECF244321}">
                <p14:modId xmlns:p14="http://schemas.microsoft.com/office/powerpoint/2010/main" val="2819091986"/>
              </p:ext>
            </p:extLst>
          </p:nvPr>
        </p:nvGraphicFramePr>
        <p:xfrm>
          <a:off x="1765720" y="1670397"/>
          <a:ext cx="8660559" cy="3795128"/>
        </p:xfrm>
        <a:graphic>
          <a:graphicData uri="http://schemas.openxmlformats.org/drawingml/2006/chart">
            <c:chart xmlns:c="http://schemas.openxmlformats.org/drawingml/2006/chart" xmlns:r="http://schemas.openxmlformats.org/officeDocument/2006/relationships" r:id="rId2"/>
          </a:graphicData>
        </a:graphic>
      </p:graphicFrame>
      <p:sp>
        <p:nvSpPr>
          <p:cNvPr id="189" name="CA Dept. of Ed."/>
          <p:cNvSpPr txBox="1"/>
          <p:nvPr/>
        </p:nvSpPr>
        <p:spPr>
          <a:xfrm>
            <a:off x="8782353" y="6501292"/>
            <a:ext cx="129362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CA Dept. of Ed.</a:t>
            </a:r>
          </a:p>
        </p:txBody>
      </p:sp>
      <p:sp>
        <p:nvSpPr>
          <p:cNvPr id="2" name="TextBox 1">
            <a:extLst>
              <a:ext uri="{FF2B5EF4-FFF2-40B4-BE49-F238E27FC236}">
                <a16:creationId xmlns:a16="http://schemas.microsoft.com/office/drawing/2014/main" id="{574AB2AF-8FF3-3720-16CB-44E3998FD0FF}"/>
              </a:ext>
            </a:extLst>
          </p:cNvPr>
          <p:cNvSpPr txBox="1"/>
          <p:nvPr/>
        </p:nvSpPr>
        <p:spPr>
          <a:xfrm>
            <a:off x="525101" y="5803813"/>
            <a:ext cx="105660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tx2"/>
                </a:solidFill>
                <a:latin typeface="+mj-lt"/>
              </a:rPr>
              <a:t>Average of 73% of Albany, Berkeley, Emeryville, and Oakland public school students who attend a California community college are socioeconomically disadvantaged (AY 2017-2018)</a:t>
            </a:r>
          </a:p>
        </p:txBody>
      </p:sp>
      <p:sp>
        <p:nvSpPr>
          <p:cNvPr id="5" name="TextBox 4">
            <a:extLst>
              <a:ext uri="{FF2B5EF4-FFF2-40B4-BE49-F238E27FC236}">
                <a16:creationId xmlns:a16="http://schemas.microsoft.com/office/drawing/2014/main" id="{D9CB5C62-9D3B-8B75-8519-E5BE16FB0C68}"/>
              </a:ext>
            </a:extLst>
          </p:cNvPr>
          <p:cNvSpPr txBox="1"/>
          <p:nvPr/>
        </p:nvSpPr>
        <p:spPr>
          <a:xfrm>
            <a:off x="525101" y="470068"/>
            <a:ext cx="10830670" cy="1200329"/>
          </a:xfrm>
          <a:prstGeom prst="rect">
            <a:avLst/>
          </a:prstGeom>
          <a:noFill/>
        </p:spPr>
        <p:txBody>
          <a:bodyPr wrap="square">
            <a:spAutoFit/>
          </a:bodyPr>
          <a:lstStyle/>
          <a:p>
            <a:pPr fontAlgn="b"/>
            <a:r>
              <a:rPr lang="en-US" sz="2400" b="1" dirty="0">
                <a:solidFill>
                  <a:schemeClr val="tx2"/>
                </a:solidFill>
                <a:latin typeface="+mj-lt"/>
              </a:rPr>
              <a:t>Percent of Socioeconomically Disadvantaged HS Students From Albany, Berkeley, Emeryville, and Oakland Attending Community College in 2017-18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tudent Completion: Future Pipeline"/>
          <p:cNvSpPr txBox="1">
            <a:spLocks noGrp="1"/>
          </p:cNvSpPr>
          <p:nvPr>
            <p:ph type="title"/>
          </p:nvPr>
        </p:nvSpPr>
        <p:spPr>
          <a:xfrm>
            <a:off x="415170" y="365128"/>
            <a:ext cx="11111245" cy="723810"/>
          </a:xfrm>
          <a:prstGeom prst="rect">
            <a:avLst/>
          </a:prstGeom>
        </p:spPr>
        <p:txBody>
          <a:bodyPr>
            <a:normAutofit/>
          </a:bodyPr>
          <a:lstStyle>
            <a:lvl1pPr defTabSz="560831">
              <a:defRPr sz="6144" spc="-122"/>
            </a:lvl1pPr>
          </a:lstStyle>
          <a:p>
            <a:r>
              <a:rPr lang="en-US" sz="4289" b="1" dirty="0">
                <a:solidFill>
                  <a:srgbClr val="007088"/>
                </a:solidFill>
                <a:latin typeface="+mn-lt"/>
              </a:rPr>
              <a:t>Service Area Enrollment</a:t>
            </a:r>
            <a:r>
              <a:rPr sz="4289" b="1" dirty="0">
                <a:solidFill>
                  <a:srgbClr val="007088"/>
                </a:solidFill>
                <a:latin typeface="+mn-lt"/>
              </a:rPr>
              <a:t> Pipeline</a:t>
            </a:r>
            <a:endParaRPr lang="en-US" sz="4289" b="1" dirty="0">
              <a:solidFill>
                <a:srgbClr val="007088"/>
              </a:solidFill>
              <a:latin typeface="+mn-lt"/>
            </a:endParaRPr>
          </a:p>
        </p:txBody>
      </p:sp>
      <p:sp>
        <p:nvSpPr>
          <p:cNvPr id="3" name="Analysis of CA Department of Education Albany, Berkeley, Emeryville, and Oakland K-12 public school data suggests a potential increase in student populations shown in green and a decrease in student populations shown in black. The percent changes are relative to Grade 12 (2022).">
            <a:extLst>
              <a:ext uri="{FF2B5EF4-FFF2-40B4-BE49-F238E27FC236}">
                <a16:creationId xmlns:a16="http://schemas.microsoft.com/office/drawing/2014/main" id="{65D8BD31-673A-0CC8-0760-196742967E90}"/>
              </a:ext>
            </a:extLst>
          </p:cNvPr>
          <p:cNvSpPr txBox="1">
            <a:spLocks noGrp="1"/>
          </p:cNvSpPr>
          <p:nvPr>
            <p:ph idx="1"/>
          </p:nvPr>
        </p:nvSpPr>
        <p:spPr>
          <a:xfrm>
            <a:off x="685909" y="5258166"/>
            <a:ext cx="11111245" cy="1115474"/>
          </a:xfrm>
          <a:prstGeom prst="rect">
            <a:avLst/>
          </a:prstGeom>
        </p:spPr>
        <p:txBody>
          <a:bodyPr vert="horz" lIns="91440" tIns="45720" rIns="91440" bIns="45720" rtlCol="0" anchor="t">
            <a:normAutofit/>
          </a:bodyPr>
          <a:lstStyle/>
          <a:p>
            <a:r>
              <a:rPr sz="1600" b="1" dirty="0">
                <a:solidFill>
                  <a:schemeClr val="tx2"/>
                </a:solidFill>
                <a:latin typeface="+mj-lt"/>
              </a:rPr>
              <a:t>Albany, Berkeley, Emeryville, and Oakland K-12 public school data suggests a potential increase in student populations shown in green. The percent changes are relative to Grade 12 </a:t>
            </a:r>
            <a:r>
              <a:rPr lang="en-US" sz="1600" b="1" dirty="0">
                <a:solidFill>
                  <a:schemeClr val="tx2"/>
                </a:solidFill>
                <a:latin typeface="+mj-lt"/>
              </a:rPr>
              <a:t>from 2021-</a:t>
            </a:r>
            <a:r>
              <a:rPr sz="1600" b="1" dirty="0">
                <a:solidFill>
                  <a:schemeClr val="tx2"/>
                </a:solidFill>
                <a:latin typeface="+mj-lt"/>
              </a:rPr>
              <a:t>22.</a:t>
            </a:r>
            <a:endParaRPr lang="en-US" sz="1600" b="1" dirty="0">
              <a:solidFill>
                <a:schemeClr val="tx2"/>
              </a:solidFill>
              <a:latin typeface="+mj-lt"/>
            </a:endParaRPr>
          </a:p>
          <a:p>
            <a:r>
              <a:rPr lang="en-US" sz="1600" b="1" dirty="0">
                <a:solidFill>
                  <a:srgbClr val="1D1A10"/>
                </a:solidFill>
                <a:latin typeface="+mj-lt"/>
              </a:rPr>
              <a:t>29% of Albany, 18% of Berkeley, 30% of Emeryville, and 29% of Oakland public high school completers attend a community college.</a:t>
            </a:r>
          </a:p>
          <a:p>
            <a:endParaRPr lang="en-US" sz="1600" b="1" dirty="0">
              <a:solidFill>
                <a:schemeClr val="tx2"/>
              </a:solidFill>
              <a:latin typeface="+mj-lt"/>
            </a:endParaRPr>
          </a:p>
        </p:txBody>
      </p:sp>
      <p:sp>
        <p:nvSpPr>
          <p:cNvPr id="210" name="% Student Population Change Relative to Grade 12 (2021-22)"/>
          <p:cNvSpPr txBox="1"/>
          <p:nvPr/>
        </p:nvSpPr>
        <p:spPr>
          <a:xfrm>
            <a:off x="568599" y="1135003"/>
            <a:ext cx="7240765" cy="349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r>
              <a:rPr b="1" dirty="0">
                <a:solidFill>
                  <a:srgbClr val="1D1A10"/>
                </a:solidFill>
              </a:rPr>
              <a:t>% Student Population Change Relative to Grade 12 </a:t>
            </a:r>
            <a:r>
              <a:rPr lang="en-US" b="1" dirty="0">
                <a:solidFill>
                  <a:srgbClr val="1D1A10"/>
                </a:solidFill>
              </a:rPr>
              <a:t>from </a:t>
            </a:r>
            <a:r>
              <a:rPr b="1" dirty="0">
                <a:solidFill>
                  <a:srgbClr val="1D1A10"/>
                </a:solidFill>
              </a:rPr>
              <a:t>2021-22</a:t>
            </a:r>
            <a:endParaRPr lang="en-US" b="1" dirty="0">
              <a:solidFill>
                <a:srgbClr val="1D1A10"/>
              </a:solidFill>
            </a:endParaRPr>
          </a:p>
        </p:txBody>
      </p:sp>
      <p:sp>
        <p:nvSpPr>
          <p:cNvPr id="211" name="CA Dept. of Ed."/>
          <p:cNvSpPr txBox="1"/>
          <p:nvPr/>
        </p:nvSpPr>
        <p:spPr>
          <a:xfrm>
            <a:off x="10460576" y="6238441"/>
            <a:ext cx="1201163"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latin typeface="Palatino Linotype"/>
              </a:rPr>
              <a:t>CA Dept. of Ed.</a:t>
            </a:r>
            <a:endParaRPr lang="en-US" sz="1266" dirty="0">
              <a:latin typeface="Palatino Linotype"/>
            </a:endParaRPr>
          </a:p>
        </p:txBody>
      </p:sp>
      <p:graphicFrame>
        <p:nvGraphicFramePr>
          <p:cNvPr id="15" name="Table 14">
            <a:extLst>
              <a:ext uri="{FF2B5EF4-FFF2-40B4-BE49-F238E27FC236}">
                <a16:creationId xmlns:a16="http://schemas.microsoft.com/office/drawing/2014/main" id="{4D5A2807-B49E-D631-63D3-6873482A2DC7}"/>
              </a:ext>
            </a:extLst>
          </p:cNvPr>
          <p:cNvGraphicFramePr>
            <a:graphicFrameLocks noGrp="1"/>
          </p:cNvGraphicFramePr>
          <p:nvPr>
            <p:extLst>
              <p:ext uri="{D42A27DB-BD31-4B8C-83A1-F6EECF244321}">
                <p14:modId xmlns:p14="http://schemas.microsoft.com/office/powerpoint/2010/main" val="3444628539"/>
              </p:ext>
            </p:extLst>
          </p:nvPr>
        </p:nvGraphicFramePr>
        <p:xfrm>
          <a:off x="685909" y="1714984"/>
          <a:ext cx="10975830" cy="3406140"/>
        </p:xfrm>
        <a:graphic>
          <a:graphicData uri="http://schemas.openxmlformats.org/drawingml/2006/table">
            <a:tbl>
              <a:tblPr/>
              <a:tblGrid>
                <a:gridCol w="3295692">
                  <a:extLst>
                    <a:ext uri="{9D8B030D-6E8A-4147-A177-3AD203B41FA5}">
                      <a16:colId xmlns:a16="http://schemas.microsoft.com/office/drawing/2014/main" val="899898069"/>
                    </a:ext>
                  </a:extLst>
                </a:gridCol>
                <a:gridCol w="1280023">
                  <a:extLst>
                    <a:ext uri="{9D8B030D-6E8A-4147-A177-3AD203B41FA5}">
                      <a16:colId xmlns:a16="http://schemas.microsoft.com/office/drawing/2014/main" val="2364562813"/>
                    </a:ext>
                  </a:extLst>
                </a:gridCol>
                <a:gridCol w="1280023">
                  <a:extLst>
                    <a:ext uri="{9D8B030D-6E8A-4147-A177-3AD203B41FA5}">
                      <a16:colId xmlns:a16="http://schemas.microsoft.com/office/drawing/2014/main" val="618467574"/>
                    </a:ext>
                  </a:extLst>
                </a:gridCol>
                <a:gridCol w="1280023">
                  <a:extLst>
                    <a:ext uri="{9D8B030D-6E8A-4147-A177-3AD203B41FA5}">
                      <a16:colId xmlns:a16="http://schemas.microsoft.com/office/drawing/2014/main" val="2842379298"/>
                    </a:ext>
                  </a:extLst>
                </a:gridCol>
                <a:gridCol w="1280023">
                  <a:extLst>
                    <a:ext uri="{9D8B030D-6E8A-4147-A177-3AD203B41FA5}">
                      <a16:colId xmlns:a16="http://schemas.microsoft.com/office/drawing/2014/main" val="3701996385"/>
                    </a:ext>
                  </a:extLst>
                </a:gridCol>
                <a:gridCol w="1280023">
                  <a:extLst>
                    <a:ext uri="{9D8B030D-6E8A-4147-A177-3AD203B41FA5}">
                      <a16:colId xmlns:a16="http://schemas.microsoft.com/office/drawing/2014/main" val="4071748775"/>
                    </a:ext>
                  </a:extLst>
                </a:gridCol>
                <a:gridCol w="1280023">
                  <a:extLst>
                    <a:ext uri="{9D8B030D-6E8A-4147-A177-3AD203B41FA5}">
                      <a16:colId xmlns:a16="http://schemas.microsoft.com/office/drawing/2014/main" val="3560493388"/>
                    </a:ext>
                  </a:extLst>
                </a:gridCol>
              </a:tblGrid>
              <a:tr h="276978">
                <a:tc>
                  <a:txBody>
                    <a:bodyPr/>
                    <a:lstStyle/>
                    <a:p>
                      <a:pPr algn="l" fontAlgn="b"/>
                      <a:endParaRPr lang="en-US" sz="1800" b="0" i="0" u="none" strike="noStrike" dirty="0">
                        <a:solidFill>
                          <a:srgbClr val="000000"/>
                        </a:solidFill>
                        <a:effectLst/>
                        <a:latin typeface="Franklin Gothic Medium Cond" panose="020B06060304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extLst>
                  <a:ext uri="{0D108BD9-81ED-4DB2-BD59-A6C34878D82A}">
                    <a16:rowId xmlns:a16="http://schemas.microsoft.com/office/drawing/2014/main" val="17538043"/>
                  </a:ext>
                </a:extLst>
              </a:tr>
              <a:tr h="276978">
                <a:tc>
                  <a:txBody>
                    <a:bodyPr/>
                    <a:lstStyle/>
                    <a:p>
                      <a:pPr algn="l" fontAlgn="b"/>
                      <a:r>
                        <a:rPr lang="en-US" sz="1800" b="0" i="0" u="none" strike="noStrike" dirty="0">
                          <a:solidFill>
                            <a:srgbClr val="FFFFFF"/>
                          </a:solidFill>
                          <a:effectLst/>
                          <a:latin typeface="Franklin Gothic Medium Cond" panose="020B0606030402020204" pitchFamily="34" charset="0"/>
                        </a:rPr>
                        <a:t>Ethnicity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extLst>
                  <a:ext uri="{0D108BD9-81ED-4DB2-BD59-A6C34878D82A}">
                    <a16:rowId xmlns:a16="http://schemas.microsoft.com/office/drawing/2014/main" val="3274110679"/>
                  </a:ext>
                </a:extLst>
              </a:tr>
              <a:tr h="260685">
                <a:tc>
                  <a:txBody>
                    <a:bodyPr/>
                    <a:lstStyle/>
                    <a:p>
                      <a:pPr algn="l" fontAlgn="b"/>
                      <a:r>
                        <a:rPr lang="en-US" sz="1800" b="0" i="0" u="none" strike="noStrike" dirty="0">
                          <a:solidFill>
                            <a:srgbClr val="000000"/>
                          </a:solidFill>
                          <a:effectLst/>
                          <a:latin typeface="Franklin Gothic Medium Cond" panose="020B0606030402020204" pitchFamily="34" charset="0"/>
                        </a:rPr>
                        <a:t>African American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1,000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54897934"/>
                  </a:ext>
                </a:extLst>
              </a:tr>
              <a:tr h="215182">
                <a:tc>
                  <a:txBody>
                    <a:bodyPr/>
                    <a:lstStyle/>
                    <a:p>
                      <a:pPr algn="l" fontAlgn="b"/>
                      <a:r>
                        <a:rPr lang="en-US" sz="1800" b="0" i="0" u="none" strike="noStrike" dirty="0">
                          <a:solidFill>
                            <a:srgbClr val="000000"/>
                          </a:solidFill>
                          <a:effectLst/>
                          <a:latin typeface="Franklin Gothic Medium Cond" panose="020B0606030402020204" pitchFamily="34" charset="0"/>
                        </a:rPr>
                        <a:t>American Indian/Native Alaskan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18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8509292"/>
                  </a:ext>
                </a:extLst>
              </a:tr>
              <a:tr h="260685">
                <a:tc>
                  <a:txBody>
                    <a:bodyPr/>
                    <a:lstStyle/>
                    <a:p>
                      <a:pPr algn="l" fontAlgn="b"/>
                      <a:r>
                        <a:rPr lang="en-US" sz="1800" b="0" i="0" u="none" strike="noStrike" dirty="0">
                          <a:solidFill>
                            <a:srgbClr val="000000"/>
                          </a:solidFill>
                          <a:effectLst/>
                          <a:latin typeface="Franklin Gothic Medium Cond" panose="020B0606030402020204" pitchFamily="34" charset="0"/>
                        </a:rPr>
                        <a:t>Asian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615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16712197"/>
                  </a:ext>
                </a:extLst>
              </a:tr>
              <a:tr h="273134">
                <a:tc>
                  <a:txBody>
                    <a:bodyPr/>
                    <a:lstStyle/>
                    <a:p>
                      <a:pPr algn="l" fontAlgn="b"/>
                      <a:r>
                        <a:rPr lang="en-US" sz="1800" b="0" i="0" u="none" strike="noStrike" dirty="0">
                          <a:solidFill>
                            <a:srgbClr val="000000"/>
                          </a:solidFill>
                          <a:effectLst/>
                          <a:latin typeface="Franklin Gothic Medium Cond" panose="020B0606030402020204" pitchFamily="34" charset="0"/>
                        </a:rPr>
                        <a:t>Filipino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52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15147"/>
                  </a:ext>
                </a:extLst>
              </a:tr>
              <a:tr h="260685">
                <a:tc>
                  <a:txBody>
                    <a:bodyPr/>
                    <a:lstStyle/>
                    <a:p>
                      <a:pPr algn="l" fontAlgn="b"/>
                      <a:r>
                        <a:rPr lang="en-US" sz="1800" b="0" i="0" u="none" strike="noStrike" dirty="0">
                          <a:solidFill>
                            <a:srgbClr val="000000"/>
                          </a:solidFill>
                          <a:effectLst/>
                          <a:latin typeface="Franklin Gothic Medium Cond" panose="020B0606030402020204" pitchFamily="34" charset="0"/>
                        </a:rPr>
                        <a:t>Latinx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2,088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5609087"/>
                  </a:ext>
                </a:extLst>
              </a:tr>
              <a:tr h="234834">
                <a:tc>
                  <a:txBody>
                    <a:bodyPr/>
                    <a:lstStyle/>
                    <a:p>
                      <a:pPr algn="l" fontAlgn="b"/>
                      <a:r>
                        <a:rPr lang="en-US" sz="1800" b="0" i="0" u="none" strike="noStrike" dirty="0">
                          <a:solidFill>
                            <a:srgbClr val="000000"/>
                          </a:solidFill>
                          <a:effectLst/>
                          <a:latin typeface="Franklin Gothic Medium Cond" panose="020B0606030402020204" pitchFamily="34" charset="0"/>
                        </a:rPr>
                        <a:t>Pacific Islander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32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extLst>
                  <a:ext uri="{0D108BD9-81ED-4DB2-BD59-A6C34878D82A}">
                    <a16:rowId xmlns:a16="http://schemas.microsoft.com/office/drawing/2014/main" val="1540352806"/>
                  </a:ext>
                </a:extLst>
              </a:tr>
              <a:tr h="260685">
                <a:tc>
                  <a:txBody>
                    <a:bodyPr/>
                    <a:lstStyle/>
                    <a:p>
                      <a:pPr algn="l" fontAlgn="b"/>
                      <a:r>
                        <a:rPr lang="en-US" sz="1800" b="0" i="0" u="none" strike="noStrike">
                          <a:solidFill>
                            <a:srgbClr val="000000"/>
                          </a:solidFill>
                          <a:effectLst/>
                          <a:latin typeface="Franklin Gothic Medium Cond" panose="020B0606030402020204" pitchFamily="34" charset="0"/>
                        </a:rPr>
                        <a:t>White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a:solidFill>
                            <a:srgbClr val="000000"/>
                          </a:solidFill>
                          <a:effectLst/>
                          <a:latin typeface="Franklin Gothic Medium Cond" panose="020B0606030402020204" pitchFamily="34" charset="0"/>
                        </a:rPr>
                        <a:t>                    794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46527269"/>
                  </a:ext>
                </a:extLst>
              </a:tr>
              <a:tr h="260685">
                <a:tc>
                  <a:txBody>
                    <a:bodyPr/>
                    <a:lstStyle/>
                    <a:p>
                      <a:pPr algn="l" fontAlgn="b"/>
                      <a:r>
                        <a:rPr lang="en-US" sz="1800" b="0" i="0" u="none" strike="noStrike">
                          <a:solidFill>
                            <a:srgbClr val="000000"/>
                          </a:solidFill>
                          <a:effectLst/>
                          <a:latin typeface="Franklin Gothic Medium Cond" panose="020B0606030402020204" pitchFamily="34" charset="0"/>
                        </a:rPr>
                        <a:t>Two or More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293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extLst>
                  <a:ext uri="{0D108BD9-81ED-4DB2-BD59-A6C34878D82A}">
                    <a16:rowId xmlns:a16="http://schemas.microsoft.com/office/drawing/2014/main" val="30416307"/>
                  </a:ext>
                </a:extLst>
              </a:tr>
              <a:tr h="201446">
                <a:tc>
                  <a:txBody>
                    <a:bodyPr/>
                    <a:lstStyle/>
                    <a:p>
                      <a:pPr algn="l" fontAlgn="b"/>
                      <a:r>
                        <a:rPr lang="en-US" sz="1800" b="0" i="0" u="none" strike="noStrike" dirty="0">
                          <a:solidFill>
                            <a:srgbClr val="000000"/>
                          </a:solidFill>
                          <a:effectLst/>
                          <a:latin typeface="Franklin Gothic Medium Cond" panose="020B0606030402020204" pitchFamily="34" charset="0"/>
                        </a:rPr>
                        <a:t>Not Reported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94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extLst>
                  <a:ext uri="{0D108BD9-81ED-4DB2-BD59-A6C34878D82A}">
                    <a16:rowId xmlns:a16="http://schemas.microsoft.com/office/drawing/2014/main" val="832411273"/>
                  </a:ext>
                </a:extLst>
              </a:tr>
              <a:tr h="276978">
                <a:tc>
                  <a:txBody>
                    <a:bodyPr/>
                    <a:lstStyle/>
                    <a:p>
                      <a:pPr algn="l" fontAlgn="b"/>
                      <a:r>
                        <a:rPr lang="en-US" sz="1800" b="1" i="0" u="none" strike="noStrike" dirty="0">
                          <a:solidFill>
                            <a:srgbClr val="FFFFFF"/>
                          </a:solidFill>
                          <a:effectLst/>
                          <a:latin typeface="Franklin Gothic Medium Cond" panose="020B06060304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ctr" fontAlgn="b"/>
                      <a:r>
                        <a:rPr lang="en-US" sz="1800" b="1" i="0" u="none" strike="noStrike" dirty="0">
                          <a:solidFill>
                            <a:srgbClr val="FFFFFF"/>
                          </a:solidFill>
                          <a:effectLst/>
                          <a:latin typeface="Franklin Gothic Medium Cond" panose="020B0606030402020204" pitchFamily="34" charset="0"/>
                        </a:rPr>
                        <a:t>               4,986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extLst>
                  <a:ext uri="{0D108BD9-81ED-4DB2-BD59-A6C34878D82A}">
                    <a16:rowId xmlns:a16="http://schemas.microsoft.com/office/drawing/2014/main" val="3353743023"/>
                  </a:ext>
                </a:extLst>
              </a:tr>
            </a:tbl>
          </a:graphicData>
        </a:graphic>
      </p:graphicFrame>
      <p:sp>
        <p:nvSpPr>
          <p:cNvPr id="19" name="Analysis of most recent CA Dept. of Ed Data - from AY 2017-2018 - indicates 29% of Albany, 18% of Berkeley, 30% of Emeryville, and 29% of Oakland public high school completers attend a California community college.">
            <a:extLst>
              <a:ext uri="{FF2B5EF4-FFF2-40B4-BE49-F238E27FC236}">
                <a16:creationId xmlns:a16="http://schemas.microsoft.com/office/drawing/2014/main" id="{12FAFD97-4671-FA14-4883-47BCD3AD463D}"/>
              </a:ext>
            </a:extLst>
          </p:cNvPr>
          <p:cNvSpPr txBox="1"/>
          <p:nvPr/>
        </p:nvSpPr>
        <p:spPr>
          <a:xfrm>
            <a:off x="769072" y="5953707"/>
            <a:ext cx="11028082" cy="287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sz="1600"/>
            </a:lvl1pPr>
          </a:lstStyle>
          <a:p>
            <a:pPr>
              <a:defRPr sz="3000"/>
            </a:pPr>
            <a:endParaRPr lang="en-US" sz="1400" b="1" dirty="0">
              <a:solidFill>
                <a:srgbClr val="1D1A10"/>
              </a:solidFill>
              <a:latin typeface="+mj-lt"/>
            </a:endParaRPr>
          </a:p>
        </p:txBody>
      </p:sp>
    </p:spTree>
    <p:extLst>
      <p:ext uri="{BB962C8B-B14F-4D97-AF65-F5344CB8AC3E}">
        <p14:creationId xmlns:p14="http://schemas.microsoft.com/office/powerpoint/2010/main" val="3609721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4781700-8372-A304-1B15-43731ADF560E}"/>
              </a:ext>
            </a:extLst>
          </p:cNvPr>
          <p:cNvPicPr>
            <a:picLocks noChangeAspect="1"/>
          </p:cNvPicPr>
          <p:nvPr/>
        </p:nvPicPr>
        <p:blipFill>
          <a:blip r:embed="rId3"/>
          <a:stretch>
            <a:fillRect/>
          </a:stretch>
        </p:blipFill>
        <p:spPr>
          <a:xfrm>
            <a:off x="0" y="14125"/>
            <a:ext cx="6542815" cy="6858000"/>
          </a:xfrm>
          <a:prstGeom prst="rect">
            <a:avLst/>
          </a:prstGeom>
        </p:spPr>
      </p:pic>
      <p:sp>
        <p:nvSpPr>
          <p:cNvPr id="331" name="Diversity, Equity, Inclusion &amp; the Global Community"/>
          <p:cNvSpPr txBox="1">
            <a:spLocks noGrp="1"/>
          </p:cNvSpPr>
          <p:nvPr>
            <p:ph type="title"/>
          </p:nvPr>
        </p:nvSpPr>
        <p:spPr>
          <a:xfrm>
            <a:off x="6835366" y="16718"/>
            <a:ext cx="4922900" cy="1013988"/>
          </a:xfrm>
          <a:prstGeom prst="rect">
            <a:avLst/>
          </a:prstGeom>
        </p:spPr>
        <p:txBody>
          <a:bodyPr>
            <a:normAutofit/>
          </a:bodyPr>
          <a:lstStyle>
            <a:lvl1pPr defTabSz="274574">
              <a:defRPr sz="3008" spc="-60"/>
            </a:lvl1pPr>
          </a:lstStyle>
          <a:p>
            <a:r>
              <a:rPr lang="en-US" b="1" dirty="0">
                <a:solidFill>
                  <a:srgbClr val="007088"/>
                </a:solidFill>
              </a:rPr>
              <a:t>Gentrification</a:t>
            </a:r>
            <a:endParaRPr b="1" dirty="0">
              <a:solidFill>
                <a:srgbClr val="007088"/>
              </a:solidFill>
            </a:endParaRPr>
          </a:p>
        </p:txBody>
      </p:sp>
      <p:sp>
        <p:nvSpPr>
          <p:cNvPr id="332" name="Urban Displacement Project (UC Berkeley)"/>
          <p:cNvSpPr txBox="1">
            <a:spLocks noGrp="1"/>
          </p:cNvSpPr>
          <p:nvPr>
            <p:ph idx="1"/>
          </p:nvPr>
        </p:nvSpPr>
        <p:spPr>
          <a:xfrm>
            <a:off x="7018301" y="6108592"/>
            <a:ext cx="5386540" cy="749408"/>
          </a:xfrm>
          <a:prstGeom prst="rect">
            <a:avLst/>
          </a:prstGeom>
        </p:spPr>
        <p:txBody>
          <a:bodyPr vert="horz" lIns="91440" tIns="45720" rIns="91440" bIns="45720" rtlCol="0" anchor="t">
            <a:normAutofit/>
          </a:bodyPr>
          <a:lstStyle>
            <a:lvl1pPr marL="508000" indent="-508000">
              <a:spcBef>
                <a:spcPts val="4200"/>
              </a:spcBef>
              <a:defRPr sz="3800" u="sng">
                <a:hlinkClick r:id="" action="ppaction://noaction"/>
              </a:defRPr>
            </a:lvl1pPr>
          </a:lstStyle>
          <a:p>
            <a:pPr marL="0" indent="0">
              <a:lnSpc>
                <a:spcPct val="100000"/>
              </a:lnSpc>
              <a:buNone/>
              <a:defRPr u="none"/>
            </a:pPr>
            <a:r>
              <a:rPr sz="1800" u="sng" dirty="0">
                <a:latin typeface="Century Gothic"/>
                <a:hlinkClick r:id="rId4"/>
              </a:rPr>
              <a:t>Urban Displacement Project</a:t>
            </a:r>
            <a:r>
              <a:rPr lang="en-US" sz="1800" u="sng" dirty="0">
                <a:latin typeface="Century Gothic"/>
                <a:hlinkClick r:id="rId4"/>
              </a:rPr>
              <a:t> </a:t>
            </a:r>
            <a:r>
              <a:rPr sz="1800" u="sng" dirty="0">
                <a:latin typeface="Century Gothic"/>
                <a:hlinkClick r:id="rId4"/>
              </a:rPr>
              <a:t>(UC Berkeley)</a:t>
            </a:r>
          </a:p>
        </p:txBody>
      </p:sp>
      <p:sp>
        <p:nvSpPr>
          <p:cNvPr id="2" name="Triangle 1">
            <a:extLst>
              <a:ext uri="{FF2B5EF4-FFF2-40B4-BE49-F238E27FC236}">
                <a16:creationId xmlns:a16="http://schemas.microsoft.com/office/drawing/2014/main" id="{4A9DD55B-CBA5-697D-FD64-363F6A7D3B7D}"/>
              </a:ext>
            </a:extLst>
          </p:cNvPr>
          <p:cNvSpPr/>
          <p:nvPr/>
        </p:nvSpPr>
        <p:spPr>
          <a:xfrm>
            <a:off x="1940650" y="4132127"/>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5C0685C5-1BA0-5B14-331B-3CFEC4484B39}"/>
              </a:ext>
            </a:extLst>
          </p:cNvPr>
          <p:cNvSpPr/>
          <p:nvPr/>
        </p:nvSpPr>
        <p:spPr>
          <a:xfrm>
            <a:off x="2989380" y="4687664"/>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000BCA13-CA13-5C9D-6FF0-BA12DAFE61A5}"/>
              </a:ext>
            </a:extLst>
          </p:cNvPr>
          <p:cNvSpPr/>
          <p:nvPr/>
        </p:nvSpPr>
        <p:spPr>
          <a:xfrm>
            <a:off x="2998100" y="3367517"/>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2CA8666F-914A-D779-DCF9-EBEA412BF2B5}"/>
              </a:ext>
            </a:extLst>
          </p:cNvPr>
          <p:cNvSpPr/>
          <p:nvPr/>
        </p:nvSpPr>
        <p:spPr>
          <a:xfrm>
            <a:off x="3839424" y="5766076"/>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283A7E1A-EB75-06FB-DAED-53CCF8423C1A}"/>
              </a:ext>
            </a:extLst>
          </p:cNvPr>
          <p:cNvSpPr/>
          <p:nvPr/>
        </p:nvSpPr>
        <p:spPr>
          <a:xfrm>
            <a:off x="2407348" y="4348605"/>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615BA6BE-2111-FA80-8BCE-5D8CEBA305A1}"/>
              </a:ext>
            </a:extLst>
          </p:cNvPr>
          <p:cNvSpPr/>
          <p:nvPr/>
        </p:nvSpPr>
        <p:spPr>
          <a:xfrm>
            <a:off x="1615746" y="2058067"/>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3438DEF7-5F4F-4830-E8AC-3964ACF088C6}"/>
              </a:ext>
            </a:extLst>
          </p:cNvPr>
          <p:cNvSpPr/>
          <p:nvPr/>
        </p:nvSpPr>
        <p:spPr>
          <a:xfrm>
            <a:off x="1610536" y="3178218"/>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85B558AB-BC06-3B34-10B7-B039709554B0}"/>
              </a:ext>
            </a:extLst>
          </p:cNvPr>
          <p:cNvSpPr/>
          <p:nvPr/>
        </p:nvSpPr>
        <p:spPr>
          <a:xfrm>
            <a:off x="1576350" y="938783"/>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4D091AB-1A66-044A-DC9C-818D5188B113}"/>
              </a:ext>
            </a:extLst>
          </p:cNvPr>
          <p:cNvPicPr>
            <a:picLocks noChangeAspect="1"/>
          </p:cNvPicPr>
          <p:nvPr/>
        </p:nvPicPr>
        <p:blipFill>
          <a:blip r:embed="rId5"/>
          <a:stretch>
            <a:fillRect/>
          </a:stretch>
        </p:blipFill>
        <p:spPr>
          <a:xfrm>
            <a:off x="1797700" y="1996966"/>
            <a:ext cx="285899" cy="196983"/>
          </a:xfrm>
          <a:prstGeom prst="rect">
            <a:avLst/>
          </a:prstGeom>
          <a:solidFill>
            <a:srgbClr val="FFFFFF"/>
          </a:solidFill>
        </p:spPr>
      </p:pic>
      <p:sp>
        <p:nvSpPr>
          <p:cNvPr id="19" name="TextBox 18">
            <a:extLst>
              <a:ext uri="{FF2B5EF4-FFF2-40B4-BE49-F238E27FC236}">
                <a16:creationId xmlns:a16="http://schemas.microsoft.com/office/drawing/2014/main" id="{7C5CA4C5-F9FE-01F7-C40A-88CFA68B80D7}"/>
              </a:ext>
            </a:extLst>
          </p:cNvPr>
          <p:cNvSpPr txBox="1"/>
          <p:nvPr/>
        </p:nvSpPr>
        <p:spPr>
          <a:xfrm>
            <a:off x="6953061" y="915495"/>
            <a:ext cx="4509892"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10000"/>
                  </a:schemeClr>
                </a:solidFill>
              </a:rPr>
              <a:t>In 2018, over 10% or 161,343 low income households (living below 80% of the area’s median income) were at risk of or currently experiencing gentrification. </a:t>
            </a:r>
          </a:p>
          <a:p>
            <a:pPr marL="285750" indent="-285750">
              <a:buFont typeface="Arial" panose="020B0604020202020204" pitchFamily="34" charset="0"/>
              <a:buChar char="•"/>
            </a:pPr>
            <a:endParaRPr lang="en-US" b="1" dirty="0">
              <a:solidFill>
                <a:schemeClr val="bg1">
                  <a:lumMod val="10000"/>
                </a:schemeClr>
              </a:solidFill>
            </a:endParaRPr>
          </a:p>
          <a:p>
            <a:pPr marL="285750" indent="-285750">
              <a:buFont typeface="Arial" panose="020B0604020202020204" pitchFamily="34" charset="0"/>
              <a:buChar char="•"/>
            </a:pPr>
            <a:r>
              <a:rPr lang="en-US" b="1" dirty="0">
                <a:solidFill>
                  <a:schemeClr val="bg1">
                    <a:lumMod val="10000"/>
                  </a:schemeClr>
                </a:solidFill>
              </a:rPr>
              <a:t>Nearly half of these households live in either Alameda or San Francisco  counties. </a:t>
            </a:r>
          </a:p>
          <a:p>
            <a:pPr marL="285750" indent="-285750">
              <a:buFont typeface="Arial" panose="020B0604020202020204" pitchFamily="34" charset="0"/>
              <a:buChar char="•"/>
            </a:pPr>
            <a:endParaRPr lang="en-US" b="1" dirty="0">
              <a:solidFill>
                <a:schemeClr val="bg1">
                  <a:lumMod val="10000"/>
                </a:schemeClr>
              </a:solidFill>
            </a:endParaRPr>
          </a:p>
          <a:p>
            <a:pPr marL="285750" indent="-285750">
              <a:buFont typeface="Arial" panose="020B0604020202020204" pitchFamily="34" charset="0"/>
              <a:buChar char="•"/>
            </a:pPr>
            <a:r>
              <a:rPr lang="en-US" b="1" dirty="0">
                <a:solidFill>
                  <a:schemeClr val="bg1">
                    <a:lumMod val="10000"/>
                  </a:schemeClr>
                </a:solidFill>
              </a:rPr>
              <a:t>Ongoing and advanced gentrification is most prevalent in San Francisco (18.5% of all tracts) and Alameda (11.1% of tracts) counties.</a:t>
            </a:r>
          </a:p>
        </p:txBody>
      </p:sp>
      <p:sp>
        <p:nvSpPr>
          <p:cNvPr id="25" name="Oval 24">
            <a:extLst>
              <a:ext uri="{FF2B5EF4-FFF2-40B4-BE49-F238E27FC236}">
                <a16:creationId xmlns:a16="http://schemas.microsoft.com/office/drawing/2014/main" id="{1E98E67C-780E-156C-E1DD-4937B9107F28}"/>
              </a:ext>
            </a:extLst>
          </p:cNvPr>
          <p:cNvSpPr/>
          <p:nvPr/>
        </p:nvSpPr>
        <p:spPr>
          <a:xfrm>
            <a:off x="5567881" y="4132127"/>
            <a:ext cx="226337" cy="177213"/>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89389B8-B2F5-7011-10AD-B45F80B4939A}"/>
              </a:ext>
            </a:extLst>
          </p:cNvPr>
          <p:cNvSpPr/>
          <p:nvPr/>
        </p:nvSpPr>
        <p:spPr>
          <a:xfrm>
            <a:off x="5985671" y="3954914"/>
            <a:ext cx="226337" cy="1772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1BAC94F-070D-4DDF-96F9-C0529ED5789F}"/>
              </a:ext>
            </a:extLst>
          </p:cNvPr>
          <p:cNvSpPr txBox="1"/>
          <p:nvPr/>
        </p:nvSpPr>
        <p:spPr>
          <a:xfrm>
            <a:off x="1246851" y="2927092"/>
            <a:ext cx="930602" cy="261610"/>
          </a:xfrm>
          <a:prstGeom prst="rect">
            <a:avLst/>
          </a:prstGeom>
          <a:noFill/>
        </p:spPr>
        <p:txBody>
          <a:bodyPr wrap="square" rtlCol="0">
            <a:spAutoFit/>
          </a:bodyPr>
          <a:lstStyle/>
          <a:p>
            <a:r>
              <a:rPr lang="en-US" sz="1100" b="1" dirty="0">
                <a:solidFill>
                  <a:schemeClr val="bg1">
                    <a:lumMod val="10000"/>
                  </a:schemeClr>
                </a:solidFill>
              </a:rPr>
              <a:t>Emery HS</a:t>
            </a:r>
          </a:p>
        </p:txBody>
      </p:sp>
      <p:sp>
        <p:nvSpPr>
          <p:cNvPr id="28" name="TextBox 27">
            <a:extLst>
              <a:ext uri="{FF2B5EF4-FFF2-40B4-BE49-F238E27FC236}">
                <a16:creationId xmlns:a16="http://schemas.microsoft.com/office/drawing/2014/main" id="{096AA271-1634-1DEA-AECC-874F15069D9E}"/>
              </a:ext>
            </a:extLst>
          </p:cNvPr>
          <p:cNvSpPr txBox="1"/>
          <p:nvPr/>
        </p:nvSpPr>
        <p:spPr>
          <a:xfrm>
            <a:off x="983299" y="2126825"/>
            <a:ext cx="1069201" cy="261610"/>
          </a:xfrm>
          <a:prstGeom prst="rect">
            <a:avLst/>
          </a:prstGeom>
          <a:noFill/>
        </p:spPr>
        <p:txBody>
          <a:bodyPr wrap="square" rtlCol="0">
            <a:spAutoFit/>
          </a:bodyPr>
          <a:lstStyle/>
          <a:p>
            <a:r>
              <a:rPr lang="en-US" sz="1100" b="1" dirty="0">
                <a:solidFill>
                  <a:schemeClr val="bg1">
                    <a:lumMod val="10000"/>
                  </a:schemeClr>
                </a:solidFill>
              </a:rPr>
              <a:t>Berkeley HS</a:t>
            </a:r>
          </a:p>
        </p:txBody>
      </p:sp>
      <p:sp>
        <p:nvSpPr>
          <p:cNvPr id="29" name="TextBox 28">
            <a:extLst>
              <a:ext uri="{FF2B5EF4-FFF2-40B4-BE49-F238E27FC236}">
                <a16:creationId xmlns:a16="http://schemas.microsoft.com/office/drawing/2014/main" id="{A09941B4-69E0-1747-4B88-8701A2A3D163}"/>
              </a:ext>
            </a:extLst>
          </p:cNvPr>
          <p:cNvSpPr txBox="1"/>
          <p:nvPr/>
        </p:nvSpPr>
        <p:spPr>
          <a:xfrm>
            <a:off x="1406048" y="714102"/>
            <a:ext cx="1069201" cy="261610"/>
          </a:xfrm>
          <a:prstGeom prst="rect">
            <a:avLst/>
          </a:prstGeom>
          <a:noFill/>
        </p:spPr>
        <p:txBody>
          <a:bodyPr wrap="square" rtlCol="0">
            <a:spAutoFit/>
          </a:bodyPr>
          <a:lstStyle/>
          <a:p>
            <a:r>
              <a:rPr lang="en-US" sz="1100" b="1" dirty="0">
                <a:solidFill>
                  <a:schemeClr val="bg1">
                    <a:lumMod val="10000"/>
                  </a:schemeClr>
                </a:solidFill>
              </a:rPr>
              <a:t>Albany HS</a:t>
            </a:r>
          </a:p>
        </p:txBody>
      </p:sp>
      <p:sp>
        <p:nvSpPr>
          <p:cNvPr id="30" name="TextBox 29">
            <a:extLst>
              <a:ext uri="{FF2B5EF4-FFF2-40B4-BE49-F238E27FC236}">
                <a16:creationId xmlns:a16="http://schemas.microsoft.com/office/drawing/2014/main" id="{DC1AEE79-2056-3283-B946-87DEEDAC8885}"/>
              </a:ext>
            </a:extLst>
          </p:cNvPr>
          <p:cNvSpPr txBox="1"/>
          <p:nvPr/>
        </p:nvSpPr>
        <p:spPr>
          <a:xfrm>
            <a:off x="2454709" y="3167390"/>
            <a:ext cx="1358386" cy="261610"/>
          </a:xfrm>
          <a:prstGeom prst="rect">
            <a:avLst/>
          </a:prstGeom>
          <a:noFill/>
        </p:spPr>
        <p:txBody>
          <a:bodyPr wrap="square" rtlCol="0">
            <a:spAutoFit/>
          </a:bodyPr>
          <a:lstStyle/>
          <a:p>
            <a:r>
              <a:rPr lang="en-US" sz="1100" b="1" dirty="0">
                <a:solidFill>
                  <a:schemeClr val="bg1">
                    <a:lumMod val="10000"/>
                  </a:schemeClr>
                </a:solidFill>
              </a:rPr>
              <a:t>Oakland Tech HS</a:t>
            </a:r>
          </a:p>
        </p:txBody>
      </p:sp>
      <p:sp>
        <p:nvSpPr>
          <p:cNvPr id="31" name="TextBox 30">
            <a:extLst>
              <a:ext uri="{FF2B5EF4-FFF2-40B4-BE49-F238E27FC236}">
                <a16:creationId xmlns:a16="http://schemas.microsoft.com/office/drawing/2014/main" id="{FEE21361-38F6-F5E8-AC94-20E74971B828}"/>
              </a:ext>
            </a:extLst>
          </p:cNvPr>
          <p:cNvSpPr txBox="1"/>
          <p:nvPr/>
        </p:nvSpPr>
        <p:spPr>
          <a:xfrm>
            <a:off x="1067145" y="4209774"/>
            <a:ext cx="1358386" cy="261610"/>
          </a:xfrm>
          <a:prstGeom prst="rect">
            <a:avLst/>
          </a:prstGeom>
          <a:noFill/>
        </p:spPr>
        <p:txBody>
          <a:bodyPr wrap="square" rtlCol="0">
            <a:spAutoFit/>
          </a:bodyPr>
          <a:lstStyle/>
          <a:p>
            <a:r>
              <a:rPr lang="en-US" sz="1100" b="1" dirty="0" err="1">
                <a:solidFill>
                  <a:schemeClr val="bg1">
                    <a:lumMod val="10000"/>
                  </a:schemeClr>
                </a:solidFill>
              </a:rPr>
              <a:t>McClymonds</a:t>
            </a:r>
            <a:r>
              <a:rPr lang="en-US" sz="1100" b="1" dirty="0">
                <a:solidFill>
                  <a:schemeClr val="bg1">
                    <a:lumMod val="10000"/>
                  </a:schemeClr>
                </a:solidFill>
              </a:rPr>
              <a:t> HS</a:t>
            </a:r>
          </a:p>
        </p:txBody>
      </p:sp>
      <p:sp>
        <p:nvSpPr>
          <p:cNvPr id="32" name="Triangle 31">
            <a:extLst>
              <a:ext uri="{FF2B5EF4-FFF2-40B4-BE49-F238E27FC236}">
                <a16:creationId xmlns:a16="http://schemas.microsoft.com/office/drawing/2014/main" id="{4A1629E1-A1D8-F830-30F3-82970F1E55BE}"/>
              </a:ext>
            </a:extLst>
          </p:cNvPr>
          <p:cNvSpPr/>
          <p:nvPr/>
        </p:nvSpPr>
        <p:spPr>
          <a:xfrm>
            <a:off x="1964995" y="4737608"/>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54C1299-C06F-6E72-3C66-D9D43B4F55F6}"/>
              </a:ext>
            </a:extLst>
          </p:cNvPr>
          <p:cNvSpPr txBox="1"/>
          <p:nvPr/>
        </p:nvSpPr>
        <p:spPr>
          <a:xfrm>
            <a:off x="2499132" y="4258875"/>
            <a:ext cx="1517970" cy="261610"/>
          </a:xfrm>
          <a:prstGeom prst="rect">
            <a:avLst/>
          </a:prstGeom>
          <a:noFill/>
        </p:spPr>
        <p:txBody>
          <a:bodyPr wrap="square" rtlCol="0">
            <a:spAutoFit/>
          </a:bodyPr>
          <a:lstStyle/>
          <a:p>
            <a:r>
              <a:rPr lang="en-US" sz="1100" b="1" dirty="0">
                <a:solidFill>
                  <a:schemeClr val="bg1">
                    <a:lumMod val="10000"/>
                  </a:schemeClr>
                </a:solidFill>
              </a:rPr>
              <a:t>Street Academy HS</a:t>
            </a:r>
          </a:p>
        </p:txBody>
      </p:sp>
      <p:sp>
        <p:nvSpPr>
          <p:cNvPr id="35" name="TextBox 34">
            <a:extLst>
              <a:ext uri="{FF2B5EF4-FFF2-40B4-BE49-F238E27FC236}">
                <a16:creationId xmlns:a16="http://schemas.microsoft.com/office/drawing/2014/main" id="{6CD001AB-2110-EB06-01BA-0757900BF1D1}"/>
              </a:ext>
            </a:extLst>
          </p:cNvPr>
          <p:cNvSpPr txBox="1"/>
          <p:nvPr/>
        </p:nvSpPr>
        <p:spPr>
          <a:xfrm>
            <a:off x="1851461" y="4827140"/>
            <a:ext cx="1079072" cy="261610"/>
          </a:xfrm>
          <a:prstGeom prst="rect">
            <a:avLst/>
          </a:prstGeom>
          <a:noFill/>
        </p:spPr>
        <p:txBody>
          <a:bodyPr wrap="square" rtlCol="0">
            <a:spAutoFit/>
          </a:bodyPr>
          <a:lstStyle/>
          <a:p>
            <a:r>
              <a:rPr lang="en-US" sz="1100" b="1" dirty="0" err="1">
                <a:solidFill>
                  <a:schemeClr val="bg1">
                    <a:lumMod val="10000"/>
                  </a:schemeClr>
                </a:solidFill>
              </a:rPr>
              <a:t>MetWest</a:t>
            </a:r>
            <a:r>
              <a:rPr lang="en-US" sz="1100" b="1" dirty="0">
                <a:solidFill>
                  <a:schemeClr val="bg1">
                    <a:lumMod val="10000"/>
                  </a:schemeClr>
                </a:solidFill>
              </a:rPr>
              <a:t> HS</a:t>
            </a:r>
          </a:p>
        </p:txBody>
      </p:sp>
      <p:sp>
        <p:nvSpPr>
          <p:cNvPr id="36" name="TextBox 35">
            <a:extLst>
              <a:ext uri="{FF2B5EF4-FFF2-40B4-BE49-F238E27FC236}">
                <a16:creationId xmlns:a16="http://schemas.microsoft.com/office/drawing/2014/main" id="{EC15C1D1-42F2-E2C1-812C-90D73E1DEEBB}"/>
              </a:ext>
            </a:extLst>
          </p:cNvPr>
          <p:cNvSpPr txBox="1"/>
          <p:nvPr/>
        </p:nvSpPr>
        <p:spPr>
          <a:xfrm>
            <a:off x="2882326" y="4801763"/>
            <a:ext cx="1358386" cy="261610"/>
          </a:xfrm>
          <a:prstGeom prst="rect">
            <a:avLst/>
          </a:prstGeom>
          <a:noFill/>
        </p:spPr>
        <p:txBody>
          <a:bodyPr wrap="square" rtlCol="0">
            <a:spAutoFit/>
          </a:bodyPr>
          <a:lstStyle/>
          <a:p>
            <a:r>
              <a:rPr lang="en-US" sz="1100" b="1" dirty="0">
                <a:solidFill>
                  <a:schemeClr val="bg1">
                    <a:lumMod val="10000"/>
                  </a:schemeClr>
                </a:solidFill>
              </a:rPr>
              <a:t>Oakland HS</a:t>
            </a:r>
          </a:p>
        </p:txBody>
      </p:sp>
      <p:sp>
        <p:nvSpPr>
          <p:cNvPr id="37" name="TextBox 36">
            <a:extLst>
              <a:ext uri="{FF2B5EF4-FFF2-40B4-BE49-F238E27FC236}">
                <a16:creationId xmlns:a16="http://schemas.microsoft.com/office/drawing/2014/main" id="{58769B32-67CC-CD59-E394-F9CCDF5FD406}"/>
              </a:ext>
            </a:extLst>
          </p:cNvPr>
          <p:cNvSpPr txBox="1"/>
          <p:nvPr/>
        </p:nvSpPr>
        <p:spPr>
          <a:xfrm>
            <a:off x="3740896" y="5892824"/>
            <a:ext cx="1358386" cy="261610"/>
          </a:xfrm>
          <a:prstGeom prst="rect">
            <a:avLst/>
          </a:prstGeom>
          <a:noFill/>
        </p:spPr>
        <p:txBody>
          <a:bodyPr wrap="square" rtlCol="0">
            <a:spAutoFit/>
          </a:bodyPr>
          <a:lstStyle/>
          <a:p>
            <a:r>
              <a:rPr lang="en-US" sz="1100" b="1" dirty="0">
                <a:solidFill>
                  <a:schemeClr val="bg1">
                    <a:lumMod val="10000"/>
                  </a:schemeClr>
                </a:solidFill>
              </a:rPr>
              <a:t>Fremont HS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ercent of population living below poverty for Albany, Berkeley, Emeryville, and Oakland"/>
          <p:cNvSpPr txBox="1">
            <a:spLocks noGrp="1"/>
          </p:cNvSpPr>
          <p:nvPr>
            <p:ph type="body" sz="quarter" idx="1"/>
          </p:nvPr>
        </p:nvSpPr>
        <p:spPr>
          <a:xfrm>
            <a:off x="707923" y="1024583"/>
            <a:ext cx="10582608" cy="604692"/>
          </a:xfrm>
          <a:prstGeom prst="rect">
            <a:avLst/>
          </a:prstGeom>
        </p:spPr>
        <p:txBody>
          <a:bodyPr>
            <a:noAutofit/>
          </a:bodyPr>
          <a:lstStyle/>
          <a:p>
            <a:pPr marL="0" indent="0">
              <a:buNone/>
            </a:pPr>
            <a:r>
              <a:rPr lang="en-US" sz="1800" b="1" dirty="0">
                <a:solidFill>
                  <a:schemeClr val="tx2"/>
                </a:solidFill>
                <a:latin typeface="+mj-lt"/>
              </a:rPr>
              <a:t>P</a:t>
            </a:r>
            <a:r>
              <a:rPr sz="1800" b="1" dirty="0">
                <a:solidFill>
                  <a:schemeClr val="tx2"/>
                </a:solidFill>
                <a:latin typeface="+mj-lt"/>
              </a:rPr>
              <a:t>opulation</a:t>
            </a:r>
            <a:r>
              <a:rPr lang="en-US" sz="1800" b="1" dirty="0">
                <a:solidFill>
                  <a:schemeClr val="tx2"/>
                </a:solidFill>
                <a:latin typeface="+mj-lt"/>
              </a:rPr>
              <a:t> by ethnicity</a:t>
            </a:r>
            <a:r>
              <a:rPr sz="1800" b="1" dirty="0">
                <a:solidFill>
                  <a:schemeClr val="tx2"/>
                </a:solidFill>
                <a:latin typeface="+mj-lt"/>
              </a:rPr>
              <a:t> living below poverty for Albany, Berkeley, Emeryville, and Oakland</a:t>
            </a:r>
          </a:p>
        </p:txBody>
      </p:sp>
      <p:sp>
        <p:nvSpPr>
          <p:cNvPr id="224" name="Student Completion: Poverty"/>
          <p:cNvSpPr txBox="1">
            <a:spLocks noGrp="1"/>
          </p:cNvSpPr>
          <p:nvPr>
            <p:ph type="title"/>
          </p:nvPr>
        </p:nvSpPr>
        <p:spPr>
          <a:xfrm>
            <a:off x="707923" y="311141"/>
            <a:ext cx="9218913" cy="747118"/>
          </a:xfrm>
          <a:prstGeom prst="rect">
            <a:avLst/>
          </a:prstGeom>
        </p:spPr>
        <p:txBody>
          <a:bodyPr>
            <a:normAutofit fontScale="90000"/>
          </a:bodyPr>
          <a:lstStyle/>
          <a:p>
            <a:r>
              <a:rPr lang="en-US" sz="4800" b="1" dirty="0">
                <a:solidFill>
                  <a:srgbClr val="007088"/>
                </a:solidFill>
              </a:rPr>
              <a:t>Living Wage Revised</a:t>
            </a:r>
            <a:endParaRPr sz="4800" b="1" dirty="0">
              <a:solidFill>
                <a:srgbClr val="007088"/>
              </a:solidFill>
            </a:endParaRPr>
          </a:p>
        </p:txBody>
      </p:sp>
      <p:sp>
        <p:nvSpPr>
          <p:cNvPr id="226" name="US Census Data"/>
          <p:cNvSpPr txBox="1"/>
          <p:nvPr/>
        </p:nvSpPr>
        <p:spPr>
          <a:xfrm>
            <a:off x="10118353" y="6245025"/>
            <a:ext cx="130484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US Census Data</a:t>
            </a:r>
          </a:p>
        </p:txBody>
      </p:sp>
      <p:sp>
        <p:nvSpPr>
          <p:cNvPr id="5" name="US Census poverty threshold - defined for all states - is $17,420/yr for a two person family household…">
            <a:extLst>
              <a:ext uri="{FF2B5EF4-FFF2-40B4-BE49-F238E27FC236}">
                <a16:creationId xmlns:a16="http://schemas.microsoft.com/office/drawing/2014/main" id="{DB180FFE-070C-EEC4-DF96-895C1F85F249}"/>
              </a:ext>
            </a:extLst>
          </p:cNvPr>
          <p:cNvSpPr txBox="1">
            <a:spLocks/>
          </p:cNvSpPr>
          <p:nvPr/>
        </p:nvSpPr>
        <p:spPr>
          <a:xfrm>
            <a:off x="7678204" y="1974003"/>
            <a:ext cx="3896430" cy="4043743"/>
          </a:xfrm>
          <a:prstGeom prst="rect">
            <a:avLst/>
          </a:prstGeom>
        </p:spPr>
        <p:txBody>
          <a:bodyPr vert="horz" lIns="91440" tIns="45720" rIns="91440" bIns="45720" rtlCol="0">
            <a:normAutofit/>
          </a:bodyPr>
          <a:lstStyle>
            <a:lvl1pPr marL="171465" indent="-171465" algn="l" defTabSz="685859" rtl="0" eaLnBrk="1" latinLnBrk="0" hangingPunct="1">
              <a:lnSpc>
                <a:spcPct val="90000"/>
              </a:lnSpc>
              <a:spcBef>
                <a:spcPts val="2953"/>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2953"/>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2953"/>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1457" indent="-321457" defTabSz="369675">
              <a:spcBef>
                <a:spcPts val="2601"/>
              </a:spcBef>
              <a:defRPr sz="3420"/>
            </a:pPr>
            <a:r>
              <a:rPr lang="en-US" sz="1600" b="1" dirty="0">
                <a:solidFill>
                  <a:schemeClr val="bg1">
                    <a:lumMod val="10000"/>
                  </a:schemeClr>
                </a:solidFill>
              </a:rPr>
              <a:t>US Census poverty threshold =  $17,420/</a:t>
            </a:r>
            <a:r>
              <a:rPr lang="en-US" sz="1600" b="1" dirty="0" err="1">
                <a:solidFill>
                  <a:schemeClr val="bg1">
                    <a:lumMod val="10000"/>
                  </a:schemeClr>
                </a:solidFill>
              </a:rPr>
              <a:t>yr</a:t>
            </a:r>
            <a:r>
              <a:rPr lang="en-US" sz="1600" b="1" dirty="0">
                <a:solidFill>
                  <a:schemeClr val="bg1">
                    <a:lumMod val="10000"/>
                  </a:schemeClr>
                </a:solidFill>
              </a:rPr>
              <a:t> for a two person household</a:t>
            </a:r>
          </a:p>
          <a:p>
            <a:pPr marL="321457" indent="-321457" defTabSz="369675">
              <a:spcBef>
                <a:spcPts val="2601"/>
              </a:spcBef>
              <a:defRPr sz="3420"/>
            </a:pPr>
            <a:r>
              <a:rPr lang="en-US" sz="1600" b="1" dirty="0">
                <a:solidFill>
                  <a:schemeClr val="bg1">
                    <a:lumMod val="10000"/>
                  </a:schemeClr>
                </a:solidFill>
              </a:rPr>
              <a:t>A living wage in Alameda County - per the MIT living wage calculator = $103,093/</a:t>
            </a:r>
            <a:r>
              <a:rPr lang="en-US" sz="1600" b="1" dirty="0" err="1">
                <a:solidFill>
                  <a:schemeClr val="bg1">
                    <a:lumMod val="10000"/>
                  </a:schemeClr>
                </a:solidFill>
              </a:rPr>
              <a:t>yr</a:t>
            </a:r>
            <a:r>
              <a:rPr lang="en-US" sz="1600" b="1" dirty="0">
                <a:solidFill>
                  <a:schemeClr val="bg1">
                    <a:lumMod val="10000"/>
                  </a:schemeClr>
                </a:solidFill>
              </a:rPr>
              <a:t> for one adult and one child before taxes.</a:t>
            </a:r>
          </a:p>
          <a:p>
            <a:pPr marL="321457" indent="-321457" defTabSz="369675">
              <a:spcBef>
                <a:spcPts val="2601"/>
              </a:spcBef>
              <a:defRPr sz="3420"/>
            </a:pPr>
            <a:r>
              <a:rPr lang="en-US" sz="1600" b="1" dirty="0">
                <a:solidFill>
                  <a:schemeClr val="bg1">
                    <a:lumMod val="10000"/>
                  </a:schemeClr>
                </a:solidFill>
              </a:rPr>
              <a:t>Alameda County living wage: An adult plus one infant living require an annual wage of $96,986 after taxes. </a:t>
            </a:r>
            <a:r>
              <a:rPr lang="en-US" sz="1100" b="1" dirty="0">
                <a:solidFill>
                  <a:schemeClr val="bg1">
                    <a:lumMod val="10000"/>
                  </a:schemeClr>
                </a:solidFill>
              </a:rPr>
              <a:t>(The Insight Center for Community Economic Development Family Needs Calculator)</a:t>
            </a:r>
          </a:p>
        </p:txBody>
      </p:sp>
      <p:graphicFrame>
        <p:nvGraphicFramePr>
          <p:cNvPr id="8" name="Table 7">
            <a:extLst>
              <a:ext uri="{FF2B5EF4-FFF2-40B4-BE49-F238E27FC236}">
                <a16:creationId xmlns:a16="http://schemas.microsoft.com/office/drawing/2014/main" id="{6FB550AA-042E-95A1-9CF1-180DB0ABF776}"/>
              </a:ext>
            </a:extLst>
          </p:cNvPr>
          <p:cNvGraphicFramePr>
            <a:graphicFrameLocks noGrp="1"/>
          </p:cNvGraphicFramePr>
          <p:nvPr>
            <p:extLst>
              <p:ext uri="{D42A27DB-BD31-4B8C-83A1-F6EECF244321}">
                <p14:modId xmlns:p14="http://schemas.microsoft.com/office/powerpoint/2010/main" val="1985609245"/>
              </p:ext>
            </p:extLst>
          </p:nvPr>
        </p:nvGraphicFramePr>
        <p:xfrm>
          <a:off x="715465" y="1460015"/>
          <a:ext cx="6898875" cy="5019769"/>
        </p:xfrm>
        <a:graphic>
          <a:graphicData uri="http://schemas.openxmlformats.org/drawingml/2006/table">
            <a:tbl>
              <a:tblPr firstRow="1" bandRow="1">
                <a:tableStyleId>{5C22544A-7EE6-4342-B048-85BDC9FD1C3A}</a:tableStyleId>
              </a:tblPr>
              <a:tblGrid>
                <a:gridCol w="2779173">
                  <a:extLst>
                    <a:ext uri="{9D8B030D-6E8A-4147-A177-3AD203B41FA5}">
                      <a16:colId xmlns:a16="http://schemas.microsoft.com/office/drawing/2014/main" val="3496475813"/>
                    </a:ext>
                  </a:extLst>
                </a:gridCol>
                <a:gridCol w="1131683">
                  <a:extLst>
                    <a:ext uri="{9D8B030D-6E8A-4147-A177-3AD203B41FA5}">
                      <a16:colId xmlns:a16="http://schemas.microsoft.com/office/drawing/2014/main" val="2259593056"/>
                    </a:ext>
                  </a:extLst>
                </a:gridCol>
                <a:gridCol w="1013988">
                  <a:extLst>
                    <a:ext uri="{9D8B030D-6E8A-4147-A177-3AD203B41FA5}">
                      <a16:colId xmlns:a16="http://schemas.microsoft.com/office/drawing/2014/main" val="685848911"/>
                    </a:ext>
                  </a:extLst>
                </a:gridCol>
                <a:gridCol w="968721">
                  <a:extLst>
                    <a:ext uri="{9D8B030D-6E8A-4147-A177-3AD203B41FA5}">
                      <a16:colId xmlns:a16="http://schemas.microsoft.com/office/drawing/2014/main" val="2437329386"/>
                    </a:ext>
                  </a:extLst>
                </a:gridCol>
                <a:gridCol w="1005310">
                  <a:extLst>
                    <a:ext uri="{9D8B030D-6E8A-4147-A177-3AD203B41FA5}">
                      <a16:colId xmlns:a16="http://schemas.microsoft.com/office/drawing/2014/main" val="788294317"/>
                    </a:ext>
                  </a:extLst>
                </a:gridCol>
              </a:tblGrid>
              <a:tr h="358749">
                <a:tc>
                  <a:txBody>
                    <a:bodyPr/>
                    <a:lstStyle/>
                    <a:p>
                      <a:pPr lvl="0" algn="ctr">
                        <a:buNone/>
                      </a:pPr>
                      <a:endParaRPr lang="en-US" sz="1200" u="none" strike="noStrike" dirty="0">
                        <a:effectLst/>
                      </a:endParaRPr>
                    </a:p>
                  </a:txBody>
                  <a:tcPr marL="9524" marR="9524" marT="9524"/>
                </a:tc>
                <a:tc gridSpan="2">
                  <a:txBody>
                    <a:bodyPr/>
                    <a:lstStyle/>
                    <a:p>
                      <a:pPr algn="ctr" fontAlgn="b"/>
                      <a:r>
                        <a:rPr lang="en-US" sz="1200" u="none" strike="noStrike" dirty="0">
                          <a:effectLst/>
                        </a:rPr>
                        <a:t>Total Population</a:t>
                      </a:r>
                      <a:endParaRPr lang="en-US" sz="1200" b="1" i="0" u="none" strike="noStrike" dirty="0">
                        <a:solidFill>
                          <a:srgbClr val="000000"/>
                        </a:solidFill>
                        <a:effectLst/>
                        <a:latin typeface="Arial" panose="020B0604020202020204" pitchFamily="34" charset="0"/>
                      </a:endParaRPr>
                    </a:p>
                  </a:txBody>
                  <a:tcPr marL="9525" marR="9525" marT="9525" anchor="b"/>
                </a:tc>
                <a:tc hMerge="1">
                  <a:txBody>
                    <a:bodyPr/>
                    <a:lstStyle/>
                    <a:p>
                      <a:endParaRPr lang="en-US"/>
                    </a:p>
                  </a:txBody>
                  <a:tcPr/>
                </a:tc>
                <a:tc gridSpan="2">
                  <a:txBody>
                    <a:bodyPr/>
                    <a:lstStyle/>
                    <a:p>
                      <a:pPr algn="ctr" fontAlgn="b"/>
                      <a:r>
                        <a:rPr lang="en-US" sz="1200" u="none" strike="noStrike" dirty="0">
                          <a:effectLst/>
                        </a:rPr>
                        <a:t>% In Poverty of the Total Population</a:t>
                      </a:r>
                      <a:endParaRPr lang="en-US" sz="1200" b="1" i="0" u="none" strike="noStrike" dirty="0">
                        <a:solidFill>
                          <a:srgbClr val="000000"/>
                        </a:solidFill>
                        <a:effectLst/>
                        <a:latin typeface="Arial" panose="020B0604020202020204" pitchFamily="34" charset="0"/>
                      </a:endParaRPr>
                    </a:p>
                  </a:txBody>
                  <a:tcPr marL="9525" marR="9525" marT="9525" anchor="b"/>
                </a:tc>
                <a:tc hMerge="1">
                  <a:txBody>
                    <a:bodyPr/>
                    <a:lstStyle/>
                    <a:p>
                      <a:endParaRPr lang="en-US"/>
                    </a:p>
                  </a:txBody>
                  <a:tcPr/>
                </a:tc>
                <a:extLst>
                  <a:ext uri="{0D108BD9-81ED-4DB2-BD59-A6C34878D82A}">
                    <a16:rowId xmlns:a16="http://schemas.microsoft.com/office/drawing/2014/main" val="1598878934"/>
                  </a:ext>
                </a:extLst>
              </a:tr>
              <a:tr h="228295">
                <a:tc>
                  <a:txBody>
                    <a:bodyPr/>
                    <a:lstStyle/>
                    <a:p>
                      <a:pPr lvl="0" algn="l">
                        <a:buNone/>
                      </a:pPr>
                      <a:endParaRPr lang="en-US" sz="1600" b="0" i="0" u="none" strike="noStrike" dirty="0">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2010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2020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2010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2020</a:t>
                      </a:r>
                    </a:p>
                  </a:txBody>
                  <a:tcPr marL="9525" marR="9525" marT="9525" anchor="b"/>
                </a:tc>
                <a:extLst>
                  <a:ext uri="{0D108BD9-81ED-4DB2-BD59-A6C34878D82A}">
                    <a16:rowId xmlns:a16="http://schemas.microsoft.com/office/drawing/2014/main" val="550942382"/>
                  </a:ext>
                </a:extLst>
              </a:tr>
              <a:tr h="380491">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White alone</a:t>
                      </a: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176,040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196,146</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13.3%</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9.3%</a:t>
                      </a:r>
                    </a:p>
                  </a:txBody>
                  <a:tcPr marL="9525" marR="9525" marT="9525" anchor="b"/>
                </a:tc>
                <a:extLst>
                  <a:ext uri="{0D108BD9-81ED-4DB2-BD59-A6C34878D82A}">
                    <a16:rowId xmlns:a16="http://schemas.microsoft.com/office/drawing/2014/main" val="3944443490"/>
                  </a:ext>
                </a:extLst>
              </a:tr>
              <a:tr h="478332">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Black or African American alone</a:t>
                      </a: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119,887</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103,715</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26.7%</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21.1%</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extLst>
                  <a:ext uri="{0D108BD9-81ED-4DB2-BD59-A6C34878D82A}">
                    <a16:rowId xmlns:a16="http://schemas.microsoft.com/office/drawing/2014/main" val="1948982772"/>
                  </a:ext>
                </a:extLst>
              </a:tr>
              <a:tr h="57617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American Indian or Alaska Native alone</a:t>
                      </a: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1,505</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1,637</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0.0%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17.0%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extLst>
                  <a:ext uri="{0D108BD9-81ED-4DB2-BD59-A6C34878D82A}">
                    <a16:rowId xmlns:a16="http://schemas.microsoft.com/office/drawing/2014/main" val="1050566261"/>
                  </a:ext>
                </a:extLst>
              </a:tr>
              <a:tr h="543559">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Asian alone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95,136</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104,668</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23.8%</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19.6%</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extLst>
                  <a:ext uri="{0D108BD9-81ED-4DB2-BD59-A6C34878D82A}">
                    <a16:rowId xmlns:a16="http://schemas.microsoft.com/office/drawing/2014/main" val="2044916112"/>
                  </a:ext>
                </a:extLst>
              </a:tr>
              <a:tr h="57617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Native Hawaiian or Pacific Islander alone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2,299</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2,969</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0.0%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16.7%</a:t>
                      </a:r>
                    </a:p>
                  </a:txBody>
                  <a:tcPr marL="9525" marR="9525" marT="9525" anchor="b"/>
                </a:tc>
                <a:extLst>
                  <a:ext uri="{0D108BD9-81ED-4DB2-BD59-A6C34878D82A}">
                    <a16:rowId xmlns:a16="http://schemas.microsoft.com/office/drawing/2014/main" val="3918394227"/>
                  </a:ext>
                </a:extLst>
              </a:tr>
              <a:tr h="40223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Some other race alone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1,865</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4,367</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27.6%</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20.1%</a:t>
                      </a:r>
                    </a:p>
                  </a:txBody>
                  <a:tcPr marL="9525" marR="9525" marT="9525" anchor="b"/>
                </a:tc>
                <a:extLst>
                  <a:ext uri="{0D108BD9-81ED-4DB2-BD59-A6C34878D82A}">
                    <a16:rowId xmlns:a16="http://schemas.microsoft.com/office/drawing/2014/main" val="3718450988"/>
                  </a:ext>
                </a:extLst>
              </a:tr>
              <a:tr h="467460">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Two or more races</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21,096</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36,680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15.3%</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12.5%</a:t>
                      </a:r>
                    </a:p>
                  </a:txBody>
                  <a:tcPr marL="9525" marR="9525" marT="9525" anchor="b"/>
                </a:tc>
                <a:extLst>
                  <a:ext uri="{0D108BD9-81ED-4DB2-BD59-A6C34878D82A}">
                    <a16:rowId xmlns:a16="http://schemas.microsoft.com/office/drawing/2014/main" val="1973963185"/>
                  </a:ext>
                </a:extLst>
              </a:tr>
              <a:tr h="57617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Hispanic or Latino origin (of any race)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114,095</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147,961</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26.8%</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17.1%</a:t>
                      </a:r>
                    </a:p>
                  </a:txBody>
                  <a:tcPr marL="9525" marR="9525" marT="9525" anchor="b"/>
                </a:tc>
                <a:extLst>
                  <a:ext uri="{0D108BD9-81ED-4DB2-BD59-A6C34878D82A}">
                    <a16:rowId xmlns:a16="http://schemas.microsoft.com/office/drawing/2014/main" val="1695325698"/>
                  </a:ext>
                </a:extLst>
              </a:tr>
              <a:tr h="228295">
                <a:tc>
                  <a:txBody>
                    <a:bodyPr/>
                    <a:lstStyle/>
                    <a:p>
                      <a:pPr lvl="0" algn="ctr">
                        <a:buNone/>
                      </a:pPr>
                      <a:r>
                        <a:rPr lang="en-US" sz="1600" b="0" i="0" u="none" strike="noStrike" dirty="0">
                          <a:solidFill>
                            <a:schemeClr val="bg1">
                              <a:lumMod val="10000"/>
                            </a:schemeClr>
                          </a:solidFill>
                          <a:effectLst/>
                          <a:latin typeface="Franklin Gothic Medium Cond" panose="020B0606030402020204" pitchFamily="34" charset="0"/>
                        </a:rPr>
                        <a:t>Total</a:t>
                      </a:r>
                    </a:p>
                  </a:txBody>
                  <a:tcPr marL="9524" marR="9524" marT="9524"/>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531,923</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598,143</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21.1%</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15.4%</a:t>
                      </a:r>
                    </a:p>
                  </a:txBody>
                  <a:tcPr marL="9525" marR="9525" marT="9525" anchor="b"/>
                </a:tc>
                <a:extLst>
                  <a:ext uri="{0D108BD9-81ED-4DB2-BD59-A6C34878D82A}">
                    <a16:rowId xmlns:a16="http://schemas.microsoft.com/office/drawing/2014/main" val="4187116053"/>
                  </a:ext>
                </a:extLst>
              </a:tr>
            </a:tbl>
          </a:graphicData>
        </a:graphic>
      </p:graphicFrame>
    </p:spTree>
    <p:extLst>
      <p:ext uri="{BB962C8B-B14F-4D97-AF65-F5344CB8AC3E}">
        <p14:creationId xmlns:p14="http://schemas.microsoft.com/office/powerpoint/2010/main" val="16262996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E7E8B30-2257-6E4B-91EE-91C9656F1998}"/>
              </a:ext>
            </a:extLst>
          </p:cNvPr>
          <p:cNvPicPr>
            <a:picLocks noGrp="1" noChangeAspect="1"/>
          </p:cNvPicPr>
          <p:nvPr>
            <p:ph idx="1"/>
          </p:nvPr>
        </p:nvPicPr>
        <p:blipFill rotWithShape="1">
          <a:blip r:embed="rId3"/>
          <a:srcRect r="26431"/>
          <a:stretch/>
        </p:blipFill>
        <p:spPr>
          <a:xfrm>
            <a:off x="423329" y="471507"/>
            <a:ext cx="8027335" cy="5627085"/>
          </a:xfrm>
        </p:spPr>
      </p:pic>
      <p:pic>
        <p:nvPicPr>
          <p:cNvPr id="8" name="Picture 7">
            <a:extLst>
              <a:ext uri="{FF2B5EF4-FFF2-40B4-BE49-F238E27FC236}">
                <a16:creationId xmlns:a16="http://schemas.microsoft.com/office/drawing/2014/main" id="{5121D3F4-2EAF-5140-B162-C3710DE393CC}"/>
              </a:ext>
            </a:extLst>
          </p:cNvPr>
          <p:cNvPicPr>
            <a:picLocks noChangeAspect="1"/>
          </p:cNvPicPr>
          <p:nvPr/>
        </p:nvPicPr>
        <p:blipFill rotWithShape="1">
          <a:blip r:embed="rId4"/>
          <a:srcRect t="58261"/>
          <a:stretch/>
        </p:blipFill>
        <p:spPr>
          <a:xfrm>
            <a:off x="8425025" y="507458"/>
            <a:ext cx="2872616" cy="1196998"/>
          </a:xfrm>
          <a:prstGeom prst="rect">
            <a:avLst/>
          </a:prstGeom>
        </p:spPr>
      </p:pic>
      <p:pic>
        <p:nvPicPr>
          <p:cNvPr id="10" name="Picture 9">
            <a:extLst>
              <a:ext uri="{FF2B5EF4-FFF2-40B4-BE49-F238E27FC236}">
                <a16:creationId xmlns:a16="http://schemas.microsoft.com/office/drawing/2014/main" id="{EE5CE8F5-EF34-B945-B68D-375A4D6A842B}"/>
              </a:ext>
            </a:extLst>
          </p:cNvPr>
          <p:cNvPicPr>
            <a:picLocks noChangeAspect="1"/>
          </p:cNvPicPr>
          <p:nvPr/>
        </p:nvPicPr>
        <p:blipFill rotWithShape="1">
          <a:blip r:embed="rId4"/>
          <a:srcRect b="83914"/>
          <a:stretch/>
        </p:blipFill>
        <p:spPr>
          <a:xfrm>
            <a:off x="3449316" y="1296453"/>
            <a:ext cx="1767859" cy="281901"/>
          </a:xfrm>
          <a:prstGeom prst="rect">
            <a:avLst/>
          </a:prstGeom>
        </p:spPr>
      </p:pic>
      <p:pic>
        <p:nvPicPr>
          <p:cNvPr id="13" name="Picture 12">
            <a:extLst>
              <a:ext uri="{FF2B5EF4-FFF2-40B4-BE49-F238E27FC236}">
                <a16:creationId xmlns:a16="http://schemas.microsoft.com/office/drawing/2014/main" id="{E8F8C63B-56AE-9A4C-9024-83BBF9FB2A1F}"/>
              </a:ext>
            </a:extLst>
          </p:cNvPr>
          <p:cNvPicPr>
            <a:picLocks noChangeAspect="1"/>
          </p:cNvPicPr>
          <p:nvPr/>
        </p:nvPicPr>
        <p:blipFill rotWithShape="1">
          <a:blip r:embed="rId4"/>
          <a:srcRect t="19166" b="48768"/>
          <a:stretch/>
        </p:blipFill>
        <p:spPr>
          <a:xfrm>
            <a:off x="6241215" y="965789"/>
            <a:ext cx="1767859" cy="561942"/>
          </a:xfrm>
          <a:prstGeom prst="rect">
            <a:avLst/>
          </a:prstGeom>
        </p:spPr>
      </p:pic>
      <p:sp>
        <p:nvSpPr>
          <p:cNvPr id="14" name="Right Brace 13">
            <a:extLst>
              <a:ext uri="{FF2B5EF4-FFF2-40B4-BE49-F238E27FC236}">
                <a16:creationId xmlns:a16="http://schemas.microsoft.com/office/drawing/2014/main" id="{407E2E26-A8C4-2E4A-8A4D-3907C8ECFDA1}"/>
              </a:ext>
            </a:extLst>
          </p:cNvPr>
          <p:cNvSpPr/>
          <p:nvPr/>
        </p:nvSpPr>
        <p:spPr>
          <a:xfrm rot="16200000">
            <a:off x="4171643" y="-172507"/>
            <a:ext cx="369333" cy="3769810"/>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6986A200-9EC4-174D-AD8C-C295F2638AFB}"/>
              </a:ext>
            </a:extLst>
          </p:cNvPr>
          <p:cNvSpPr/>
          <p:nvPr/>
        </p:nvSpPr>
        <p:spPr>
          <a:xfrm rot="16200000">
            <a:off x="6957258" y="901587"/>
            <a:ext cx="369333" cy="1621622"/>
          </a:xfrm>
          <a:prstGeom prst="righ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3F8148EF-193C-E34F-ACED-A6B3AD3C6607}"/>
              </a:ext>
            </a:extLst>
          </p:cNvPr>
          <p:cNvSpPr/>
          <p:nvPr/>
        </p:nvSpPr>
        <p:spPr>
          <a:xfrm rot="16200000">
            <a:off x="7964817" y="1571989"/>
            <a:ext cx="369333" cy="280818"/>
          </a:xfrm>
          <a:prstGeom prst="righ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20C6394A-88D9-DE4F-9313-613FEF0C359A}"/>
              </a:ext>
            </a:extLst>
          </p:cNvPr>
          <p:cNvSpPr/>
          <p:nvPr/>
        </p:nvSpPr>
        <p:spPr>
          <a:xfrm>
            <a:off x="8351317" y="1905007"/>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a:t>
            </a:r>
          </a:p>
        </p:txBody>
      </p:sp>
      <p:sp>
        <p:nvSpPr>
          <p:cNvPr id="20" name="Oval 19">
            <a:extLst>
              <a:ext uri="{FF2B5EF4-FFF2-40B4-BE49-F238E27FC236}">
                <a16:creationId xmlns:a16="http://schemas.microsoft.com/office/drawing/2014/main" id="{71495890-0500-9143-BABC-D2A044DE738C}"/>
              </a:ext>
            </a:extLst>
          </p:cNvPr>
          <p:cNvSpPr/>
          <p:nvPr/>
        </p:nvSpPr>
        <p:spPr>
          <a:xfrm>
            <a:off x="6826806" y="1897065"/>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42%</a:t>
            </a:r>
          </a:p>
        </p:txBody>
      </p:sp>
      <p:sp>
        <p:nvSpPr>
          <p:cNvPr id="21" name="Oval 20">
            <a:extLst>
              <a:ext uri="{FF2B5EF4-FFF2-40B4-BE49-F238E27FC236}">
                <a16:creationId xmlns:a16="http://schemas.microsoft.com/office/drawing/2014/main" id="{7ADAFC8F-483D-2049-BADB-D403A154F90B}"/>
              </a:ext>
            </a:extLst>
          </p:cNvPr>
          <p:cNvSpPr/>
          <p:nvPr/>
        </p:nvSpPr>
        <p:spPr>
          <a:xfrm>
            <a:off x="6826806" y="2323848"/>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36%</a:t>
            </a:r>
          </a:p>
        </p:txBody>
      </p:sp>
      <p:sp>
        <p:nvSpPr>
          <p:cNvPr id="22" name="Oval 21">
            <a:extLst>
              <a:ext uri="{FF2B5EF4-FFF2-40B4-BE49-F238E27FC236}">
                <a16:creationId xmlns:a16="http://schemas.microsoft.com/office/drawing/2014/main" id="{8148079A-3586-A64D-9256-87FC17135809}"/>
              </a:ext>
            </a:extLst>
          </p:cNvPr>
          <p:cNvSpPr/>
          <p:nvPr/>
        </p:nvSpPr>
        <p:spPr>
          <a:xfrm>
            <a:off x="6898819" y="2750631"/>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48%</a:t>
            </a:r>
          </a:p>
        </p:txBody>
      </p:sp>
      <p:sp>
        <p:nvSpPr>
          <p:cNvPr id="23" name="Oval 22">
            <a:extLst>
              <a:ext uri="{FF2B5EF4-FFF2-40B4-BE49-F238E27FC236}">
                <a16:creationId xmlns:a16="http://schemas.microsoft.com/office/drawing/2014/main" id="{2EBE96BC-0F7F-BD4B-8639-CE0A950C4916}"/>
              </a:ext>
            </a:extLst>
          </p:cNvPr>
          <p:cNvSpPr/>
          <p:nvPr/>
        </p:nvSpPr>
        <p:spPr>
          <a:xfrm>
            <a:off x="8354641" y="2713412"/>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7%</a:t>
            </a:r>
          </a:p>
        </p:txBody>
      </p:sp>
      <p:sp>
        <p:nvSpPr>
          <p:cNvPr id="24" name="Oval 23">
            <a:extLst>
              <a:ext uri="{FF2B5EF4-FFF2-40B4-BE49-F238E27FC236}">
                <a16:creationId xmlns:a16="http://schemas.microsoft.com/office/drawing/2014/main" id="{A20DF811-E572-3E4F-A690-29194255079A}"/>
              </a:ext>
            </a:extLst>
          </p:cNvPr>
          <p:cNvSpPr/>
          <p:nvPr/>
        </p:nvSpPr>
        <p:spPr>
          <a:xfrm>
            <a:off x="8351317" y="4784212"/>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a:t>
            </a:r>
          </a:p>
        </p:txBody>
      </p:sp>
      <p:sp>
        <p:nvSpPr>
          <p:cNvPr id="25" name="Oval 24">
            <a:extLst>
              <a:ext uri="{FF2B5EF4-FFF2-40B4-BE49-F238E27FC236}">
                <a16:creationId xmlns:a16="http://schemas.microsoft.com/office/drawing/2014/main" id="{A414814E-2ACB-7741-A2CC-D99C25973586}"/>
              </a:ext>
            </a:extLst>
          </p:cNvPr>
          <p:cNvSpPr/>
          <p:nvPr/>
        </p:nvSpPr>
        <p:spPr>
          <a:xfrm>
            <a:off x="6826806" y="4776270"/>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43%</a:t>
            </a:r>
          </a:p>
        </p:txBody>
      </p:sp>
      <p:sp>
        <p:nvSpPr>
          <p:cNvPr id="26" name="Oval 25">
            <a:extLst>
              <a:ext uri="{FF2B5EF4-FFF2-40B4-BE49-F238E27FC236}">
                <a16:creationId xmlns:a16="http://schemas.microsoft.com/office/drawing/2014/main" id="{DBD47115-0A69-F345-9D56-440C9AD2AD7E}"/>
              </a:ext>
            </a:extLst>
          </p:cNvPr>
          <p:cNvSpPr/>
          <p:nvPr/>
        </p:nvSpPr>
        <p:spPr>
          <a:xfrm>
            <a:off x="8423330" y="5600559"/>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5%</a:t>
            </a:r>
          </a:p>
        </p:txBody>
      </p:sp>
      <p:sp>
        <p:nvSpPr>
          <p:cNvPr id="27" name="Oval 26">
            <a:extLst>
              <a:ext uri="{FF2B5EF4-FFF2-40B4-BE49-F238E27FC236}">
                <a16:creationId xmlns:a16="http://schemas.microsoft.com/office/drawing/2014/main" id="{6B9463F1-D3D7-EC48-BBDD-DEB7515ECE28}"/>
              </a:ext>
            </a:extLst>
          </p:cNvPr>
          <p:cNvSpPr/>
          <p:nvPr/>
        </p:nvSpPr>
        <p:spPr>
          <a:xfrm>
            <a:off x="6898819" y="5592617"/>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41%</a:t>
            </a:r>
          </a:p>
        </p:txBody>
      </p:sp>
      <p:sp>
        <p:nvSpPr>
          <p:cNvPr id="28" name="Oval 27">
            <a:extLst>
              <a:ext uri="{FF2B5EF4-FFF2-40B4-BE49-F238E27FC236}">
                <a16:creationId xmlns:a16="http://schemas.microsoft.com/office/drawing/2014/main" id="{6F28BEA7-2D05-4641-9C19-11BA0687055C}"/>
              </a:ext>
            </a:extLst>
          </p:cNvPr>
          <p:cNvSpPr/>
          <p:nvPr/>
        </p:nvSpPr>
        <p:spPr>
          <a:xfrm>
            <a:off x="8350021" y="3939071"/>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1%</a:t>
            </a:r>
          </a:p>
        </p:txBody>
      </p:sp>
      <p:sp>
        <p:nvSpPr>
          <p:cNvPr id="29" name="Oval 28">
            <a:extLst>
              <a:ext uri="{FF2B5EF4-FFF2-40B4-BE49-F238E27FC236}">
                <a16:creationId xmlns:a16="http://schemas.microsoft.com/office/drawing/2014/main" id="{1A520005-DCBE-4C40-A3C1-6680E9FE2220}"/>
              </a:ext>
            </a:extLst>
          </p:cNvPr>
          <p:cNvSpPr/>
          <p:nvPr/>
        </p:nvSpPr>
        <p:spPr>
          <a:xfrm>
            <a:off x="8362881" y="5192385"/>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2%</a:t>
            </a:r>
          </a:p>
        </p:txBody>
      </p:sp>
      <p:sp>
        <p:nvSpPr>
          <p:cNvPr id="30" name="Oval 29">
            <a:extLst>
              <a:ext uri="{FF2B5EF4-FFF2-40B4-BE49-F238E27FC236}">
                <a16:creationId xmlns:a16="http://schemas.microsoft.com/office/drawing/2014/main" id="{D01E50E3-B157-BE41-AAAC-581D3A05C735}"/>
              </a:ext>
            </a:extLst>
          </p:cNvPr>
          <p:cNvSpPr/>
          <p:nvPr/>
        </p:nvSpPr>
        <p:spPr>
          <a:xfrm>
            <a:off x="6714461" y="3939071"/>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37%</a:t>
            </a:r>
          </a:p>
        </p:txBody>
      </p:sp>
      <p:sp>
        <p:nvSpPr>
          <p:cNvPr id="31" name="Oval 30">
            <a:extLst>
              <a:ext uri="{FF2B5EF4-FFF2-40B4-BE49-F238E27FC236}">
                <a16:creationId xmlns:a16="http://schemas.microsoft.com/office/drawing/2014/main" id="{93AAADAC-79F3-B747-904E-53902EB8AC2A}"/>
              </a:ext>
            </a:extLst>
          </p:cNvPr>
          <p:cNvSpPr/>
          <p:nvPr/>
        </p:nvSpPr>
        <p:spPr>
          <a:xfrm>
            <a:off x="6785964" y="4365854"/>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60%</a:t>
            </a:r>
          </a:p>
        </p:txBody>
      </p:sp>
      <p:sp>
        <p:nvSpPr>
          <p:cNvPr id="32" name="Oval 31">
            <a:extLst>
              <a:ext uri="{FF2B5EF4-FFF2-40B4-BE49-F238E27FC236}">
                <a16:creationId xmlns:a16="http://schemas.microsoft.com/office/drawing/2014/main" id="{9AD4082C-CB8C-9645-AEA2-F63590E6F384}"/>
              </a:ext>
            </a:extLst>
          </p:cNvPr>
          <p:cNvSpPr/>
          <p:nvPr/>
        </p:nvSpPr>
        <p:spPr>
          <a:xfrm>
            <a:off x="6693584" y="3512288"/>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44%</a:t>
            </a:r>
          </a:p>
        </p:txBody>
      </p:sp>
      <p:sp>
        <p:nvSpPr>
          <p:cNvPr id="33" name="Oval 32">
            <a:extLst>
              <a:ext uri="{FF2B5EF4-FFF2-40B4-BE49-F238E27FC236}">
                <a16:creationId xmlns:a16="http://schemas.microsoft.com/office/drawing/2014/main" id="{BEF728E7-FDE3-9246-8D1B-6569CE073F11}"/>
              </a:ext>
            </a:extLst>
          </p:cNvPr>
          <p:cNvSpPr/>
          <p:nvPr/>
        </p:nvSpPr>
        <p:spPr>
          <a:xfrm>
            <a:off x="6693583" y="3131459"/>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50%</a:t>
            </a:r>
          </a:p>
        </p:txBody>
      </p:sp>
      <p:cxnSp>
        <p:nvCxnSpPr>
          <p:cNvPr id="3" name="Straight Arrow Connector 2">
            <a:extLst>
              <a:ext uri="{FF2B5EF4-FFF2-40B4-BE49-F238E27FC236}">
                <a16:creationId xmlns:a16="http://schemas.microsoft.com/office/drawing/2014/main" id="{73BE19F4-0BE4-999F-50A8-4992306F82B1}"/>
              </a:ext>
            </a:extLst>
          </p:cNvPr>
          <p:cNvCxnSpPr>
            <a:cxnSpLocks/>
            <a:endCxn id="19" idx="7"/>
          </p:cNvCxnSpPr>
          <p:nvPr/>
        </p:nvCxnSpPr>
        <p:spPr>
          <a:xfrm flipH="1">
            <a:off x="8797311" y="1578354"/>
            <a:ext cx="547629" cy="38074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94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tudent Completion: Median Wage"/>
          <p:cNvSpPr txBox="1">
            <a:spLocks noGrp="1"/>
          </p:cNvSpPr>
          <p:nvPr>
            <p:ph type="title"/>
          </p:nvPr>
        </p:nvSpPr>
        <p:spPr>
          <a:xfrm>
            <a:off x="613317" y="365127"/>
            <a:ext cx="10913098" cy="1087743"/>
          </a:xfrm>
          <a:prstGeom prst="rect">
            <a:avLst/>
          </a:prstGeom>
        </p:spPr>
        <p:txBody>
          <a:bodyPr>
            <a:normAutofit/>
          </a:bodyPr>
          <a:lstStyle>
            <a:lvl1pPr defTabSz="578358">
              <a:defRPr sz="6336" spc="-126"/>
            </a:lvl1pPr>
          </a:lstStyle>
          <a:p>
            <a:r>
              <a:rPr sz="4800" b="1" dirty="0">
                <a:solidFill>
                  <a:srgbClr val="007088"/>
                </a:solidFill>
              </a:rPr>
              <a:t>Median Wage</a:t>
            </a:r>
          </a:p>
        </p:txBody>
      </p:sp>
      <p:sp>
        <p:nvSpPr>
          <p:cNvPr id="234" name="Median Earnings Data in US Dollars (US Census)"/>
          <p:cNvSpPr txBox="1">
            <a:spLocks noGrp="1"/>
          </p:cNvSpPr>
          <p:nvPr>
            <p:ph idx="1"/>
          </p:nvPr>
        </p:nvSpPr>
        <p:spPr>
          <a:xfrm>
            <a:off x="696448" y="1452870"/>
            <a:ext cx="11111245" cy="420972"/>
          </a:xfrm>
          <a:prstGeom prst="rect">
            <a:avLst/>
          </a:prstGeom>
        </p:spPr>
        <p:txBody>
          <a:bodyPr>
            <a:normAutofit/>
          </a:bodyPr>
          <a:lstStyle/>
          <a:p>
            <a:pPr marL="0" indent="0">
              <a:buNone/>
            </a:pPr>
            <a:r>
              <a:rPr sz="1800" b="1" dirty="0">
                <a:solidFill>
                  <a:schemeClr val="tx2"/>
                </a:solidFill>
              </a:rPr>
              <a:t>Median Earnings Data (US Census)</a:t>
            </a:r>
            <a:endParaRPr lang="en-US" sz="1800" b="1" dirty="0">
              <a:solidFill>
                <a:schemeClr val="tx2"/>
              </a:solidFill>
            </a:endParaRPr>
          </a:p>
        </p:txBody>
      </p:sp>
      <p:graphicFrame>
        <p:nvGraphicFramePr>
          <p:cNvPr id="235" name="Table"/>
          <p:cNvGraphicFramePr/>
          <p:nvPr>
            <p:extLst>
              <p:ext uri="{D42A27DB-BD31-4B8C-83A1-F6EECF244321}">
                <p14:modId xmlns:p14="http://schemas.microsoft.com/office/powerpoint/2010/main" val="3443151546"/>
              </p:ext>
            </p:extLst>
          </p:nvPr>
        </p:nvGraphicFramePr>
        <p:xfrm>
          <a:off x="696448" y="2125039"/>
          <a:ext cx="10265059" cy="3593028"/>
        </p:xfrm>
        <a:graphic>
          <a:graphicData uri="http://schemas.openxmlformats.org/drawingml/2006/table">
            <a:tbl>
              <a:tblPr/>
              <a:tblGrid>
                <a:gridCol w="2378489">
                  <a:extLst>
                    <a:ext uri="{9D8B030D-6E8A-4147-A177-3AD203B41FA5}">
                      <a16:colId xmlns:a16="http://schemas.microsoft.com/office/drawing/2014/main" val="20000"/>
                    </a:ext>
                  </a:extLst>
                </a:gridCol>
                <a:gridCol w="1564796">
                  <a:extLst>
                    <a:ext uri="{9D8B030D-6E8A-4147-A177-3AD203B41FA5}">
                      <a16:colId xmlns:a16="http://schemas.microsoft.com/office/drawing/2014/main" val="20001"/>
                    </a:ext>
                  </a:extLst>
                </a:gridCol>
                <a:gridCol w="2712312">
                  <a:extLst>
                    <a:ext uri="{9D8B030D-6E8A-4147-A177-3AD203B41FA5}">
                      <a16:colId xmlns:a16="http://schemas.microsoft.com/office/drawing/2014/main" val="20002"/>
                    </a:ext>
                  </a:extLst>
                </a:gridCol>
                <a:gridCol w="1710843">
                  <a:extLst>
                    <a:ext uri="{9D8B030D-6E8A-4147-A177-3AD203B41FA5}">
                      <a16:colId xmlns:a16="http://schemas.microsoft.com/office/drawing/2014/main" val="20003"/>
                    </a:ext>
                  </a:extLst>
                </a:gridCol>
                <a:gridCol w="1898619">
                  <a:extLst>
                    <a:ext uri="{9D8B030D-6E8A-4147-A177-3AD203B41FA5}">
                      <a16:colId xmlns:a16="http://schemas.microsoft.com/office/drawing/2014/main" val="20004"/>
                    </a:ext>
                  </a:extLst>
                </a:gridCol>
              </a:tblGrid>
              <a:tr h="533989">
                <a:tc gridSpan="5">
                  <a:txBody>
                    <a:bodyPr/>
                    <a:lstStyle/>
                    <a:p>
                      <a:pPr algn="l" defTabSz="457200">
                        <a:defRPr sz="1800">
                          <a:solidFill>
                            <a:srgbClr val="000000"/>
                          </a:solidFill>
                        </a:defRPr>
                      </a:pPr>
                      <a:r>
                        <a:rPr sz="2000" b="1" dirty="0">
                          <a:solidFill>
                            <a:schemeClr val="tx1">
                              <a:lumMod val="20000"/>
                              <a:lumOff val="80000"/>
                            </a:schemeClr>
                          </a:solidFill>
                          <a:latin typeface="+mj-lt"/>
                          <a:ea typeface="Calibri"/>
                          <a:cs typeface="Calibri"/>
                          <a:sym typeface="Calibri"/>
                        </a:rPr>
                        <a:t>Earnings in the Past 12 Months (S2001)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solidFill>
                        <a:srgbClr val="AAAAAA"/>
                      </a:solidFill>
                      <a:miter lim="400000"/>
                    </a:lnR>
                    <a:lnT w="12700">
                      <a:solidFill>
                        <a:srgbClr val="AAAAAA"/>
                      </a:solidFill>
                      <a:miter lim="400000"/>
                    </a:lnT>
                    <a:lnB w="12700">
                      <a:solidFill>
                        <a:srgbClr val="AAAAAA"/>
                      </a:solidFill>
                      <a:miter lim="400000"/>
                    </a:lnB>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0"/>
                  </a:ext>
                </a:extLst>
              </a:tr>
              <a:tr h="276738">
                <a:tc>
                  <a:txBody>
                    <a:bodyPr/>
                    <a:lstStyle/>
                    <a:p>
                      <a:pPr lvl="0" algn="l" defTabSz="457200">
                        <a:buNone/>
                        <a:defRPr sz="2200">
                          <a:solidFill>
                            <a:srgbClr val="000000"/>
                          </a:solidFill>
                          <a:latin typeface="Calibri"/>
                          <a:ea typeface="Calibri"/>
                          <a:cs typeface="Calibri"/>
                          <a:sym typeface="Calibri"/>
                        </a:defRPr>
                      </a:pPr>
                      <a:r>
                        <a:rPr lang="en-US" sz="1600" b="1" dirty="0">
                          <a:latin typeface="+mj-lt"/>
                        </a:rPr>
                        <a:t>Academic Attainment</a:t>
                      </a:r>
                      <a:endParaRPr sz="1600" b="1" dirty="0">
                        <a:latin typeface="+mj-lt"/>
                      </a:endParaRP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Albany</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a:r>
                        <a:rPr sz="1500" b="1" dirty="0">
                          <a:solidFill>
                            <a:schemeClr val="bg1">
                              <a:lumMod val="10000"/>
                            </a:schemeClr>
                          </a:solidFill>
                          <a:latin typeface="+mj-lt"/>
                          <a:ea typeface="Calibri"/>
                          <a:cs typeface="Calibri"/>
                          <a:sym typeface="Calibri"/>
                        </a:rPr>
                        <a:t>Berkeley</a:t>
                      </a:r>
                      <a:r>
                        <a:rPr lang="en-US" sz="1500" b="1" dirty="0">
                          <a:solidFill>
                            <a:schemeClr val="bg1">
                              <a:lumMod val="10000"/>
                            </a:schemeClr>
                          </a:solidFill>
                          <a:latin typeface="+mj-lt"/>
                          <a:ea typeface="Calibri"/>
                          <a:cs typeface="Calibri"/>
                        </a:rPr>
                        <a:t> </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Emeryville</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Oakland</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chemeClr val="tx1"/>
                      </a:solidFill>
                      <a:prstDash val="solid"/>
                      <a:round/>
                      <a:headEnd type="none" w="med" len="med"/>
                      <a:tailEnd type="none" w="med" len="med"/>
                    </a:lnT>
                    <a:lnB w="12700">
                      <a:solidFill>
                        <a:srgbClr val="000000"/>
                      </a:solidFill>
                      <a:miter lim="400000"/>
                    </a:lnB>
                  </a:tcPr>
                </a:tc>
                <a:extLst>
                  <a:ext uri="{0D108BD9-81ED-4DB2-BD59-A6C34878D82A}">
                    <a16:rowId xmlns:a16="http://schemas.microsoft.com/office/drawing/2014/main" val="10002"/>
                  </a:ext>
                </a:extLst>
              </a:tr>
              <a:tr h="533989">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Less than 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32,009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22,857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55,347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25,559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39,931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32,972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34,700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31,493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672290">
                <a:tc>
                  <a:txBody>
                    <a:bodyPr/>
                    <a:lstStyle/>
                    <a:p>
                      <a:pPr algn="l" defTabSz="457200">
                        <a:defRPr sz="1800">
                          <a:solidFill>
                            <a:srgbClr val="000000"/>
                          </a:solidFill>
                        </a:defRPr>
                      </a:pPr>
                      <a:r>
                        <a:rPr sz="1500" b="1" dirty="0">
                          <a:solidFill>
                            <a:schemeClr val="bg1">
                              <a:lumMod val="10000"/>
                            </a:schemeClr>
                          </a:solidFill>
                          <a:latin typeface="+mj-lt"/>
                          <a:ea typeface="Calibri"/>
                          <a:cs typeface="Calibri"/>
                          <a:sym typeface="Calibri"/>
                        </a:rPr>
                        <a:t>Some college or associate's </a:t>
                      </a:r>
                      <a:r>
                        <a:rPr lang="en-US" sz="1500" b="1" dirty="0">
                          <a:solidFill>
                            <a:schemeClr val="bg1">
                              <a:lumMod val="10000"/>
                            </a:schemeClr>
                          </a:solidFill>
                          <a:latin typeface="+mj-lt"/>
                          <a:ea typeface="Calibri"/>
                          <a:cs typeface="Calibri"/>
                        </a:rPr>
                        <a:t>degrees</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41,458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36,165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55,568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38,498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extLst>
                  <a:ext uri="{0D108BD9-81ED-4DB2-BD59-A6C34878D82A}">
                    <a16:rowId xmlns:a16="http://schemas.microsoft.com/office/drawing/2014/main" val="10005"/>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Bachelor's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65,823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56,541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86,485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68,369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r h="672290">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Graduate or professional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86,115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81,742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92,865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87,464</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
        <p:nvSpPr>
          <p:cNvPr id="236" name="US Census Data"/>
          <p:cNvSpPr txBox="1"/>
          <p:nvPr/>
        </p:nvSpPr>
        <p:spPr>
          <a:xfrm>
            <a:off x="8564060" y="6519151"/>
            <a:ext cx="130484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US Census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Background"/>
          <p:cNvSpPr txBox="1">
            <a:spLocks noGrp="1"/>
          </p:cNvSpPr>
          <p:nvPr>
            <p:ph type="title"/>
          </p:nvPr>
        </p:nvSpPr>
        <p:spPr>
          <a:xfrm>
            <a:off x="415170" y="18254"/>
            <a:ext cx="11111245" cy="1325563"/>
          </a:xfrm>
          <a:prstGeom prst="rect">
            <a:avLst/>
          </a:prstGeom>
        </p:spPr>
        <p:txBody>
          <a:bodyPr/>
          <a:lstStyle/>
          <a:p>
            <a:r>
              <a:rPr lang="en-US" b="1" dirty="0">
                <a:solidFill>
                  <a:srgbClr val="007088"/>
                </a:solidFill>
                <a:latin typeface="Century Gothic" panose="020B0502020202020204" pitchFamily="34" charset="0"/>
              </a:rPr>
              <a:t>Cabinet Retreat Outcomes</a:t>
            </a:r>
            <a:endParaRPr b="1" dirty="0">
              <a:solidFill>
                <a:srgbClr val="007088"/>
              </a:solidFill>
              <a:latin typeface="Century Gothic" panose="020B0502020202020204" pitchFamily="34" charset="0"/>
            </a:endParaRPr>
          </a:p>
        </p:txBody>
      </p:sp>
      <p:sp>
        <p:nvSpPr>
          <p:cNvPr id="151" name="From the data review, some preliminary strategic priorities emerged: a) Student Completion, b) Teaching &amp; Learning, c) Data-Informed Processes &amp; Innovations, d) Community Partnerships, e) Human Capital Development, f) Fiscal Sustainability, g) Diversity, Equity, Inclusion &amp; the Global Community, h) Advanced Technology &amp; Facilities."/>
          <p:cNvSpPr txBox="1">
            <a:spLocks noGrp="1"/>
          </p:cNvSpPr>
          <p:nvPr>
            <p:ph idx="1"/>
          </p:nvPr>
        </p:nvSpPr>
        <p:spPr>
          <a:xfrm>
            <a:off x="415170" y="1058779"/>
            <a:ext cx="11111245" cy="5434204"/>
          </a:xfrm>
          <a:prstGeom prst="rect">
            <a:avLst/>
          </a:prstGeom>
        </p:spPr>
        <p:txBody>
          <a:bodyPr>
            <a:normAutofit/>
          </a:bodyPr>
          <a:lstStyle/>
          <a:p>
            <a:r>
              <a:rPr lang="en-US" sz="1700" b="1" dirty="0">
                <a:solidFill>
                  <a:schemeClr val="tx2"/>
                </a:solidFill>
                <a:latin typeface="+mj-lt"/>
              </a:rPr>
              <a:t>Developed P</a:t>
            </a:r>
            <a:r>
              <a:rPr sz="1700" b="1" dirty="0">
                <a:solidFill>
                  <a:schemeClr val="tx2"/>
                </a:solidFill>
                <a:latin typeface="+mj-lt"/>
              </a:rPr>
              <a:t>reliminary </a:t>
            </a:r>
            <a:r>
              <a:rPr lang="en-US" sz="1700" b="1" dirty="0">
                <a:solidFill>
                  <a:schemeClr val="tx2"/>
                </a:solidFill>
                <a:latin typeface="+mj-lt"/>
              </a:rPr>
              <a:t>EMP Goals</a:t>
            </a:r>
          </a:p>
          <a:p>
            <a:endParaRPr lang="en-US" sz="1700" dirty="0">
              <a:solidFill>
                <a:schemeClr val="tx2"/>
              </a:solidFill>
              <a:latin typeface="+mj-lt"/>
            </a:endParaRPr>
          </a:p>
          <a:p>
            <a:r>
              <a:rPr lang="en-US" sz="1700" b="1" dirty="0">
                <a:solidFill>
                  <a:schemeClr val="tx2"/>
                </a:solidFill>
                <a:latin typeface="+mj-lt"/>
              </a:rPr>
              <a:t>The </a:t>
            </a:r>
            <a:r>
              <a:rPr lang="en-US" sz="1700" b="1" dirty="0" err="1">
                <a:solidFill>
                  <a:schemeClr val="tx2"/>
                </a:solidFill>
                <a:latin typeface="+mj-lt"/>
              </a:rPr>
              <a:t>DREAMing</a:t>
            </a:r>
            <a:r>
              <a:rPr lang="en-US" sz="1700" b="1" dirty="0">
                <a:solidFill>
                  <a:schemeClr val="tx2"/>
                </a:solidFill>
                <a:latin typeface="+mj-lt"/>
              </a:rPr>
              <a:t> session themes included</a:t>
            </a:r>
          </a:p>
          <a:p>
            <a:pPr lvl="1"/>
            <a:r>
              <a:rPr lang="en-US" sz="1700" dirty="0">
                <a:solidFill>
                  <a:schemeClr val="tx2"/>
                </a:solidFill>
                <a:latin typeface="+mj-lt"/>
              </a:rPr>
              <a:t>Commitment to students, </a:t>
            </a:r>
          </a:p>
          <a:p>
            <a:pPr lvl="1"/>
            <a:r>
              <a:rPr lang="en-US" sz="1700" dirty="0">
                <a:solidFill>
                  <a:schemeClr val="tx2"/>
                </a:solidFill>
                <a:latin typeface="+mj-lt"/>
              </a:rPr>
              <a:t>Culturally and industry-relevant programs/services, </a:t>
            </a:r>
          </a:p>
          <a:p>
            <a:pPr lvl="1"/>
            <a:r>
              <a:rPr lang="en-US" sz="1700" dirty="0">
                <a:solidFill>
                  <a:schemeClr val="tx2"/>
                </a:solidFill>
                <a:latin typeface="+mj-lt"/>
              </a:rPr>
              <a:t>Collaborative community partnerships,</a:t>
            </a:r>
          </a:p>
          <a:p>
            <a:pPr lvl="1"/>
            <a:r>
              <a:rPr lang="en-US" sz="1700" dirty="0">
                <a:solidFill>
                  <a:schemeClr val="tx2"/>
                </a:solidFill>
                <a:latin typeface="+mj-lt"/>
              </a:rPr>
              <a:t>Focus on student access, success, and equitable outcomes. </a:t>
            </a:r>
          </a:p>
          <a:p>
            <a:pPr lvl="1"/>
            <a:endParaRPr lang="en-US" sz="1700" dirty="0">
              <a:solidFill>
                <a:schemeClr val="tx2"/>
              </a:solidFill>
              <a:latin typeface="+mj-lt"/>
            </a:endParaRPr>
          </a:p>
          <a:p>
            <a:r>
              <a:rPr lang="en-US" sz="1700" b="1" dirty="0">
                <a:solidFill>
                  <a:schemeClr val="tx2"/>
                </a:solidFill>
                <a:latin typeface="+mj-lt"/>
              </a:rPr>
              <a:t>Amidst the context of a post-pandemic society, topics included:</a:t>
            </a:r>
          </a:p>
          <a:p>
            <a:pPr lvl="1"/>
            <a:r>
              <a:rPr lang="en-US" sz="1700" dirty="0">
                <a:solidFill>
                  <a:schemeClr val="tx2"/>
                </a:solidFill>
                <a:latin typeface="+mj-lt"/>
              </a:rPr>
              <a:t> Access to high wage, high skills job training, </a:t>
            </a:r>
          </a:p>
          <a:p>
            <a:pPr lvl="1"/>
            <a:r>
              <a:rPr lang="en-US" sz="1700" dirty="0">
                <a:solidFill>
                  <a:schemeClr val="tx2"/>
                </a:solidFill>
                <a:latin typeface="+mj-lt"/>
              </a:rPr>
              <a:t>Partnerships with local industries for impactful work experience for BCC students, </a:t>
            </a:r>
          </a:p>
          <a:p>
            <a:pPr lvl="1"/>
            <a:r>
              <a:rPr lang="en-US" sz="1700" dirty="0">
                <a:solidFill>
                  <a:schemeClr val="tx2"/>
                </a:solidFill>
                <a:latin typeface="+mj-lt"/>
              </a:rPr>
              <a:t>Student and employee health (physical, mental, fiscal), </a:t>
            </a:r>
          </a:p>
          <a:p>
            <a:pPr lvl="1"/>
            <a:r>
              <a:rPr lang="en-US" sz="1700" dirty="0">
                <a:solidFill>
                  <a:schemeClr val="tx2"/>
                </a:solidFill>
                <a:latin typeface="+mj-lt"/>
              </a:rPr>
              <a:t>Community partnerships to generate affordable housing opportunities, </a:t>
            </a:r>
          </a:p>
          <a:p>
            <a:pPr lvl="1"/>
            <a:r>
              <a:rPr lang="en-US" sz="1700" dirty="0">
                <a:solidFill>
                  <a:schemeClr val="tx2"/>
                </a:solidFill>
                <a:latin typeface="+mj-lt"/>
              </a:rPr>
              <a:t>Developing a truly “free college for all”.</a:t>
            </a:r>
          </a:p>
          <a:p>
            <a:endParaRPr lang="en-US" sz="1700" dirty="0">
              <a:solidFill>
                <a:schemeClr val="tx2"/>
              </a:solidFill>
              <a:latin typeface="+mj-lt"/>
            </a:endParaRPr>
          </a:p>
          <a:p>
            <a:r>
              <a:rPr lang="en-US" sz="1700" dirty="0">
                <a:solidFill>
                  <a:schemeClr val="tx2"/>
                </a:solidFill>
                <a:latin typeface="+mj-lt"/>
              </a:rPr>
              <a:t>Berkeley City College aims to prioritize and pursue initiatives that lead to higher-wage jobs for students from historically marginalized and low-income backgrounds to achieve the goal of ending poverty and gentrification. </a:t>
            </a:r>
          </a:p>
        </p:txBody>
      </p:sp>
      <p:sp>
        <p:nvSpPr>
          <p:cNvPr id="152" name="BCC President’s Report"/>
          <p:cNvSpPr txBox="1"/>
          <p:nvPr/>
        </p:nvSpPr>
        <p:spPr>
          <a:xfrm>
            <a:off x="9901316" y="6226050"/>
            <a:ext cx="187551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BCC President’s Report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 name="Table"/>
          <p:cNvGraphicFramePr/>
          <p:nvPr/>
        </p:nvGraphicFramePr>
        <p:xfrm>
          <a:off x="665584" y="2199954"/>
          <a:ext cx="10860830" cy="4085430"/>
        </p:xfrm>
        <a:graphic>
          <a:graphicData uri="http://schemas.openxmlformats.org/drawingml/2006/table">
            <a:tbl>
              <a:tblPr/>
              <a:tblGrid>
                <a:gridCol w="7175614">
                  <a:extLst>
                    <a:ext uri="{9D8B030D-6E8A-4147-A177-3AD203B41FA5}">
                      <a16:colId xmlns:a16="http://schemas.microsoft.com/office/drawing/2014/main" val="20000"/>
                    </a:ext>
                  </a:extLst>
                </a:gridCol>
                <a:gridCol w="1740309">
                  <a:extLst>
                    <a:ext uri="{9D8B030D-6E8A-4147-A177-3AD203B41FA5}">
                      <a16:colId xmlns:a16="http://schemas.microsoft.com/office/drawing/2014/main" val="20001"/>
                    </a:ext>
                  </a:extLst>
                </a:gridCol>
                <a:gridCol w="1944907">
                  <a:extLst>
                    <a:ext uri="{9D8B030D-6E8A-4147-A177-3AD203B41FA5}">
                      <a16:colId xmlns:a16="http://schemas.microsoft.com/office/drawing/2014/main" val="20002"/>
                    </a:ext>
                  </a:extLst>
                </a:gridCol>
              </a:tblGrid>
              <a:tr h="451710">
                <a:tc>
                  <a:txBody>
                    <a:bodyPr/>
                    <a:lstStyle/>
                    <a:p>
                      <a:pPr defTabSz="457200">
                        <a:defRPr sz="1800">
                          <a:solidFill>
                            <a:srgbClr val="000000"/>
                          </a:solidFill>
                        </a:defRPr>
                      </a:pPr>
                      <a:r>
                        <a:rPr sz="1600" b="1" dirty="0">
                          <a:solidFill>
                            <a:schemeClr val="bg1"/>
                          </a:solidFill>
                          <a:latin typeface="+mj-lt"/>
                        </a:rPr>
                        <a:t>Career</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33834">
                <a:tc>
                  <a:txBody>
                    <a:bodyPr/>
                    <a:lstStyle/>
                    <a:p>
                      <a:pPr algn="l" defTabSz="457200">
                        <a:defRPr sz="1800">
                          <a:solidFill>
                            <a:srgbClr val="000000"/>
                          </a:solidFill>
                        </a:defRPr>
                      </a:pPr>
                      <a:r>
                        <a:rPr sz="1600" dirty="0">
                          <a:solidFill>
                            <a:schemeClr val="bg1">
                              <a:lumMod val="10000"/>
                            </a:schemeClr>
                          </a:solidFill>
                          <a:latin typeface="+mj-lt"/>
                        </a:rPr>
                        <a:t>Geological and hydrologic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50,630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233834">
                <a:tc>
                  <a:txBody>
                    <a:bodyPr/>
                    <a:lstStyle/>
                    <a:p>
                      <a:pPr algn="l" defTabSz="457200">
                        <a:defRPr sz="1800">
                          <a:solidFill>
                            <a:srgbClr val="000000"/>
                          </a:solidFill>
                        </a:defRPr>
                      </a:pPr>
                      <a:r>
                        <a:rPr sz="1600" dirty="0">
                          <a:solidFill>
                            <a:schemeClr val="bg1">
                              <a:lumMod val="10000"/>
                            </a:schemeClr>
                          </a:solidFill>
                          <a:latin typeface="+mj-lt"/>
                        </a:rPr>
                        <a:t>Medical Equipment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7%</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2"/>
                  </a:ext>
                </a:extLst>
              </a:tr>
              <a:tr h="233834">
                <a:tc>
                  <a:txBody>
                    <a:bodyPr/>
                    <a:lstStyle/>
                    <a:p>
                      <a:pPr algn="l" defTabSz="457200">
                        <a:defRPr sz="1800">
                          <a:solidFill>
                            <a:srgbClr val="000000"/>
                          </a:solidFill>
                        </a:defRPr>
                      </a:pPr>
                      <a:r>
                        <a:rPr sz="1600" dirty="0">
                          <a:solidFill>
                            <a:schemeClr val="bg1">
                              <a:lumMod val="10000"/>
                            </a:schemeClr>
                          </a:solidFill>
                          <a:latin typeface="+mj-lt"/>
                        </a:rPr>
                        <a:t>Environmental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233834">
                <a:tc>
                  <a:txBody>
                    <a:bodyPr/>
                    <a:lstStyle/>
                    <a:p>
                      <a:pPr algn="l" defTabSz="457200">
                        <a:defRPr sz="1800">
                          <a:solidFill>
                            <a:srgbClr val="000000"/>
                          </a:solidFill>
                        </a:defRPr>
                      </a:pPr>
                      <a:r>
                        <a:rPr sz="1600" dirty="0">
                          <a:solidFill>
                            <a:schemeClr val="bg1">
                              <a:lumMod val="10000"/>
                            </a:schemeClr>
                          </a:solidFill>
                          <a:latin typeface="+mj-lt"/>
                        </a:rPr>
                        <a:t>Life, physical, and social science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52,460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4"/>
                  </a:ext>
                </a:extLst>
              </a:tr>
              <a:tr h="233834">
                <a:tc>
                  <a:txBody>
                    <a:bodyPr/>
                    <a:lstStyle/>
                    <a:p>
                      <a:pPr algn="l" defTabSz="457200">
                        <a:defRPr sz="1800">
                          <a:solidFill>
                            <a:srgbClr val="000000"/>
                          </a:solidFill>
                        </a:defRPr>
                      </a:pPr>
                      <a:r>
                        <a:rPr sz="1600" dirty="0">
                          <a:solidFill>
                            <a:schemeClr val="bg1">
                              <a:lumMod val="10000"/>
                            </a:schemeClr>
                          </a:solidFill>
                          <a:latin typeface="+mj-lt"/>
                        </a:rPr>
                        <a:t>Paralegals or legal assistants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52,920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12%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233834">
                <a:tc>
                  <a:txBody>
                    <a:bodyPr/>
                    <a:lstStyle/>
                    <a:p>
                      <a:pPr algn="l" defTabSz="457200">
                        <a:defRPr sz="1800">
                          <a:solidFill>
                            <a:srgbClr val="000000"/>
                          </a:solidFill>
                        </a:defRPr>
                      </a:pPr>
                      <a:r>
                        <a:rPr sz="1600" dirty="0">
                          <a:solidFill>
                            <a:schemeClr val="bg1">
                              <a:lumMod val="10000"/>
                            </a:schemeClr>
                          </a:solidFill>
                          <a:latin typeface="+mj-lt"/>
                        </a:rPr>
                        <a:t>Civil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54,080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6"/>
                  </a:ext>
                </a:extLst>
              </a:tr>
              <a:tr h="233834">
                <a:tc>
                  <a:txBody>
                    <a:bodyPr/>
                    <a:lstStyle/>
                    <a:p>
                      <a:pPr algn="l" defTabSz="457200">
                        <a:defRPr sz="1800">
                          <a:solidFill>
                            <a:srgbClr val="000000"/>
                          </a:solidFill>
                        </a:defRPr>
                      </a:pPr>
                      <a:r>
                        <a:rPr sz="1600" dirty="0">
                          <a:solidFill>
                            <a:schemeClr val="bg1">
                              <a:lumMod val="10000"/>
                            </a:schemeClr>
                          </a:solidFill>
                          <a:latin typeface="+mj-lt"/>
                        </a:rPr>
                        <a:t>Computer network support specialists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55,510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r h="306150">
                <a:tc>
                  <a:txBody>
                    <a:bodyPr/>
                    <a:lstStyle/>
                    <a:p>
                      <a:pPr algn="l" defTabSz="457200">
                        <a:defRPr sz="1800">
                          <a:solidFill>
                            <a:srgbClr val="000000"/>
                          </a:solidFill>
                        </a:defRPr>
                      </a:pPr>
                      <a:r>
                        <a:rPr sz="1600" dirty="0">
                          <a:solidFill>
                            <a:schemeClr val="bg1">
                              <a:lumMod val="10000"/>
                            </a:schemeClr>
                          </a:solidFill>
                          <a:latin typeface="+mj-lt"/>
                        </a:rPr>
                        <a:t>Radio, cellular and tower equipment installers and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57,720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4%</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33834">
                <a:tc>
                  <a:txBody>
                    <a:bodyPr/>
                    <a:lstStyle/>
                    <a:p>
                      <a:pPr algn="l" defTabSz="457200">
                        <a:defRPr sz="1800">
                          <a:solidFill>
                            <a:srgbClr val="000000"/>
                          </a:solidFill>
                        </a:defRPr>
                      </a:pPr>
                      <a:r>
                        <a:rPr sz="1600" dirty="0">
                          <a:solidFill>
                            <a:schemeClr val="tx2"/>
                          </a:solidFill>
                          <a:latin typeface="+mj-lt"/>
                        </a:rPr>
                        <a:t>Drafters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57,960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92915765"/>
                  </a:ext>
                </a:extLst>
              </a:tr>
              <a:tr h="233834">
                <a:tc>
                  <a:txBody>
                    <a:bodyPr/>
                    <a:lstStyle/>
                    <a:p>
                      <a:pPr algn="l" defTabSz="457200">
                        <a:defRPr sz="1800">
                          <a:solidFill>
                            <a:srgbClr val="000000"/>
                          </a:solidFill>
                        </a:defRPr>
                      </a:pPr>
                      <a:r>
                        <a:rPr sz="1600" dirty="0">
                          <a:solidFill>
                            <a:schemeClr val="tx2"/>
                          </a:solidFill>
                          <a:latin typeface="+mj-lt"/>
                        </a:rPr>
                        <a:t>Funeral Service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58,170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75826243"/>
                  </a:ext>
                </a:extLst>
              </a:tr>
              <a:tr h="306150">
                <a:tc>
                  <a:txBody>
                    <a:bodyPr/>
                    <a:lstStyle/>
                    <a:p>
                      <a:pPr algn="l" defTabSz="457200">
                        <a:defRPr sz="1800">
                          <a:solidFill>
                            <a:srgbClr val="000000"/>
                          </a:solidFill>
                        </a:defRPr>
                      </a:pPr>
                      <a:r>
                        <a:rPr sz="1600" dirty="0">
                          <a:solidFill>
                            <a:schemeClr val="tx2"/>
                          </a:solidFill>
                          <a:latin typeface="+mj-lt"/>
                        </a:rPr>
                        <a:t>Mechanical engineering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58,230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6%</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446221797"/>
                  </a:ext>
                </a:extLst>
              </a:tr>
              <a:tr h="306150">
                <a:tc>
                  <a:txBody>
                    <a:bodyPr/>
                    <a:lstStyle/>
                    <a:p>
                      <a:pPr algn="l" defTabSz="457200">
                        <a:defRPr sz="1800">
                          <a:solidFill>
                            <a:srgbClr val="000000"/>
                          </a:solidFill>
                        </a:defRPr>
                      </a:pPr>
                      <a:r>
                        <a:rPr sz="1600" dirty="0">
                          <a:solidFill>
                            <a:schemeClr val="tx2"/>
                          </a:solidFill>
                          <a:latin typeface="+mj-lt"/>
                        </a:rPr>
                        <a:t>Legal support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59,540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Flat</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8251090"/>
                  </a:ext>
                </a:extLst>
              </a:tr>
              <a:tr h="306150">
                <a:tc>
                  <a:txBody>
                    <a:bodyPr/>
                    <a:lstStyle/>
                    <a:p>
                      <a:pPr algn="l" defTabSz="457200">
                        <a:defRPr sz="1800">
                          <a:solidFill>
                            <a:srgbClr val="000000"/>
                          </a:solidFill>
                        </a:defRPr>
                      </a:pPr>
                      <a:r>
                        <a:rPr sz="1600" dirty="0">
                          <a:solidFill>
                            <a:schemeClr val="tx2"/>
                          </a:solidFill>
                          <a:latin typeface="+mj-lt"/>
                        </a:rPr>
                        <a:t>Electro-mechanical technicians (robotics)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59,800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362077828"/>
                  </a:ext>
                </a:extLst>
              </a:tr>
            </a:tbl>
          </a:graphicData>
        </a:graphic>
      </p:graphicFrame>
      <p:sp>
        <p:nvSpPr>
          <p:cNvPr id="247" name="Reference: US News"/>
          <p:cNvSpPr txBox="1"/>
          <p:nvPr/>
        </p:nvSpPr>
        <p:spPr>
          <a:xfrm>
            <a:off x="9748088" y="1905669"/>
            <a:ext cx="1641476"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3" name="According to a US News analysis of Bureau of Labor Statistics (BLS) data the highest paying jobs for graduates with an associate’s degree and their projected growth through 2030 are shown on the following slides.">
            <a:extLst>
              <a:ext uri="{FF2B5EF4-FFF2-40B4-BE49-F238E27FC236}">
                <a16:creationId xmlns:a16="http://schemas.microsoft.com/office/drawing/2014/main" id="{A975EBBC-B349-75BF-CFCD-050B678666CC}"/>
              </a:ext>
            </a:extLst>
          </p:cNvPr>
          <p:cNvSpPr txBox="1">
            <a:spLocks noGrp="1"/>
          </p:cNvSpPr>
          <p:nvPr>
            <p:ph idx="1"/>
          </p:nvPr>
        </p:nvSpPr>
        <p:spPr>
          <a:xfrm>
            <a:off x="608806" y="1253331"/>
            <a:ext cx="11111245" cy="530864"/>
          </a:xfrm>
          <a:prstGeom prst="rect">
            <a:avLst/>
          </a:prstGeom>
        </p:spPr>
        <p:txBody>
          <a:bodyPr vert="horz" lIns="91440" tIns="45720" rIns="91440" bIns="45720" rtlCol="0" anchor="t">
            <a:normAutofit fontScale="92500" lnSpcReduction="10000"/>
          </a:bodyPr>
          <a:lstStyle/>
          <a:p>
            <a:pPr marL="0" indent="0">
              <a:buNone/>
            </a:pPr>
            <a:r>
              <a:rPr lang="en-US" sz="1600" b="1" dirty="0">
                <a:solidFill>
                  <a:schemeClr val="bg1">
                    <a:lumMod val="10000"/>
                  </a:schemeClr>
                </a:solidFill>
                <a:latin typeface="+mj-lt"/>
              </a:rPr>
              <a:t>H</a:t>
            </a:r>
            <a:r>
              <a:rPr sz="1600" b="1" dirty="0">
                <a:solidFill>
                  <a:schemeClr val="bg1">
                    <a:lumMod val="10000"/>
                  </a:schemeClr>
                </a:solidFill>
                <a:latin typeface="+mj-lt"/>
              </a:rPr>
              <a:t>ighest paying jobs for graduates with an associate’s degree and their projected growth through 2030.</a:t>
            </a:r>
            <a:r>
              <a:rPr lang="en-US" sz="1600" b="1" dirty="0">
                <a:solidFill>
                  <a:schemeClr val="bg1">
                    <a:lumMod val="10000"/>
                  </a:schemeClr>
                </a:solidFill>
                <a:latin typeface="+mj-lt"/>
              </a:rPr>
              <a:t> </a:t>
            </a:r>
          </a:p>
          <a:p>
            <a:pPr marL="0" indent="0">
              <a:buNone/>
            </a:pPr>
            <a:r>
              <a:rPr lang="en-US" sz="1200" i="1" dirty="0">
                <a:solidFill>
                  <a:schemeClr val="bg1">
                    <a:lumMod val="10000"/>
                  </a:schemeClr>
                </a:solidFill>
              </a:rPr>
              <a:t>-US News analysis of Bureau of Labor Statistics (BLS)</a:t>
            </a:r>
            <a:endParaRPr lang="en-US" sz="1200" i="1" dirty="0">
              <a:solidFill>
                <a:schemeClr val="bg1">
                  <a:lumMod val="10000"/>
                </a:schemeClr>
              </a:solidFill>
              <a:latin typeface="+mj-lt"/>
            </a:endParaRPr>
          </a:p>
        </p:txBody>
      </p:sp>
      <p:sp>
        <p:nvSpPr>
          <p:cNvPr id="5" name="Student Completion: Employment">
            <a:extLst>
              <a:ext uri="{FF2B5EF4-FFF2-40B4-BE49-F238E27FC236}">
                <a16:creationId xmlns:a16="http://schemas.microsoft.com/office/drawing/2014/main" id="{B5153619-98A0-EEE4-76DF-0928447DE892}"/>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2" name="Oval 1">
            <a:extLst>
              <a:ext uri="{FF2B5EF4-FFF2-40B4-BE49-F238E27FC236}">
                <a16:creationId xmlns:a16="http://schemas.microsoft.com/office/drawing/2014/main" id="{968F8124-454A-1E21-5258-399B5E94E096}"/>
              </a:ext>
            </a:extLst>
          </p:cNvPr>
          <p:cNvSpPr/>
          <p:nvPr/>
        </p:nvSpPr>
        <p:spPr>
          <a:xfrm>
            <a:off x="10047250" y="2642839"/>
            <a:ext cx="955048" cy="141620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 name="Table"/>
          <p:cNvGraphicFramePr/>
          <p:nvPr/>
        </p:nvGraphicFramePr>
        <p:xfrm>
          <a:off x="633162" y="1693406"/>
          <a:ext cx="10670471" cy="4284513"/>
        </p:xfrm>
        <a:graphic>
          <a:graphicData uri="http://schemas.openxmlformats.org/drawingml/2006/table">
            <a:tbl>
              <a:tblPr/>
              <a:tblGrid>
                <a:gridCol w="5359450">
                  <a:extLst>
                    <a:ext uri="{9D8B030D-6E8A-4147-A177-3AD203B41FA5}">
                      <a16:colId xmlns:a16="http://schemas.microsoft.com/office/drawing/2014/main" val="20000"/>
                    </a:ext>
                  </a:extLst>
                </a:gridCol>
                <a:gridCol w="3155448">
                  <a:extLst>
                    <a:ext uri="{9D8B030D-6E8A-4147-A177-3AD203B41FA5}">
                      <a16:colId xmlns:a16="http://schemas.microsoft.com/office/drawing/2014/main" val="20001"/>
                    </a:ext>
                  </a:extLst>
                </a:gridCol>
                <a:gridCol w="2155573">
                  <a:extLst>
                    <a:ext uri="{9D8B030D-6E8A-4147-A177-3AD203B41FA5}">
                      <a16:colId xmlns:a16="http://schemas.microsoft.com/office/drawing/2014/main" val="20002"/>
                    </a:ext>
                  </a:extLst>
                </a:gridCol>
              </a:tblGrid>
              <a:tr h="453145">
                <a:tc>
                  <a:txBody>
                    <a:bodyPr/>
                    <a:lstStyle/>
                    <a:p>
                      <a:pPr defTabSz="457200">
                        <a:defRPr sz="1800">
                          <a:solidFill>
                            <a:srgbClr val="000000"/>
                          </a:solidFill>
                        </a:defRPr>
                      </a:pPr>
                      <a:r>
                        <a:rPr sz="2000" b="1" dirty="0">
                          <a:solidFill>
                            <a:schemeClr val="bg1"/>
                          </a:solidFill>
                          <a:latin typeface="+mj-lt"/>
                        </a:rPr>
                        <a:t>Career</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15420">
                <a:tc>
                  <a:txBody>
                    <a:bodyPr/>
                    <a:lstStyle/>
                    <a:p>
                      <a:pPr algn="l" defTabSz="457200">
                        <a:defRPr sz="1800">
                          <a:solidFill>
                            <a:srgbClr val="000000"/>
                          </a:solidFill>
                        </a:defRPr>
                      </a:pPr>
                      <a:r>
                        <a:rPr sz="1600" dirty="0">
                          <a:solidFill>
                            <a:schemeClr val="tx2"/>
                          </a:solidFill>
                          <a:latin typeface="+mj-lt"/>
                        </a:rPr>
                        <a:t>Occupational therapy assistants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60,950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34%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rgbClr val="000000"/>
                      </a:solidFill>
                      <a:prstDash val="solid"/>
                      <a:miter lim="400000"/>
                      <a:headEnd type="none" w="med" len="med"/>
                      <a:tailEnd type="none" w="med" len="med"/>
                    </a:lnT>
                    <a:lnB w="12700">
                      <a:solidFill>
                        <a:srgbClr val="000000"/>
                      </a:solidFill>
                      <a:miter lim="400000"/>
                    </a:lnB>
                  </a:tcPr>
                </a:tc>
                <a:extLst>
                  <a:ext uri="{0D108BD9-81ED-4DB2-BD59-A6C34878D82A}">
                    <a16:rowId xmlns:a16="http://schemas.microsoft.com/office/drawing/2014/main" val="10006"/>
                  </a:ext>
                </a:extLst>
              </a:tr>
              <a:tr h="215420">
                <a:tc>
                  <a:txBody>
                    <a:bodyPr/>
                    <a:lstStyle/>
                    <a:p>
                      <a:pPr algn="l" defTabSz="457200">
                        <a:defRPr sz="1800">
                          <a:solidFill>
                            <a:srgbClr val="000000"/>
                          </a:solidFill>
                        </a:defRPr>
                      </a:pPr>
                      <a:r>
                        <a:rPr sz="1600" dirty="0">
                          <a:solidFill>
                            <a:schemeClr val="tx2"/>
                          </a:solidFill>
                          <a:latin typeface="+mj-lt"/>
                        </a:rPr>
                        <a:t>Respiratory therapists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62,810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7"/>
                  </a:ext>
                </a:extLst>
              </a:tr>
              <a:tr h="215420">
                <a:tc>
                  <a:txBody>
                    <a:bodyPr/>
                    <a:lstStyle/>
                    <a:p>
                      <a:pPr algn="l" defTabSz="457200">
                        <a:defRPr sz="1800">
                          <a:solidFill>
                            <a:srgbClr val="000000"/>
                          </a:solidFill>
                        </a:defRPr>
                      </a:pPr>
                      <a:r>
                        <a:rPr sz="1600" dirty="0">
                          <a:solidFill>
                            <a:schemeClr val="tx2"/>
                          </a:solidFill>
                          <a:latin typeface="+mj-lt"/>
                        </a:rPr>
                        <a:t>Radiologic and MRI technologists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63,710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8"/>
                  </a:ext>
                </a:extLst>
              </a:tr>
              <a:tr h="283257">
                <a:tc>
                  <a:txBody>
                    <a:bodyPr/>
                    <a:lstStyle/>
                    <a:p>
                      <a:pPr algn="l" defTabSz="457200">
                        <a:defRPr sz="1800">
                          <a:solidFill>
                            <a:srgbClr val="000000"/>
                          </a:solidFill>
                        </a:defRPr>
                      </a:pPr>
                      <a:r>
                        <a:rPr sz="1600" dirty="0">
                          <a:solidFill>
                            <a:schemeClr val="tx2"/>
                          </a:solidFill>
                          <a:latin typeface="+mj-lt"/>
                        </a:rPr>
                        <a:t>Aircraft and avionics mechanics and technicians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66,680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416139">
                <a:tc>
                  <a:txBody>
                    <a:bodyPr/>
                    <a:lstStyle/>
                    <a:p>
                      <a:pPr algn="l" defTabSz="457200">
                        <a:defRPr sz="1800">
                          <a:solidFill>
                            <a:srgbClr val="000000"/>
                          </a:solidFill>
                        </a:defRPr>
                      </a:pPr>
                      <a:r>
                        <a:rPr sz="1600" dirty="0">
                          <a:solidFill>
                            <a:schemeClr val="tx2"/>
                          </a:solidFill>
                          <a:latin typeface="+mj-lt"/>
                        </a:rPr>
                        <a:t>Aerospace engineering and operations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68,570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48227286"/>
                  </a:ext>
                </a:extLst>
              </a:tr>
              <a:tr h="416139">
                <a:tc>
                  <a:txBody>
                    <a:bodyPr/>
                    <a:lstStyle/>
                    <a:p>
                      <a:pPr algn="l" defTabSz="457200">
                        <a:defRPr sz="1800">
                          <a:solidFill>
                            <a:srgbClr val="000000"/>
                          </a:solidFill>
                        </a:defRPr>
                      </a:pPr>
                      <a:r>
                        <a:rPr sz="1600" dirty="0">
                          <a:solidFill>
                            <a:schemeClr val="tx2"/>
                          </a:solidFill>
                          <a:latin typeface="+mj-lt"/>
                        </a:rPr>
                        <a:t>Diagnostic medical sonographers and cardiovascular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70,380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14%</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27844777"/>
                  </a:ext>
                </a:extLst>
              </a:tr>
              <a:tr h="283257">
                <a:tc>
                  <a:txBody>
                    <a:bodyPr/>
                    <a:lstStyle/>
                    <a:p>
                      <a:pPr algn="l" defTabSz="457200">
                        <a:defRPr sz="1800">
                          <a:solidFill>
                            <a:srgbClr val="000000"/>
                          </a:solidFill>
                        </a:defRPr>
                      </a:pPr>
                      <a:r>
                        <a:rPr sz="1600" dirty="0">
                          <a:solidFill>
                            <a:schemeClr val="tx2"/>
                          </a:solidFill>
                          <a:latin typeface="+mj-lt"/>
                        </a:rPr>
                        <a:t>Dental hygienists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77,090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2116749269"/>
                  </a:ext>
                </a:extLst>
              </a:tr>
              <a:tr h="283257">
                <a:tc>
                  <a:txBody>
                    <a:bodyPr/>
                    <a:lstStyle/>
                    <a:p>
                      <a:pPr algn="l" defTabSz="457200">
                        <a:defRPr sz="1800">
                          <a:solidFill>
                            <a:srgbClr val="000000"/>
                          </a:solidFill>
                        </a:defRPr>
                      </a:pPr>
                      <a:r>
                        <a:rPr sz="1600" dirty="0">
                          <a:solidFill>
                            <a:schemeClr val="tx2"/>
                          </a:solidFill>
                          <a:latin typeface="+mj-lt"/>
                        </a:rPr>
                        <a:t>Web developers and digital interface designers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77,200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13%</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7662268"/>
                  </a:ext>
                </a:extLst>
              </a:tr>
              <a:tr h="283257">
                <a:tc>
                  <a:txBody>
                    <a:bodyPr/>
                    <a:lstStyle/>
                    <a:p>
                      <a:pPr algn="l" defTabSz="457200">
                        <a:defRPr sz="1800">
                          <a:solidFill>
                            <a:srgbClr val="000000"/>
                          </a:solidFill>
                        </a:defRPr>
                      </a:pPr>
                      <a:r>
                        <a:rPr sz="1600" dirty="0">
                          <a:solidFill>
                            <a:schemeClr val="tx2"/>
                          </a:solidFill>
                          <a:latin typeface="+mj-lt"/>
                        </a:rPr>
                        <a:t>Nuclear medicine technologists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79,590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8%</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78219179"/>
                  </a:ext>
                </a:extLst>
              </a:tr>
              <a:tr h="283257">
                <a:tc>
                  <a:txBody>
                    <a:bodyPr/>
                    <a:lstStyle/>
                    <a:p>
                      <a:pPr algn="l" defTabSz="457200">
                        <a:defRPr sz="1800">
                          <a:solidFill>
                            <a:srgbClr val="000000"/>
                          </a:solidFill>
                        </a:defRPr>
                      </a:pPr>
                      <a:r>
                        <a:rPr sz="1600" dirty="0">
                          <a:solidFill>
                            <a:schemeClr val="tx2"/>
                          </a:solidFill>
                          <a:latin typeface="+mj-lt"/>
                        </a:rPr>
                        <a:t>Nuclear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84,190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5154769"/>
                  </a:ext>
                </a:extLst>
              </a:tr>
              <a:tr h="283257">
                <a:tc>
                  <a:txBody>
                    <a:bodyPr/>
                    <a:lstStyle/>
                    <a:p>
                      <a:pPr algn="l" defTabSz="457200">
                        <a:defRPr sz="1800">
                          <a:solidFill>
                            <a:srgbClr val="000000"/>
                          </a:solidFill>
                        </a:defRPr>
                      </a:pPr>
                      <a:r>
                        <a:rPr sz="1600" dirty="0">
                          <a:solidFill>
                            <a:schemeClr val="tx2"/>
                          </a:solidFill>
                          <a:latin typeface="+mj-lt"/>
                        </a:rPr>
                        <a:t>Radiation therapists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86,850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60908521"/>
                  </a:ext>
                </a:extLst>
              </a:tr>
              <a:tr h="283257">
                <a:tc>
                  <a:txBody>
                    <a:bodyPr/>
                    <a:lstStyle/>
                    <a:p>
                      <a:pPr algn="l" defTabSz="457200">
                        <a:defRPr sz="1800">
                          <a:solidFill>
                            <a:srgbClr val="000000"/>
                          </a:solidFill>
                        </a:defRPr>
                      </a:pPr>
                      <a:r>
                        <a:rPr sz="1600" dirty="0">
                          <a:solidFill>
                            <a:schemeClr val="tx2"/>
                          </a:solidFill>
                          <a:latin typeface="+mj-lt"/>
                        </a:rPr>
                        <a:t>Air traffic controllers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130,420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3845835320"/>
                  </a:ext>
                </a:extLst>
              </a:tr>
            </a:tbl>
          </a:graphicData>
        </a:graphic>
      </p:graphicFrame>
      <p:sp>
        <p:nvSpPr>
          <p:cNvPr id="251" name="Reference: US News"/>
          <p:cNvSpPr txBox="1"/>
          <p:nvPr/>
        </p:nvSpPr>
        <p:spPr>
          <a:xfrm>
            <a:off x="9662157" y="6143257"/>
            <a:ext cx="1641476"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2" name="Student Completion: Employment">
            <a:extLst>
              <a:ext uri="{FF2B5EF4-FFF2-40B4-BE49-F238E27FC236}">
                <a16:creationId xmlns:a16="http://schemas.microsoft.com/office/drawing/2014/main" id="{E24C7963-7D5F-37C4-5FC6-36AE18D0D96D}"/>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3" name="Oval 2">
            <a:extLst>
              <a:ext uri="{FF2B5EF4-FFF2-40B4-BE49-F238E27FC236}">
                <a16:creationId xmlns:a16="http://schemas.microsoft.com/office/drawing/2014/main" id="{C5007873-41D0-31EF-C5A2-AD555232EAB3}"/>
              </a:ext>
            </a:extLst>
          </p:cNvPr>
          <p:cNvSpPr/>
          <p:nvPr/>
        </p:nvSpPr>
        <p:spPr>
          <a:xfrm>
            <a:off x="9757318" y="2146610"/>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DAC763-9431-3687-4381-D977FA29FA43}"/>
              </a:ext>
            </a:extLst>
          </p:cNvPr>
          <p:cNvSpPr/>
          <p:nvPr/>
        </p:nvSpPr>
        <p:spPr>
          <a:xfrm>
            <a:off x="9757318" y="4287645"/>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Table"/>
          <p:cNvGraphicFramePr/>
          <p:nvPr>
            <p:extLst>
              <p:ext uri="{D42A27DB-BD31-4B8C-83A1-F6EECF244321}">
                <p14:modId xmlns:p14="http://schemas.microsoft.com/office/powerpoint/2010/main" val="3977062946"/>
              </p:ext>
            </p:extLst>
          </p:nvPr>
        </p:nvGraphicFramePr>
        <p:xfrm>
          <a:off x="623937" y="1908854"/>
          <a:ext cx="10609545" cy="4295296"/>
        </p:xfrm>
        <a:graphic>
          <a:graphicData uri="http://schemas.openxmlformats.org/drawingml/2006/table">
            <a:tbl>
              <a:tblPr firstRow="1" firstCol="1"/>
              <a:tblGrid>
                <a:gridCol w="3536515">
                  <a:extLst>
                    <a:ext uri="{9D8B030D-6E8A-4147-A177-3AD203B41FA5}">
                      <a16:colId xmlns:a16="http://schemas.microsoft.com/office/drawing/2014/main" val="20000"/>
                    </a:ext>
                  </a:extLst>
                </a:gridCol>
                <a:gridCol w="3536515">
                  <a:extLst>
                    <a:ext uri="{9D8B030D-6E8A-4147-A177-3AD203B41FA5}">
                      <a16:colId xmlns:a16="http://schemas.microsoft.com/office/drawing/2014/main" val="20001"/>
                    </a:ext>
                  </a:extLst>
                </a:gridCol>
                <a:gridCol w="3536515">
                  <a:extLst>
                    <a:ext uri="{9D8B030D-6E8A-4147-A177-3AD203B41FA5}">
                      <a16:colId xmlns:a16="http://schemas.microsoft.com/office/drawing/2014/main" val="20002"/>
                    </a:ext>
                  </a:extLst>
                </a:gridCol>
              </a:tblGrid>
              <a:tr h="767246">
                <a:tc>
                  <a:txBody>
                    <a:bodyPr/>
                    <a:lstStyle/>
                    <a:p>
                      <a:pPr defTabSz="914400">
                        <a:tabLst>
                          <a:tab pos="914400" algn="l"/>
                        </a:tabLst>
                        <a:defRPr sz="1800">
                          <a:solidFill>
                            <a:srgbClr val="000000"/>
                          </a:solidFill>
                        </a:defRPr>
                      </a:pPr>
                      <a:r>
                        <a:rPr lang="en-US" sz="2000" b="1" dirty="0">
                          <a:solidFill>
                            <a:srgbClr val="F6F4EF"/>
                          </a:solidFill>
                          <a:effectLst>
                            <a:outerShdw blurRad="25400" dist="12700" dir="5400000" rotWithShape="0">
                              <a:srgbClr val="000000">
                                <a:alpha val="50000"/>
                              </a:srgbClr>
                            </a:outerShdw>
                          </a:effectLst>
                        </a:rPr>
                        <a:t>Jobs</a:t>
                      </a:r>
                      <a:endParaRPr sz="20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$144,225</a:t>
                      </a:r>
                    </a:p>
                  </a:txBody>
                  <a:tcPr marL="35719" marR="35719" marT="35719" marB="35719" anchor="ctr" horzOverflow="overflow"/>
                </a:tc>
                <a:extLst>
                  <a:ext uri="{0D108BD9-81ED-4DB2-BD59-A6C34878D82A}">
                    <a16:rowId xmlns:a16="http://schemas.microsoft.com/office/drawing/2014/main" val="10002"/>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$141,727</a:t>
                      </a:r>
                    </a:p>
                  </a:txBody>
                  <a:tcPr marL="35719" marR="35719" marT="35719" marB="35719" anchor="ctr" horzOverflow="overflow"/>
                </a:tc>
                <a:extLst>
                  <a:ext uri="{0D108BD9-81ED-4DB2-BD59-A6C34878D82A}">
                    <a16:rowId xmlns:a16="http://schemas.microsoft.com/office/drawing/2014/main" val="10003"/>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4"/>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Electrical-095220</a:t>
                      </a:r>
                    </a:p>
                  </a:txBody>
                  <a:tcPr marL="35719" marR="35719" marT="35719" marB="35719" anchor="ctr" horzOverflow="overflow">
                    <a:lnB w="12700">
                      <a:solidFill>
                        <a:srgbClr val="7695B6"/>
                      </a:solidFill>
                      <a:miter lim="400000"/>
                    </a:lnB>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3" name="Data Mart Wage Tracker"/>
          <p:cNvSpPr txBox="1"/>
          <p:nvPr/>
        </p:nvSpPr>
        <p:spPr>
          <a:xfrm>
            <a:off x="9218507" y="1454731"/>
            <a:ext cx="201497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2" name="Student Completion: Employment">
            <a:extLst>
              <a:ext uri="{FF2B5EF4-FFF2-40B4-BE49-F238E27FC236}">
                <a16:creationId xmlns:a16="http://schemas.microsoft.com/office/drawing/2014/main" id="{00F16157-1859-0983-2EE8-8A1090CCD3EF}"/>
              </a:ext>
            </a:extLst>
          </p:cNvPr>
          <p:cNvSpPr txBox="1">
            <a:spLocks/>
          </p:cNvSpPr>
          <p:nvPr/>
        </p:nvSpPr>
        <p:spPr>
          <a:xfrm>
            <a:off x="694458" y="382466"/>
            <a:ext cx="11111245" cy="716345"/>
          </a:xfrm>
          <a:prstGeom prst="rect">
            <a:avLst/>
          </a:prstGeom>
        </p:spPr>
        <p:txBody>
          <a:bodyPr vert="horz" lIns="91440" tIns="45720" rIns="91440" bIns="45720" rtlCol="0" anchor="ctr">
            <a:normAutofit lnSpcReduction="10000"/>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Awards &amp; Wages</a:t>
            </a:r>
          </a:p>
        </p:txBody>
      </p:sp>
      <p:sp>
        <p:nvSpPr>
          <p:cNvPr id="4" name="Based on our analysis of the most recently available California Community Colleges Chancellor's Office Management Information Systems Data Mart Wage Tracker, the top ten (10) paying jobs for an associate’s degree or certificate holders are given on the following slide.…">
            <a:extLst>
              <a:ext uri="{FF2B5EF4-FFF2-40B4-BE49-F238E27FC236}">
                <a16:creationId xmlns:a16="http://schemas.microsoft.com/office/drawing/2014/main" id="{ABC7AF58-0DD4-747B-A3BB-627D9F5C6214}"/>
              </a:ext>
            </a:extLst>
          </p:cNvPr>
          <p:cNvSpPr txBox="1">
            <a:spLocks noGrp="1"/>
          </p:cNvSpPr>
          <p:nvPr>
            <p:ph idx="1"/>
          </p:nvPr>
        </p:nvSpPr>
        <p:spPr>
          <a:xfrm>
            <a:off x="623937" y="1051931"/>
            <a:ext cx="11111245" cy="716345"/>
          </a:xfrm>
          <a:prstGeom prst="rect">
            <a:avLst/>
          </a:prstGeom>
        </p:spPr>
        <p:txBody>
          <a:bodyPr vert="horz" lIns="91440" tIns="45720" rIns="91440" bIns="45720" rtlCol="0" anchor="t">
            <a:noAutofit/>
          </a:bodyPr>
          <a:lstStyle/>
          <a:p>
            <a:pPr marL="0" indent="0">
              <a:lnSpc>
                <a:spcPct val="100000"/>
              </a:lnSpc>
              <a:spcBef>
                <a:spcPts val="0"/>
              </a:spcBef>
              <a:buNone/>
            </a:pPr>
            <a:r>
              <a:rPr lang="en-US" sz="1400" b="1" dirty="0">
                <a:solidFill>
                  <a:schemeClr val="tx2"/>
                </a:solidFill>
              </a:rPr>
              <a:t>Top ten (10) paying jobs for an associate’s degree or certificate holders. </a:t>
            </a:r>
          </a:p>
          <a:p>
            <a:pPr marL="0" indent="0">
              <a:lnSpc>
                <a:spcPct val="100000"/>
              </a:lnSpc>
              <a:spcBef>
                <a:spcPts val="0"/>
              </a:spcBef>
              <a:buNone/>
            </a:pPr>
            <a:r>
              <a:rPr lang="en-US" sz="1400" b="1" dirty="0">
                <a:solidFill>
                  <a:schemeClr val="tx2"/>
                </a:solidFill>
              </a:rPr>
              <a:t>(Basis: Median wage 5 years after award. Award years 2010-2011 to 2014-2015.)</a:t>
            </a:r>
            <a:endParaRPr lang="en-US" sz="1400" b="1" dirty="0">
              <a:solidFill>
                <a:schemeClr val="tx2"/>
              </a:solidFill>
              <a:latin typeface="Century Gothic"/>
            </a:endParaRPr>
          </a:p>
        </p:txBody>
      </p:sp>
      <p:sp>
        <p:nvSpPr>
          <p:cNvPr id="6" name="TextBox 5">
            <a:extLst>
              <a:ext uri="{FF2B5EF4-FFF2-40B4-BE49-F238E27FC236}">
                <a16:creationId xmlns:a16="http://schemas.microsoft.com/office/drawing/2014/main" id="{0CBCFFEF-C92F-5B58-B4C0-1044D7317EB1}"/>
              </a:ext>
            </a:extLst>
          </p:cNvPr>
          <p:cNvSpPr txBox="1"/>
          <p:nvPr/>
        </p:nvSpPr>
        <p:spPr>
          <a:xfrm>
            <a:off x="470467" y="6344729"/>
            <a:ext cx="7449856" cy="261610"/>
          </a:xfrm>
          <a:prstGeom prst="rect">
            <a:avLst/>
          </a:prstGeom>
          <a:noFill/>
        </p:spPr>
        <p:txBody>
          <a:bodyPr wrap="square">
            <a:spAutoFit/>
          </a:bodyPr>
          <a:lstStyle/>
          <a:p>
            <a:r>
              <a:rPr lang="en-US" sz="1100" dirty="0">
                <a:solidFill>
                  <a:schemeClr val="tx2"/>
                </a:solidFill>
                <a:latin typeface="+mj-lt"/>
              </a:rPr>
              <a:t>*CCCCO Management Information Systems Data Mart Wage Tracker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 name="Table"/>
          <p:cNvGraphicFramePr/>
          <p:nvPr/>
        </p:nvGraphicFramePr>
        <p:xfrm>
          <a:off x="703545" y="1578172"/>
          <a:ext cx="10784910" cy="4623396"/>
        </p:xfrm>
        <a:graphic>
          <a:graphicData uri="http://schemas.openxmlformats.org/drawingml/2006/table">
            <a:tbl>
              <a:tblPr firstRow="1" firstCol="1"/>
              <a:tblGrid>
                <a:gridCol w="2542575">
                  <a:extLst>
                    <a:ext uri="{9D8B030D-6E8A-4147-A177-3AD203B41FA5}">
                      <a16:colId xmlns:a16="http://schemas.microsoft.com/office/drawing/2014/main" val="20000"/>
                    </a:ext>
                  </a:extLst>
                </a:gridCol>
                <a:gridCol w="3675888">
                  <a:extLst>
                    <a:ext uri="{9D8B030D-6E8A-4147-A177-3AD203B41FA5}">
                      <a16:colId xmlns:a16="http://schemas.microsoft.com/office/drawing/2014/main" val="20001"/>
                    </a:ext>
                  </a:extLst>
                </a:gridCol>
                <a:gridCol w="4566447">
                  <a:extLst>
                    <a:ext uri="{9D8B030D-6E8A-4147-A177-3AD203B41FA5}">
                      <a16:colId xmlns:a16="http://schemas.microsoft.com/office/drawing/2014/main" val="20002"/>
                    </a:ext>
                  </a:extLst>
                </a:gridCol>
              </a:tblGrid>
              <a:tr h="770566">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Paramedic</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a:solidFill>
                            <a:schemeClr val="tx2"/>
                          </a:solidFill>
                          <a:effectLst>
                            <a:outerShdw blurRad="25400" dist="12700" dir="5280000" rotWithShape="0">
                              <a:srgbClr val="FFFFFF"/>
                            </a:outerShdw>
                          </a:effectLst>
                        </a:rPr>
                        <a:t>$112,609</a:t>
                      </a:r>
                    </a:p>
                  </a:txBody>
                  <a:tcPr marL="35719" marR="35719" marT="35719" marB="35719" anchor="ctr" horzOverflow="overflow"/>
                </a:tc>
                <a:extLst>
                  <a:ext uri="{0D108BD9-81ED-4DB2-BD59-A6C34878D82A}">
                    <a16:rowId xmlns:a16="http://schemas.microsoft.com/office/drawing/2014/main" val="10001"/>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Diagnostic Medical Sonography</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$111,504</a:t>
                      </a:r>
                    </a:p>
                  </a:txBody>
                  <a:tcPr marL="35719" marR="35719" marT="35719" marB="35719" anchor="ctr" horzOverflow="overflow"/>
                </a:tc>
                <a:extLst>
                  <a:ext uri="{0D108BD9-81ED-4DB2-BD59-A6C34878D82A}">
                    <a16:rowId xmlns:a16="http://schemas.microsoft.com/office/drawing/2014/main" val="10002"/>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Fire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$106,303</a:t>
                      </a:r>
                    </a:p>
                  </a:txBody>
                  <a:tcPr marL="35719" marR="35719" marT="35719" marB="35719" anchor="ctr" horzOverflow="overflow"/>
                </a:tc>
                <a:extLst>
                  <a:ext uri="{0D108BD9-81ED-4DB2-BD59-A6C34878D82A}">
                    <a16:rowId xmlns:a16="http://schemas.microsoft.com/office/drawing/2014/main" val="10003"/>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Public Works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$102,898</a:t>
                      </a:r>
                    </a:p>
                  </a:txBody>
                  <a:tcPr marL="35719" marR="35719" marT="35719" marB="35719" anchor="ctr" horzOverflow="overflow"/>
                </a:tc>
                <a:extLst>
                  <a:ext uri="{0D108BD9-81ED-4DB2-BD59-A6C34878D82A}">
                    <a16:rowId xmlns:a16="http://schemas.microsoft.com/office/drawing/2014/main" val="10004"/>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Surveying</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$100,629</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7" name="Data Mart Wage Tracker"/>
          <p:cNvSpPr txBox="1"/>
          <p:nvPr/>
        </p:nvSpPr>
        <p:spPr>
          <a:xfrm>
            <a:off x="9356669" y="1227752"/>
            <a:ext cx="201497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5" name="Student Completion: Employment &amp; STEM">
            <a:extLst>
              <a:ext uri="{FF2B5EF4-FFF2-40B4-BE49-F238E27FC236}">
                <a16:creationId xmlns:a16="http://schemas.microsoft.com/office/drawing/2014/main" id="{874A82CD-42D6-1AE0-7F53-70FD1AAF9A1C}"/>
              </a:ext>
            </a:extLst>
          </p:cNvPr>
          <p:cNvSpPr txBox="1">
            <a:spLocks noGrp="1"/>
          </p:cNvSpPr>
          <p:nvPr>
            <p:ph type="title"/>
          </p:nvPr>
        </p:nvSpPr>
        <p:spPr>
          <a:xfrm>
            <a:off x="596766" y="365127"/>
            <a:ext cx="10929649" cy="1325563"/>
          </a:xfrm>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endParaRPr sz="3600" b="1" dirty="0">
              <a:solidFill>
                <a:srgbClr val="007088"/>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tudent Completion: Career Education"/>
          <p:cNvSpPr txBox="1">
            <a:spLocks noGrp="1"/>
          </p:cNvSpPr>
          <p:nvPr>
            <p:ph type="title"/>
          </p:nvPr>
        </p:nvSpPr>
        <p:spPr>
          <a:xfrm>
            <a:off x="653153" y="155088"/>
            <a:ext cx="11111245" cy="1325563"/>
          </a:xfrm>
          <a:prstGeom prst="rect">
            <a:avLst/>
          </a:prstGeom>
        </p:spPr>
        <p:txBody>
          <a:bodyPr>
            <a:normAutofit/>
          </a:bodyPr>
          <a:lstStyle>
            <a:lvl1pPr defTabSz="560831">
              <a:defRPr sz="6144" spc="-122"/>
            </a:lvl1pPr>
          </a:lstStyle>
          <a:p>
            <a:r>
              <a:rPr lang="en-US" sz="4400" b="1" dirty="0">
                <a:solidFill>
                  <a:srgbClr val="007088"/>
                </a:solidFill>
              </a:rPr>
              <a:t>Employment Wages: Career</a:t>
            </a:r>
            <a:r>
              <a:rPr sz="4400" b="1" dirty="0">
                <a:solidFill>
                  <a:srgbClr val="007088"/>
                </a:solidFill>
              </a:rPr>
              <a:t> Education</a:t>
            </a:r>
          </a:p>
        </p:txBody>
      </p:sp>
      <p:graphicFrame>
        <p:nvGraphicFramePr>
          <p:cNvPr id="282" name="Table"/>
          <p:cNvGraphicFramePr/>
          <p:nvPr>
            <p:extLst>
              <p:ext uri="{D42A27DB-BD31-4B8C-83A1-F6EECF244321}">
                <p14:modId xmlns:p14="http://schemas.microsoft.com/office/powerpoint/2010/main" val="3941244173"/>
              </p:ext>
            </p:extLst>
          </p:nvPr>
        </p:nvGraphicFramePr>
        <p:xfrm>
          <a:off x="745178" y="2065819"/>
          <a:ext cx="10300740" cy="4374416"/>
        </p:xfrm>
        <a:graphic>
          <a:graphicData uri="http://schemas.openxmlformats.org/drawingml/2006/table">
            <a:tbl>
              <a:tblPr firstRow="1" firstCol="1"/>
              <a:tblGrid>
                <a:gridCol w="3038518">
                  <a:extLst>
                    <a:ext uri="{9D8B030D-6E8A-4147-A177-3AD203B41FA5}">
                      <a16:colId xmlns:a16="http://schemas.microsoft.com/office/drawing/2014/main" val="20000"/>
                    </a:ext>
                  </a:extLst>
                </a:gridCol>
                <a:gridCol w="3828642">
                  <a:extLst>
                    <a:ext uri="{9D8B030D-6E8A-4147-A177-3AD203B41FA5}">
                      <a16:colId xmlns:a16="http://schemas.microsoft.com/office/drawing/2014/main" val="20001"/>
                    </a:ext>
                  </a:extLst>
                </a:gridCol>
                <a:gridCol w="3433580">
                  <a:extLst>
                    <a:ext uri="{9D8B030D-6E8A-4147-A177-3AD203B41FA5}">
                      <a16:colId xmlns:a16="http://schemas.microsoft.com/office/drawing/2014/main" val="20002"/>
                    </a:ext>
                  </a:extLst>
                </a:gridCol>
              </a:tblGrid>
              <a:tr h="783483">
                <a:tc>
                  <a:txBody>
                    <a:bodyPr/>
                    <a:lstStyle/>
                    <a:p>
                      <a:pPr defTabSz="914400">
                        <a:tabLst>
                          <a:tab pos="914400" algn="l"/>
                        </a:tabLst>
                        <a:defRPr sz="1800">
                          <a:solidFill>
                            <a:srgbClr val="000000"/>
                          </a:solidFill>
                        </a:defRPr>
                      </a:pPr>
                      <a:r>
                        <a:rPr lang="en-US" sz="1600" b="1" dirty="0">
                          <a:solidFill>
                            <a:schemeClr val="bg1"/>
                          </a:solidFill>
                          <a:effectLst>
                            <a:outerShdw blurRad="25400" dist="12700" dir="5400000" rotWithShape="0">
                              <a:srgbClr val="000000">
                                <a:alpha val="50000"/>
                              </a:srgbClr>
                            </a:outerShdw>
                          </a:effectLst>
                        </a:rPr>
                        <a:t>Job</a:t>
                      </a: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b"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Award Category</a:t>
                      </a:r>
                    </a:p>
                  </a:txBody>
                  <a:tcPr marL="35719" marR="35719" marT="35719" marB="35719" anchor="b" horzOverflow="overflow">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b"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545557">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Chancellor's Office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437807">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2"/>
                  </a:ext>
                </a:extLst>
              </a:tr>
              <a:tr h="437807">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3"/>
                  </a:ext>
                </a:extLst>
              </a:tr>
              <a:tr h="437807">
                <a:tc>
                  <a:txBody>
                    <a:bodyPr/>
                    <a:lstStyle/>
                    <a:p>
                      <a:pPr defTabSz="914400">
                        <a:tabLst>
                          <a:tab pos="914400" algn="l"/>
                        </a:tabLst>
                        <a:defRPr sz="1800">
                          <a:solidFill>
                            <a:srgbClr val="000000"/>
                          </a:solidFill>
                        </a:defRPr>
                      </a:pP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solidFill>
                      <a:schemeClr val="tx2"/>
                    </a:solidFill>
                  </a:tcPr>
                </a:tc>
                <a:tc>
                  <a:txBody>
                    <a:bodyPr/>
                    <a:lstStyle/>
                    <a:p>
                      <a:pPr defTabSz="457200">
                        <a:defRPr sz="1800">
                          <a:solidFill>
                            <a:srgbClr val="000000"/>
                          </a:solidFill>
                        </a:defRPr>
                      </a:pPr>
                      <a:endParaRPr sz="1600" b="1" dirty="0">
                        <a:solidFill>
                          <a:schemeClr val="tx2"/>
                        </a:solidFill>
                        <a:effectLst>
                          <a:outerShdw blurRad="25400" dist="12700" dir="5280000" rotWithShape="0">
                            <a:srgbClr val="FFFFFF"/>
                          </a:outerShdw>
                        </a:effectLst>
                      </a:endParaRPr>
                    </a:p>
                  </a:txBody>
                  <a:tcPr marL="35719" marR="35719" marT="35719" marB="35719" anchor="ctr" horzOverflow="overflow">
                    <a:solidFill>
                      <a:schemeClr val="tx2"/>
                    </a:solidFill>
                  </a:tcPr>
                </a:tc>
                <a:tc>
                  <a:txBody>
                    <a:bodyPr/>
                    <a:lstStyle/>
                    <a:p>
                      <a:pPr defTabSz="457200">
                        <a:defRPr sz="1800">
                          <a:solidFill>
                            <a:srgbClr val="000000"/>
                          </a:solidFill>
                        </a:defRPr>
                      </a:pPr>
                      <a:endParaRPr sz="1600" b="1" dirty="0">
                        <a:solidFill>
                          <a:schemeClr val="tx2"/>
                        </a:solidFill>
                        <a:effectLst>
                          <a:outerShdw blurRad="25400" dist="12700" dir="5280000" rotWithShape="0">
                            <a:srgbClr val="FFFFFF"/>
                          </a:outerShdw>
                        </a:effectLst>
                      </a:endParaRPr>
                    </a:p>
                  </a:txBody>
                  <a:tcPr marL="35719" marR="35719" marT="35719" marB="35719" anchor="ctr" horzOverflow="overflow">
                    <a:solidFill>
                      <a:schemeClr val="tx2"/>
                    </a:solidFill>
                  </a:tcPr>
                </a:tc>
                <a:extLst>
                  <a:ext uri="{0D108BD9-81ED-4DB2-BD59-A6C34878D82A}">
                    <a16:rowId xmlns:a16="http://schemas.microsoft.com/office/drawing/2014/main" val="4156668492"/>
                  </a:ext>
                </a:extLst>
              </a:tr>
              <a:tr h="30763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r>
                        <a:rPr lang="en-US" sz="1600" b="1" dirty="0">
                          <a:solidFill>
                            <a:schemeClr val="bg2">
                              <a:lumMod val="20000"/>
                              <a:lumOff val="80000"/>
                            </a:schemeClr>
                          </a:solidFill>
                          <a:latin typeface="+mn-lt"/>
                        </a:rPr>
                        <a:t>Digital Media</a:t>
                      </a:r>
                    </a:p>
                  </a:txBody>
                  <a:tcPr marL="35719" marR="35719" marT="35719" marB="35719" anchor="ctr" horzOverflow="overflow">
                    <a:solidFill>
                      <a:srgbClr val="007088"/>
                    </a:solidFill>
                  </a:tcPr>
                </a:tc>
                <a:tc>
                  <a:txBody>
                    <a:bodyPr/>
                    <a:lstStyle/>
                    <a:p>
                      <a:pPr marL="7938" indent="0">
                        <a:buFont typeface="Arial" panose="020B0604020202020204" pitchFamily="34" charset="0"/>
                        <a:buNone/>
                        <a:tabLst/>
                      </a:pPr>
                      <a:r>
                        <a:rPr lang="en-US" sz="1600" b="1" dirty="0">
                          <a:solidFill>
                            <a:srgbClr val="000000"/>
                          </a:solidFill>
                          <a:latin typeface="+mn-lt"/>
                        </a:rPr>
                        <a:t>AA</a:t>
                      </a:r>
                    </a:p>
                  </a:txBody>
                  <a:tcPr marL="35719" marR="35719" marT="35719" marB="35719" anchor="ctr" horzOverflow="overflow"/>
                </a:tc>
                <a:tc>
                  <a:txBody>
                    <a:bodyPr/>
                    <a:lstStyle/>
                    <a:p>
                      <a:pPr defTabSz="457200">
                        <a:defRPr sz="1800">
                          <a:solidFill>
                            <a:srgbClr val="000000"/>
                          </a:solidFill>
                        </a:defRPr>
                      </a:pPr>
                      <a:r>
                        <a:rPr lang="en-US" sz="1600" b="1" dirty="0">
                          <a:solidFill>
                            <a:srgbClr val="000000"/>
                          </a:solidFill>
                          <a:latin typeface="+mn-lt"/>
                        </a:rPr>
                        <a:t>$46k </a:t>
                      </a:r>
                    </a:p>
                  </a:txBody>
                  <a:tcPr marL="35719" marR="35719" marT="35719" marB="35719" anchor="ctr" horzOverflow="overflow"/>
                </a:tc>
                <a:extLst>
                  <a:ext uri="{0D108BD9-81ED-4DB2-BD59-A6C34878D82A}">
                    <a16:rowId xmlns:a16="http://schemas.microsoft.com/office/drawing/2014/main" val="3690363052"/>
                  </a:ext>
                </a:extLst>
              </a:tr>
              <a:tr h="3076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endParaRPr lang="en-US" sz="1600" b="1" dirty="0">
                        <a:solidFill>
                          <a:srgbClr val="000000"/>
                        </a:solidFill>
                        <a:latin typeface="+mn-lt"/>
                      </a:endParaRPr>
                    </a:p>
                  </a:txBody>
                  <a:tcPr marL="35719" marR="35719" marT="35719" marB="35719" anchor="ctr" horzOverflow="overflow">
                    <a:solidFill>
                      <a:srgbClr val="007088"/>
                    </a:solidFill>
                  </a:tcPr>
                </a:tc>
                <a:tc>
                  <a:txBody>
                    <a:bodyPr/>
                    <a:lstStyle/>
                    <a:p>
                      <a:pPr marL="7938" marR="0" lvl="0" indent="0" algn="l" defTabSz="68585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0000"/>
                          </a:solidFill>
                          <a:latin typeface="+mn-lt"/>
                        </a:rPr>
                        <a:t>Chancellor's Approved Certificate</a:t>
                      </a:r>
                    </a:p>
                  </a:txBody>
                  <a:tcPr marL="35719" marR="35719" marT="35719" marB="35719" anchor="ctr" horzOverflow="overflow"/>
                </a:tc>
                <a:tc>
                  <a:txBody>
                    <a:bodyPr/>
                    <a:lstStyle/>
                    <a:p>
                      <a:pPr defTabSz="457200">
                        <a:defRPr sz="1800">
                          <a:solidFill>
                            <a:srgbClr val="000000"/>
                          </a:solidFill>
                        </a:defRPr>
                      </a:pPr>
                      <a:r>
                        <a:rPr lang="en-US" sz="1600" b="1" dirty="0">
                          <a:solidFill>
                            <a:srgbClr val="000000"/>
                          </a:solidFill>
                          <a:latin typeface="+mn-lt"/>
                        </a:rPr>
                        <a:t>$50k </a:t>
                      </a:r>
                    </a:p>
                  </a:txBody>
                  <a:tcPr marL="35719" marR="35719" marT="35719" marB="35719" anchor="ctr" horzOverflow="overflow"/>
                </a:tc>
                <a:extLst>
                  <a:ext uri="{0D108BD9-81ED-4DB2-BD59-A6C34878D82A}">
                    <a16:rowId xmlns:a16="http://schemas.microsoft.com/office/drawing/2014/main" val="691413382"/>
                  </a:ext>
                </a:extLst>
              </a:tr>
              <a:tr h="3076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endParaRPr lang="en-US" sz="1600" b="1" dirty="0">
                        <a:solidFill>
                          <a:srgbClr val="000000"/>
                        </a:solidFill>
                        <a:latin typeface="+mn-lt"/>
                      </a:endParaRPr>
                    </a:p>
                  </a:txBody>
                  <a:tcPr marL="35719" marR="35719" marT="35719" marB="35719" anchor="ctr" horzOverflow="overflow">
                    <a:solidFill>
                      <a:srgbClr val="007088"/>
                    </a:solidFill>
                  </a:tcPr>
                </a:tc>
                <a:tc>
                  <a:txBody>
                    <a:bodyPr/>
                    <a:lstStyle/>
                    <a:p>
                      <a:pPr marL="7938" marR="0" lvl="0" indent="0" algn="l" defTabSz="68585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0000"/>
                          </a:solidFill>
                          <a:latin typeface="+mn-lt"/>
                        </a:rPr>
                        <a:t>Locally Approved Certificate</a:t>
                      </a:r>
                    </a:p>
                  </a:txBody>
                  <a:tcPr marL="35719" marR="35719" marT="35719" marB="35719"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defRPr>
                      </a:pPr>
                      <a:r>
                        <a:rPr lang="en-US" sz="1600" b="1" dirty="0">
                          <a:solidFill>
                            <a:srgbClr val="000000"/>
                          </a:solidFill>
                          <a:latin typeface="+mn-lt"/>
                        </a:rPr>
                        <a:t>$21k </a:t>
                      </a:r>
                      <a:endParaRPr lang="en-US" sz="1600" b="1" dirty="0">
                        <a:solidFill>
                          <a:schemeClr val="tx2"/>
                        </a:solidFill>
                        <a:effectLst>
                          <a:outerShdw blurRad="25400" dist="12700" dir="5280000" rotWithShape="0">
                            <a:srgbClr val="FFFFFF"/>
                          </a:outerShdw>
                        </a:effectLst>
                      </a:endParaRPr>
                    </a:p>
                  </a:txBody>
                  <a:tcPr marL="35719" marR="35719" marT="35719" marB="35719" anchor="ctr" horzOverflow="overflow"/>
                </a:tc>
                <a:extLst>
                  <a:ext uri="{0D108BD9-81ED-4DB2-BD59-A6C34878D82A}">
                    <a16:rowId xmlns:a16="http://schemas.microsoft.com/office/drawing/2014/main" val="1682777410"/>
                  </a:ext>
                </a:extLst>
              </a:tr>
              <a:tr h="30763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r>
                        <a:rPr lang="en-US" sz="1600" b="1" dirty="0">
                          <a:solidFill>
                            <a:schemeClr val="bg2">
                              <a:lumMod val="20000"/>
                              <a:lumOff val="80000"/>
                            </a:schemeClr>
                          </a:solidFill>
                          <a:latin typeface="+mn-lt"/>
                        </a:rPr>
                        <a:t>Multimedia </a:t>
                      </a:r>
                    </a:p>
                  </a:txBody>
                  <a:tcPr marL="35719" marR="35719" marT="35719" marB="35719" anchor="ctr" horzOverflow="overflow">
                    <a:lnB w="12700">
                      <a:solidFill>
                        <a:srgbClr val="7695B6"/>
                      </a:solidFill>
                      <a:miter lim="400000"/>
                    </a:lnB>
                    <a:solidFill>
                      <a:srgbClr val="007088"/>
                    </a:solidFill>
                  </a:tcPr>
                </a:tc>
                <a:tc>
                  <a:txBody>
                    <a:bodyPr/>
                    <a:lstStyle/>
                    <a:p>
                      <a:pPr marL="7938" lvl="1" indent="0">
                        <a:buFont typeface="Arial" panose="020B0604020202020204" pitchFamily="34" charset="0"/>
                        <a:buNone/>
                        <a:tabLst/>
                      </a:pPr>
                      <a:r>
                        <a:rPr lang="en-US" sz="1600" b="1" dirty="0">
                          <a:solidFill>
                            <a:srgbClr val="000000"/>
                          </a:solidFill>
                          <a:latin typeface="+mn-lt"/>
                        </a:rPr>
                        <a:t>AA</a:t>
                      </a:r>
                    </a:p>
                  </a:txBody>
                  <a:tcPr marL="35719" marR="35719" marT="35719" marB="35719" anchor="ctr" horzOverflow="overflow"/>
                </a:tc>
                <a:tc>
                  <a:txBody>
                    <a:bodyPr/>
                    <a:lstStyle/>
                    <a:p>
                      <a:pPr defTabSz="457200">
                        <a:defRPr sz="1800">
                          <a:solidFill>
                            <a:srgbClr val="000000"/>
                          </a:solidFill>
                        </a:defRPr>
                      </a:pPr>
                      <a:r>
                        <a:rPr lang="en-US" sz="1600" b="1" dirty="0">
                          <a:solidFill>
                            <a:srgbClr val="000000"/>
                          </a:solidFill>
                          <a:latin typeface="+mn-lt"/>
                        </a:rPr>
                        <a:t>$36k</a:t>
                      </a:r>
                    </a:p>
                  </a:txBody>
                  <a:tcPr marL="35719" marR="35719" marT="35719" marB="35719" anchor="ctr" horzOverflow="overflow"/>
                </a:tc>
                <a:extLst>
                  <a:ext uri="{0D108BD9-81ED-4DB2-BD59-A6C34878D82A}">
                    <a16:rowId xmlns:a16="http://schemas.microsoft.com/office/drawing/2014/main" val="3326530161"/>
                  </a:ext>
                </a:extLst>
              </a:tr>
              <a:tr h="437807">
                <a:tc vMerge="1">
                  <a:txBody>
                    <a:bodyPr/>
                    <a:lstStyle/>
                    <a:p>
                      <a:pPr defTabSz="914400">
                        <a:tabLst>
                          <a:tab pos="914400" algn="l"/>
                        </a:tabLst>
                        <a:defRPr sz="1800">
                          <a:solidFill>
                            <a:srgbClr val="000000"/>
                          </a:solidFill>
                        </a:defRPr>
                      </a:pP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lnB w="12700">
                      <a:solidFill>
                        <a:srgbClr val="7695B6"/>
                      </a:solidFill>
                      <a:miter lim="400000"/>
                    </a:lnB>
                    <a:solidFill>
                      <a:srgbClr val="00708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defRPr>
                      </a:pPr>
                      <a:r>
                        <a:rPr lang="en-US" sz="1600" b="1" dirty="0">
                          <a:solidFill>
                            <a:srgbClr val="000000"/>
                          </a:solidFill>
                          <a:latin typeface="+mn-lt"/>
                        </a:rPr>
                        <a:t>Chancellor's Approved Certificate</a:t>
                      </a:r>
                    </a:p>
                  </a:txBody>
                  <a:tcPr marL="35719" marR="35719" marT="35719" marB="35719"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defRPr>
                      </a:pPr>
                      <a:r>
                        <a:rPr lang="en-US" sz="1600" b="1" dirty="0">
                          <a:solidFill>
                            <a:srgbClr val="000000"/>
                          </a:solidFill>
                          <a:latin typeface="+mn-lt"/>
                        </a:rPr>
                        <a:t>$39k  </a:t>
                      </a:r>
                      <a:endParaRPr lang="en-US" sz="1600" b="1" dirty="0">
                        <a:solidFill>
                          <a:schemeClr val="tx2"/>
                        </a:solidFill>
                        <a:effectLst>
                          <a:outerShdw blurRad="25400" dist="12700" dir="5280000" rotWithShape="0">
                            <a:srgbClr val="FFFFFF"/>
                          </a:outerShdw>
                        </a:effectLst>
                      </a:endParaRPr>
                    </a:p>
                  </a:txBody>
                  <a:tcPr marL="35719" marR="35719" marT="35719" marB="35719" anchor="ctr" horzOverflow="overflow"/>
                </a:tc>
                <a:extLst>
                  <a:ext uri="{0D108BD9-81ED-4DB2-BD59-A6C34878D82A}">
                    <a16:rowId xmlns:a16="http://schemas.microsoft.com/office/drawing/2014/main" val="776615497"/>
                  </a:ext>
                </a:extLst>
              </a:tr>
            </a:tbl>
          </a:graphicData>
        </a:graphic>
      </p:graphicFrame>
      <p:sp>
        <p:nvSpPr>
          <p:cNvPr id="283" name="Data Mart Wage Tracker"/>
          <p:cNvSpPr txBox="1"/>
          <p:nvPr/>
        </p:nvSpPr>
        <p:spPr>
          <a:xfrm>
            <a:off x="9162282" y="6306769"/>
            <a:ext cx="201497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3" name="TextBox 2">
            <a:extLst>
              <a:ext uri="{FF2B5EF4-FFF2-40B4-BE49-F238E27FC236}">
                <a16:creationId xmlns:a16="http://schemas.microsoft.com/office/drawing/2014/main" id="{5C5DAE77-C28F-8FB6-051F-4169AAF90728}"/>
              </a:ext>
            </a:extLst>
          </p:cNvPr>
          <p:cNvSpPr txBox="1"/>
          <p:nvPr/>
        </p:nvSpPr>
        <p:spPr>
          <a:xfrm>
            <a:off x="653153" y="1224219"/>
            <a:ext cx="103007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Century Gothic"/>
              </a:rPr>
              <a:t>Top three (3) paying jobs for an associate’s degree or certificate holders. </a:t>
            </a:r>
          </a:p>
          <a:p>
            <a:r>
              <a:rPr lang="en-US" b="1" dirty="0">
                <a:solidFill>
                  <a:schemeClr val="tx2"/>
                </a:solidFill>
                <a:latin typeface="Century Gothic"/>
              </a:rPr>
              <a:t>(Basis: Median wage 5 years after award. Award years 2010-2011 to 2014-2015.)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 name="Table"/>
          <p:cNvGraphicFramePr/>
          <p:nvPr/>
        </p:nvGraphicFramePr>
        <p:xfrm>
          <a:off x="601421" y="2603459"/>
          <a:ext cx="10559442" cy="3435693"/>
        </p:xfrm>
        <a:graphic>
          <a:graphicData uri="http://schemas.openxmlformats.org/drawingml/2006/table">
            <a:tbl>
              <a:tblPr firstRow="1" firstCol="1"/>
              <a:tblGrid>
                <a:gridCol w="3519814">
                  <a:extLst>
                    <a:ext uri="{9D8B030D-6E8A-4147-A177-3AD203B41FA5}">
                      <a16:colId xmlns:a16="http://schemas.microsoft.com/office/drawing/2014/main" val="20000"/>
                    </a:ext>
                  </a:extLst>
                </a:gridCol>
                <a:gridCol w="3519814">
                  <a:extLst>
                    <a:ext uri="{9D8B030D-6E8A-4147-A177-3AD203B41FA5}">
                      <a16:colId xmlns:a16="http://schemas.microsoft.com/office/drawing/2014/main" val="20001"/>
                    </a:ext>
                  </a:extLst>
                </a:gridCol>
                <a:gridCol w="3519814">
                  <a:extLst>
                    <a:ext uri="{9D8B030D-6E8A-4147-A177-3AD203B41FA5}">
                      <a16:colId xmlns:a16="http://schemas.microsoft.com/office/drawing/2014/main" val="20002"/>
                    </a:ext>
                  </a:extLst>
                </a:gridCol>
              </a:tblGrid>
              <a:tr h="526200">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Geographic Information Systems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($74k), AA (~$58.8k)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$58,778 - $74,440</a:t>
                      </a:r>
                    </a:p>
                  </a:txBody>
                  <a:tcPr marL="35719" marR="35719" marT="35719" marB="35719" anchor="ctr" horzOverflow="overflow"/>
                </a:tc>
                <a:extLst>
                  <a:ext uri="{0D108BD9-81ED-4DB2-BD59-A6C34878D82A}">
                    <a16:rowId xmlns:a16="http://schemas.microsoft.com/office/drawing/2014/main" val="10001"/>
                  </a:ext>
                </a:extLst>
              </a:tr>
              <a:tr h="503917">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Economics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$55,708</a:t>
                      </a:r>
                    </a:p>
                  </a:txBody>
                  <a:tcPr marL="35719" marR="35719" marT="35719" marB="35719" anchor="ctr" horzOverflow="overflow"/>
                </a:tc>
                <a:extLst>
                  <a:ext uri="{0D108BD9-81ED-4DB2-BD59-A6C34878D82A}">
                    <a16:rowId xmlns:a16="http://schemas.microsoft.com/office/drawing/2014/main" val="10002"/>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Speech Communication</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$54,865</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5" name="Data Mart Wage Tracker"/>
          <p:cNvSpPr txBox="1"/>
          <p:nvPr/>
        </p:nvSpPr>
        <p:spPr>
          <a:xfrm>
            <a:off x="9123272" y="6159280"/>
            <a:ext cx="201497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5" name="Student Completion: Employment &amp; STEM">
            <a:extLst>
              <a:ext uri="{FF2B5EF4-FFF2-40B4-BE49-F238E27FC236}">
                <a16:creationId xmlns:a16="http://schemas.microsoft.com/office/drawing/2014/main" id="{08C906F6-1FA3-C306-FD5D-17E48014557D}"/>
              </a:ext>
            </a:extLst>
          </p:cNvPr>
          <p:cNvSpPr txBox="1">
            <a:spLocks noGrp="1"/>
          </p:cNvSpPr>
          <p:nvPr>
            <p:ph type="title"/>
          </p:nvPr>
        </p:nvSpPr>
        <p:spPr>
          <a:xfrm>
            <a:off x="601421" y="354565"/>
            <a:ext cx="11397291" cy="1325563"/>
          </a:xfrm>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r>
              <a:rPr sz="3600" b="1" dirty="0">
                <a:solidFill>
                  <a:srgbClr val="007088"/>
                </a:solidFill>
              </a:rPr>
              <a:t> </a:t>
            </a:r>
            <a:r>
              <a:rPr lang="en-US" sz="3600" b="1" dirty="0">
                <a:solidFill>
                  <a:srgbClr val="007088"/>
                </a:solidFill>
              </a:rPr>
              <a:t>Arts/Humanities/Social Sciences</a:t>
            </a:r>
            <a:endParaRPr sz="3600" b="1" dirty="0">
              <a:solidFill>
                <a:srgbClr val="007088"/>
              </a:solidFill>
            </a:endParaRPr>
          </a:p>
        </p:txBody>
      </p:sp>
      <p:sp>
        <p:nvSpPr>
          <p:cNvPr id="8" name="TextBox 7">
            <a:extLst>
              <a:ext uri="{FF2B5EF4-FFF2-40B4-BE49-F238E27FC236}">
                <a16:creationId xmlns:a16="http://schemas.microsoft.com/office/drawing/2014/main" id="{05B48635-73DA-6A34-3507-E4DE075C286C}"/>
              </a:ext>
            </a:extLst>
          </p:cNvPr>
          <p:cNvSpPr txBox="1"/>
          <p:nvPr/>
        </p:nvSpPr>
        <p:spPr>
          <a:xfrm>
            <a:off x="601421" y="1573899"/>
            <a:ext cx="109891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mj-lt"/>
              </a:rPr>
              <a:t>Top three (3) paying jobs for an associate’s degree or certificate holders. </a:t>
            </a:r>
          </a:p>
          <a:p>
            <a:r>
              <a:rPr lang="en-US" b="1" dirty="0">
                <a:solidFill>
                  <a:schemeClr val="tx2"/>
                </a:solidFill>
                <a:latin typeface="+mj-lt"/>
              </a:rPr>
              <a:t>(Basis: Median wage 5 years after award. Award years 2010-2011 to 2014-2015.)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tudent Completion: Employment &amp; STEM"/>
          <p:cNvSpPr txBox="1">
            <a:spLocks noGrp="1"/>
          </p:cNvSpPr>
          <p:nvPr>
            <p:ph type="title"/>
          </p:nvPr>
        </p:nvSpPr>
        <p:spPr>
          <a:xfrm>
            <a:off x="740991" y="193019"/>
            <a:ext cx="11111245" cy="1078734"/>
          </a:xfrm>
          <a:prstGeom prst="rect">
            <a:avLst/>
          </a:prstGeom>
        </p:spPr>
        <p:txBody>
          <a:bodyPr>
            <a:normAutofit/>
          </a:bodyPr>
          <a:lstStyle>
            <a:lvl1pPr defTabSz="560831">
              <a:defRPr sz="6144" spc="-122"/>
            </a:lvl1pPr>
          </a:lstStyle>
          <a:p>
            <a:r>
              <a:rPr sz="4400" b="1" dirty="0">
                <a:solidFill>
                  <a:srgbClr val="007088"/>
                </a:solidFill>
              </a:rPr>
              <a:t>Employment</a:t>
            </a:r>
            <a:r>
              <a:rPr lang="en-US" sz="4400" b="1" dirty="0">
                <a:solidFill>
                  <a:srgbClr val="007088"/>
                </a:solidFill>
              </a:rPr>
              <a:t> Wages:</a:t>
            </a:r>
            <a:r>
              <a:rPr sz="4400" b="1" dirty="0">
                <a:solidFill>
                  <a:srgbClr val="007088"/>
                </a:solidFill>
              </a:rPr>
              <a:t> STEM</a:t>
            </a:r>
          </a:p>
        </p:txBody>
      </p:sp>
      <p:graphicFrame>
        <p:nvGraphicFramePr>
          <p:cNvPr id="278" name="Table"/>
          <p:cNvGraphicFramePr/>
          <p:nvPr/>
        </p:nvGraphicFramePr>
        <p:xfrm>
          <a:off x="820712" y="2493514"/>
          <a:ext cx="10002933" cy="3015620"/>
        </p:xfrm>
        <a:graphic>
          <a:graphicData uri="http://schemas.openxmlformats.org/drawingml/2006/table">
            <a:tbl>
              <a:tblPr firstRow="1" firstCol="1"/>
              <a:tblGrid>
                <a:gridCol w="3334311">
                  <a:extLst>
                    <a:ext uri="{9D8B030D-6E8A-4147-A177-3AD203B41FA5}">
                      <a16:colId xmlns:a16="http://schemas.microsoft.com/office/drawing/2014/main" val="20000"/>
                    </a:ext>
                  </a:extLst>
                </a:gridCol>
                <a:gridCol w="3334311">
                  <a:extLst>
                    <a:ext uri="{9D8B030D-6E8A-4147-A177-3AD203B41FA5}">
                      <a16:colId xmlns:a16="http://schemas.microsoft.com/office/drawing/2014/main" val="20001"/>
                    </a:ext>
                  </a:extLst>
                </a:gridCol>
                <a:gridCol w="3334311">
                  <a:extLst>
                    <a:ext uri="{9D8B030D-6E8A-4147-A177-3AD203B41FA5}">
                      <a16:colId xmlns:a16="http://schemas.microsoft.com/office/drawing/2014/main" val="20002"/>
                    </a:ext>
                  </a:extLst>
                </a:gridCol>
              </a:tblGrid>
              <a:tr h="707074">
                <a:tc>
                  <a:txBody>
                    <a:bodyPr/>
                    <a:lstStyle/>
                    <a:p>
                      <a:pPr defTabSz="914400">
                        <a:tabLst>
                          <a:tab pos="914400" algn="l"/>
                        </a:tabLst>
                        <a:defRPr sz="1800">
                          <a:solidFill>
                            <a:srgbClr val="000000"/>
                          </a:solidFill>
                        </a:defRPr>
                      </a:pPr>
                      <a:r>
                        <a:rPr lang="en-US" sz="1800" b="1" dirty="0">
                          <a:solidFill>
                            <a:schemeClr val="bg1"/>
                          </a:solidFill>
                          <a:effectLst>
                            <a:outerShdw blurRad="25400" dist="12700" dir="5400000" rotWithShape="0">
                              <a:srgbClr val="000000">
                                <a:alpha val="50000"/>
                              </a:srgbClr>
                            </a:outerShdw>
                          </a:effectLst>
                        </a:rPr>
                        <a:t>Jobs</a:t>
                      </a:r>
                      <a:endParaRPr sz="18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Physics, General</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$69,639</a:t>
                      </a:r>
                    </a:p>
                  </a:txBody>
                  <a:tcPr marL="35719" marR="35719" marT="35719" marB="35719" anchor="ctr" horzOverflow="overflow"/>
                </a:tc>
                <a:extLst>
                  <a:ext uri="{0D108BD9-81ED-4DB2-BD59-A6C34878D82A}">
                    <a16:rowId xmlns:a16="http://schemas.microsoft.com/office/drawing/2014/main" val="10001"/>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Biotechnology and Biomedical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$64,439</a:t>
                      </a:r>
                    </a:p>
                  </a:txBody>
                  <a:tcPr marL="35719" marR="35719" marT="35719" marB="35719" anchor="ctr" horzOverflow="overflow"/>
                </a:tc>
                <a:extLst>
                  <a:ext uri="{0D108BD9-81ED-4DB2-BD59-A6C34878D82A}">
                    <a16:rowId xmlns:a16="http://schemas.microsoft.com/office/drawing/2014/main" val="10002"/>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Mathematics, General</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$60,163</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9" name="Data Mart Wage Tracker"/>
          <p:cNvSpPr txBox="1"/>
          <p:nvPr/>
        </p:nvSpPr>
        <p:spPr>
          <a:xfrm>
            <a:off x="6874748" y="6484067"/>
            <a:ext cx="201497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3" name="TextBox 2">
            <a:extLst>
              <a:ext uri="{FF2B5EF4-FFF2-40B4-BE49-F238E27FC236}">
                <a16:creationId xmlns:a16="http://schemas.microsoft.com/office/drawing/2014/main" id="{C6FCF47D-27C4-75C1-4DC1-2111A11D1317}"/>
              </a:ext>
            </a:extLst>
          </p:cNvPr>
          <p:cNvSpPr txBox="1"/>
          <p:nvPr/>
        </p:nvSpPr>
        <p:spPr>
          <a:xfrm>
            <a:off x="820712" y="1056478"/>
            <a:ext cx="103007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tx2"/>
                </a:solidFill>
                <a:latin typeface="+mj-lt"/>
              </a:rPr>
              <a:t>Top three (3) paying jobs for an associate’s degree or certificate holders are given on the following slides. (Basis: Median wage 5 years after award. Award years 2010-2011 to 2014-2015.)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92341B-CA6A-C140-BC0C-559D73E53AB0}"/>
              </a:ext>
            </a:extLst>
          </p:cNvPr>
          <p:cNvPicPr>
            <a:picLocks noGrp="1" noChangeAspect="1"/>
          </p:cNvPicPr>
          <p:nvPr>
            <p:ph idx="1"/>
          </p:nvPr>
        </p:nvPicPr>
        <p:blipFill>
          <a:blip r:embed="rId3"/>
          <a:stretch>
            <a:fillRect/>
          </a:stretch>
        </p:blipFill>
        <p:spPr>
          <a:xfrm>
            <a:off x="922714" y="1779408"/>
            <a:ext cx="9657563" cy="4626248"/>
          </a:xfrm>
        </p:spPr>
      </p:pic>
      <p:sp>
        <p:nvSpPr>
          <p:cNvPr id="8" name="Text Placeholder 3">
            <a:extLst>
              <a:ext uri="{FF2B5EF4-FFF2-40B4-BE49-F238E27FC236}">
                <a16:creationId xmlns:a16="http://schemas.microsoft.com/office/drawing/2014/main" id="{729F471E-BD4C-474A-AA20-2DB9F9786C48}"/>
              </a:ext>
            </a:extLst>
          </p:cNvPr>
          <p:cNvSpPr txBox="1">
            <a:spLocks/>
          </p:cNvSpPr>
          <p:nvPr/>
        </p:nvSpPr>
        <p:spPr>
          <a:xfrm>
            <a:off x="785467" y="849072"/>
            <a:ext cx="10866330" cy="870971"/>
          </a:xfrm>
          <a:prstGeom prst="rect">
            <a:avLst/>
          </a:prstGeom>
          <a:noFill/>
        </p:spPr>
        <p:txBody>
          <a:bodyPr vert="horz" lIns="91440" tIns="45720" rIns="91440" bIns="45720" rtlCol="0">
            <a:noAutofit/>
          </a:bodyPr>
          <a:lstStyle>
            <a:lvl1pPr marL="0" indent="0" algn="l" defTabSz="685859"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29" indent="0" algn="l" defTabSz="685859" rtl="0" eaLnBrk="1" latinLnBrk="0" hangingPunct="1">
              <a:lnSpc>
                <a:spcPct val="90000"/>
              </a:lnSpc>
              <a:spcBef>
                <a:spcPts val="375"/>
              </a:spcBef>
              <a:buFont typeface="Arial" panose="020B0604020202020204" pitchFamily="34" charset="0"/>
              <a:buNone/>
              <a:defRPr sz="1050" kern="1200">
                <a:solidFill>
                  <a:schemeClr val="bg1"/>
                </a:solidFill>
                <a:latin typeface="+mn-lt"/>
                <a:ea typeface="+mn-ea"/>
                <a:cs typeface="+mn-cs"/>
              </a:defRPr>
            </a:lvl2pPr>
            <a:lvl3pPr marL="685859" indent="0" algn="l" defTabSz="685859" rtl="0" eaLnBrk="1" latinLnBrk="0" hangingPunct="1">
              <a:lnSpc>
                <a:spcPct val="90000"/>
              </a:lnSpc>
              <a:spcBef>
                <a:spcPts val="375"/>
              </a:spcBef>
              <a:buFont typeface="Arial" panose="020B0604020202020204" pitchFamily="34" charset="0"/>
              <a:buNone/>
              <a:defRPr sz="900" kern="1200">
                <a:solidFill>
                  <a:schemeClr val="bg1"/>
                </a:solidFill>
                <a:latin typeface="+mn-lt"/>
                <a:ea typeface="+mn-ea"/>
                <a:cs typeface="+mn-cs"/>
              </a:defRPr>
            </a:lvl3pPr>
            <a:lvl4pPr marL="1028788" indent="0" algn="l" defTabSz="685859" rtl="0" eaLnBrk="1" latinLnBrk="0" hangingPunct="1">
              <a:lnSpc>
                <a:spcPct val="90000"/>
              </a:lnSpc>
              <a:spcBef>
                <a:spcPts val="375"/>
              </a:spcBef>
              <a:buFont typeface="Arial" panose="020B0604020202020204" pitchFamily="34" charset="0"/>
              <a:buNone/>
              <a:defRPr sz="750" kern="1200">
                <a:solidFill>
                  <a:schemeClr val="bg1"/>
                </a:solidFill>
                <a:latin typeface="+mn-lt"/>
                <a:ea typeface="+mn-ea"/>
                <a:cs typeface="+mn-cs"/>
              </a:defRPr>
            </a:lvl4pPr>
            <a:lvl5pPr marL="1371717" indent="0" algn="l" defTabSz="685859" rtl="0" eaLnBrk="1" latinLnBrk="0" hangingPunct="1">
              <a:lnSpc>
                <a:spcPct val="90000"/>
              </a:lnSpc>
              <a:spcBef>
                <a:spcPts val="375"/>
              </a:spcBef>
              <a:buFont typeface="Arial" panose="020B0604020202020204" pitchFamily="34" charset="0"/>
              <a:buNone/>
              <a:defRPr sz="750" kern="1200">
                <a:solidFill>
                  <a:schemeClr val="bg1"/>
                </a:solidFill>
                <a:latin typeface="+mn-lt"/>
                <a:ea typeface="+mn-ea"/>
                <a:cs typeface="+mn-cs"/>
              </a:defRPr>
            </a:lvl5pPr>
            <a:lvl6pPr marL="1714646"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576"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505"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434"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1600" dirty="0">
                <a:solidFill>
                  <a:schemeClr val="tx2"/>
                </a:solidFill>
              </a:rPr>
              <a:t>Historically marginalized students are often less likely to choose programs of study in high wage fields. Colleges working to ensure access to programs that lead to higher wage jobs (STEM, Business, Health) can reduce the earnings gap while developing a diverse workforce.</a:t>
            </a:r>
          </a:p>
        </p:txBody>
      </p:sp>
      <p:sp>
        <p:nvSpPr>
          <p:cNvPr id="9" name="Title 1">
            <a:extLst>
              <a:ext uri="{FF2B5EF4-FFF2-40B4-BE49-F238E27FC236}">
                <a16:creationId xmlns:a16="http://schemas.microsoft.com/office/drawing/2014/main" id="{8F396960-ED13-884A-93F2-A6D5ECC4DF3F}"/>
              </a:ext>
            </a:extLst>
          </p:cNvPr>
          <p:cNvSpPr>
            <a:spLocks noGrp="1"/>
          </p:cNvSpPr>
          <p:nvPr>
            <p:ph type="title"/>
          </p:nvPr>
        </p:nvSpPr>
        <p:spPr>
          <a:xfrm>
            <a:off x="785467" y="291617"/>
            <a:ext cx="11218235" cy="646072"/>
          </a:xfrm>
        </p:spPr>
        <p:txBody>
          <a:bodyPr anchor="t">
            <a:normAutofit/>
          </a:bodyPr>
          <a:lstStyle/>
          <a:p>
            <a:r>
              <a:rPr lang="en-US" sz="3200" b="1" dirty="0">
                <a:solidFill>
                  <a:schemeClr val="tx2"/>
                </a:solidFill>
                <a:latin typeface="Century Gothic" panose="020B0502020202020204" pitchFamily="34" charset="0"/>
              </a:rPr>
              <a:t>Associate Degrees by Ethnicity &amp; Gender</a:t>
            </a:r>
          </a:p>
        </p:txBody>
      </p:sp>
      <p:sp>
        <p:nvSpPr>
          <p:cNvPr id="13" name="Rectangle 12">
            <a:extLst>
              <a:ext uri="{FF2B5EF4-FFF2-40B4-BE49-F238E27FC236}">
                <a16:creationId xmlns:a16="http://schemas.microsoft.com/office/drawing/2014/main" id="{7D5282B9-D907-7740-8E59-1745FBD6C411}"/>
              </a:ext>
            </a:extLst>
          </p:cNvPr>
          <p:cNvSpPr/>
          <p:nvPr/>
        </p:nvSpPr>
        <p:spPr>
          <a:xfrm>
            <a:off x="3628332" y="2058017"/>
            <a:ext cx="1941534" cy="4255718"/>
          </a:xfrm>
          <a:prstGeom prst="rect">
            <a:avLst/>
          </a:prstGeom>
          <a:noFill/>
          <a:ln w="28575">
            <a:solidFill>
              <a:srgbClr val="00B050"/>
            </a:solidFill>
            <a:prstDash val="sysDot"/>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566B1FC9-3D81-3F41-AA97-D32EBDF2B185}"/>
              </a:ext>
            </a:extLst>
          </p:cNvPr>
          <p:cNvCxnSpPr/>
          <p:nvPr/>
        </p:nvCxnSpPr>
        <p:spPr>
          <a:xfrm>
            <a:off x="5381976" y="2994338"/>
            <a:ext cx="951978"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1EB7965-B3BA-EB4F-A627-AD20262DF5F7}"/>
              </a:ext>
            </a:extLst>
          </p:cNvPr>
          <p:cNvCxnSpPr/>
          <p:nvPr/>
        </p:nvCxnSpPr>
        <p:spPr>
          <a:xfrm>
            <a:off x="5381976" y="3722935"/>
            <a:ext cx="951978"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B8F18B-DA75-3940-9338-9C8387048F0D}"/>
              </a:ext>
            </a:extLst>
          </p:cNvPr>
          <p:cNvCxnSpPr/>
          <p:nvPr/>
        </p:nvCxnSpPr>
        <p:spPr>
          <a:xfrm>
            <a:off x="5381976" y="5451527"/>
            <a:ext cx="951978"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E838A91-E063-8E4B-BEED-DC967E17EEF8}"/>
              </a:ext>
            </a:extLst>
          </p:cNvPr>
          <p:cNvCxnSpPr/>
          <p:nvPr/>
        </p:nvCxnSpPr>
        <p:spPr>
          <a:xfrm>
            <a:off x="922714" y="4221888"/>
            <a:ext cx="965756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tudent Completion: Key Takeaways from Research Studies"/>
          <p:cNvSpPr txBox="1">
            <a:spLocks noGrp="1"/>
          </p:cNvSpPr>
          <p:nvPr>
            <p:ph type="title"/>
          </p:nvPr>
        </p:nvSpPr>
        <p:spPr>
          <a:xfrm>
            <a:off x="415170" y="284585"/>
            <a:ext cx="11111245" cy="948456"/>
          </a:xfrm>
          <a:prstGeom prst="rect">
            <a:avLst/>
          </a:prstGeom>
        </p:spPr>
        <p:txBody>
          <a:bodyPr>
            <a:normAutofit/>
          </a:bodyPr>
          <a:lstStyle>
            <a:lvl1pPr defTabSz="560831">
              <a:defRPr sz="6144" spc="-122"/>
            </a:lvl1pPr>
          </a:lstStyle>
          <a:p>
            <a:r>
              <a:rPr sz="3600" b="1" dirty="0">
                <a:solidFill>
                  <a:srgbClr val="007088"/>
                </a:solidFill>
              </a:rPr>
              <a:t>Student </a:t>
            </a:r>
            <a:r>
              <a:rPr lang="en-US" sz="3600" b="1" dirty="0">
                <a:solidFill>
                  <a:srgbClr val="007088"/>
                </a:solidFill>
              </a:rPr>
              <a:t>Success</a:t>
            </a:r>
            <a:r>
              <a:rPr sz="3600" b="1" dirty="0">
                <a:solidFill>
                  <a:srgbClr val="007088"/>
                </a:solidFill>
              </a:rPr>
              <a:t>: Key Takeaways from Research</a:t>
            </a:r>
          </a:p>
        </p:txBody>
      </p:sp>
      <p:sp>
        <p:nvSpPr>
          <p:cNvPr id="292" name="Survey of 6,000 community college students from 10 community colleges in California and 8 other states conducted by North Carolina State University revealed the top ten (10) challenges to student success.…"/>
          <p:cNvSpPr txBox="1">
            <a:spLocks noGrp="1"/>
          </p:cNvSpPr>
          <p:nvPr>
            <p:ph idx="1"/>
          </p:nvPr>
        </p:nvSpPr>
        <p:spPr>
          <a:xfrm>
            <a:off x="415170" y="1647731"/>
            <a:ext cx="11111245" cy="4529233"/>
          </a:xfrm>
          <a:prstGeom prst="rect">
            <a:avLst/>
          </a:prstGeom>
        </p:spPr>
        <p:txBody>
          <a:bodyPr vert="horz" lIns="91440" tIns="45720" rIns="91440" bIns="45720" rtlCol="0" anchor="t">
            <a:noAutofit/>
          </a:bodyPr>
          <a:lstStyle/>
          <a:p>
            <a:pPr marL="0" indent="0" defTabSz="180730">
              <a:spcBef>
                <a:spcPts val="1266"/>
              </a:spcBef>
              <a:buNone/>
              <a:defRPr sz="1979"/>
            </a:pPr>
            <a:r>
              <a:rPr sz="1600" b="1" dirty="0">
                <a:solidFill>
                  <a:schemeClr val="tx2"/>
                </a:solidFill>
                <a:latin typeface="Century Gothic"/>
              </a:rPr>
              <a:t>Survey of 6,000 community college students from 10 community colleges in California and 8 other states conducted by North Carolina State University revealed the top ten (10) challenges to student success.</a:t>
            </a:r>
            <a:endParaRPr lang="en-US" sz="1600" b="1" dirty="0">
              <a:solidFill>
                <a:schemeClr val="tx2"/>
              </a:solidFill>
              <a:latin typeface="Century Gothic"/>
            </a:endParaRPr>
          </a:p>
          <a:p>
            <a:pPr marL="156845" indent="-156845" defTabSz="180730">
              <a:spcBef>
                <a:spcPts val="1266"/>
              </a:spcBef>
              <a:defRPr sz="1979"/>
            </a:pPr>
            <a:r>
              <a:rPr sz="1600" b="1" dirty="0">
                <a:solidFill>
                  <a:schemeClr val="tx2"/>
                </a:solidFill>
                <a:latin typeface="Century Gothic"/>
              </a:rPr>
              <a:t>Work (34%)</a:t>
            </a:r>
          </a:p>
          <a:p>
            <a:pPr marL="156845" indent="-156845" defTabSz="180730">
              <a:spcBef>
                <a:spcPts val="1266"/>
              </a:spcBef>
              <a:defRPr sz="1979"/>
            </a:pPr>
            <a:r>
              <a:rPr sz="1600" b="1" dirty="0">
                <a:solidFill>
                  <a:schemeClr val="tx2"/>
                </a:solidFill>
                <a:latin typeface="Century Gothic"/>
              </a:rPr>
              <a:t>Paying expenses (34%)</a:t>
            </a:r>
          </a:p>
          <a:p>
            <a:pPr marL="156845" indent="-156845" defTabSz="180730">
              <a:spcBef>
                <a:spcPts val="1266"/>
              </a:spcBef>
              <a:defRPr sz="1979"/>
            </a:pPr>
            <a:r>
              <a:rPr sz="1600" b="1" dirty="0">
                <a:solidFill>
                  <a:schemeClr val="tx2"/>
                </a:solidFill>
                <a:latin typeface="Century Gothic"/>
              </a:rPr>
              <a:t>Meeting demands of family and friends (30%)</a:t>
            </a:r>
          </a:p>
          <a:p>
            <a:pPr marL="156845" indent="-156845" defTabSz="180730">
              <a:spcBef>
                <a:spcPts val="1266"/>
              </a:spcBef>
              <a:defRPr sz="1979"/>
            </a:pPr>
            <a:r>
              <a:rPr sz="1600" b="1" dirty="0">
                <a:solidFill>
                  <a:schemeClr val="tx2"/>
                </a:solidFill>
                <a:latin typeface="Century Gothic"/>
              </a:rPr>
              <a:t>Online classes, e.g. difficulty learning material on their own, lack of interaction with faculty (21%)</a:t>
            </a:r>
          </a:p>
          <a:p>
            <a:pPr marL="156845" indent="-156845" defTabSz="180730">
              <a:spcBef>
                <a:spcPts val="1266"/>
              </a:spcBef>
              <a:defRPr sz="1979"/>
            </a:pPr>
            <a:r>
              <a:rPr sz="1600" b="1" dirty="0">
                <a:solidFill>
                  <a:schemeClr val="tx2"/>
                </a:solidFill>
                <a:latin typeface="Century Gothic"/>
              </a:rPr>
              <a:t>Parking on campus (21%)</a:t>
            </a:r>
          </a:p>
          <a:p>
            <a:pPr marL="156845" indent="-156845" defTabSz="180730">
              <a:spcBef>
                <a:spcPts val="1266"/>
              </a:spcBef>
              <a:defRPr sz="1979"/>
            </a:pPr>
            <a:r>
              <a:rPr sz="1600" b="1" dirty="0">
                <a:solidFill>
                  <a:schemeClr val="tx2"/>
                </a:solidFill>
                <a:latin typeface="Century Gothic"/>
              </a:rPr>
              <a:t>Developmental courses, courses were too hard (17%)</a:t>
            </a:r>
          </a:p>
          <a:p>
            <a:pPr marL="156845" indent="-156845" defTabSz="180730">
              <a:spcBef>
                <a:spcPts val="1266"/>
              </a:spcBef>
              <a:defRPr sz="1979"/>
            </a:pPr>
            <a:r>
              <a:rPr sz="1600" b="1" dirty="0">
                <a:solidFill>
                  <a:schemeClr val="tx2"/>
                </a:solidFill>
                <a:latin typeface="Century Gothic"/>
              </a:rPr>
              <a:t>Faculty (16%)</a:t>
            </a:r>
          </a:p>
          <a:p>
            <a:pPr marL="156845" indent="-156845" defTabSz="180730">
              <a:spcBef>
                <a:spcPts val="1266"/>
              </a:spcBef>
              <a:defRPr sz="1979"/>
            </a:pPr>
            <a:r>
              <a:rPr sz="1600" b="1" dirty="0">
                <a:solidFill>
                  <a:schemeClr val="tx2"/>
                </a:solidFill>
                <a:latin typeface="Century Gothic"/>
              </a:rPr>
              <a:t>Health and disability (16%)</a:t>
            </a:r>
          </a:p>
          <a:p>
            <a:pPr marL="156845" indent="-156845" defTabSz="180730">
              <a:spcBef>
                <a:spcPts val="1266"/>
              </a:spcBef>
              <a:defRPr sz="1979"/>
            </a:pPr>
            <a:r>
              <a:rPr sz="1600" b="1" dirty="0">
                <a:solidFill>
                  <a:schemeClr val="tx2"/>
                </a:solidFill>
                <a:latin typeface="Century Gothic"/>
              </a:rPr>
              <a:t>Doing college-level work (15%)</a:t>
            </a:r>
          </a:p>
          <a:p>
            <a:pPr marL="156845" indent="-156845" defTabSz="180730">
              <a:spcBef>
                <a:spcPts val="1266"/>
              </a:spcBef>
              <a:defRPr sz="1979"/>
            </a:pPr>
            <a:r>
              <a:rPr sz="1600" b="1" dirty="0">
                <a:solidFill>
                  <a:schemeClr val="tx2"/>
                </a:solidFill>
                <a:latin typeface="Century Gothic"/>
              </a:rPr>
              <a:t>Registering for courses (14%)</a:t>
            </a:r>
          </a:p>
          <a:p>
            <a:pPr marL="0" indent="0" defTabSz="180730">
              <a:spcBef>
                <a:spcPts val="1266"/>
              </a:spcBef>
              <a:buNone/>
              <a:defRPr sz="1979"/>
            </a:pPr>
            <a:r>
              <a:rPr lang="en-US" sz="1200" dirty="0">
                <a:solidFill>
                  <a:schemeClr val="tx2"/>
                </a:solidFill>
                <a:latin typeface="Century Gothic"/>
              </a:rPr>
              <a:t>*</a:t>
            </a:r>
            <a:r>
              <a:rPr sz="1200" dirty="0">
                <a:solidFill>
                  <a:schemeClr val="tx2"/>
                </a:solidFill>
                <a:latin typeface="Century Gothic"/>
              </a:rPr>
              <a:t>Percentages do not add to 100% as students could choose more than one option</a:t>
            </a:r>
          </a:p>
        </p:txBody>
      </p:sp>
      <p:sp>
        <p:nvSpPr>
          <p:cNvPr id="293" name="RISC Report"/>
          <p:cNvSpPr txBox="1"/>
          <p:nvPr/>
        </p:nvSpPr>
        <p:spPr>
          <a:xfrm>
            <a:off x="9116840" y="6068597"/>
            <a:ext cx="2659990" cy="504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000" u="sng">
                <a:hlinkClick r:id="" action="ppaction://noaction"/>
              </a:defRPr>
            </a:lvl1pPr>
          </a:lstStyle>
          <a:p>
            <a:pPr>
              <a:defRPr u="none"/>
            </a:pPr>
            <a:r>
              <a:rPr sz="1406" dirty="0"/>
              <a:t>RISC Report</a:t>
            </a:r>
            <a:r>
              <a:rPr lang="en-US" sz="1406" dirty="0"/>
              <a:t> (Fall 2017 &amp; Fall 2018; Published 2019)</a:t>
            </a:r>
            <a:endParaRPr sz="1406" dirty="0"/>
          </a:p>
        </p:txBody>
      </p:sp>
      <p:sp>
        <p:nvSpPr>
          <p:cNvPr id="3" name="TextBox 2">
            <a:extLst>
              <a:ext uri="{FF2B5EF4-FFF2-40B4-BE49-F238E27FC236}">
                <a16:creationId xmlns:a16="http://schemas.microsoft.com/office/drawing/2014/main" id="{54891A2B-2D3C-1F55-E14F-F27FD44D46E1}"/>
              </a:ext>
            </a:extLst>
          </p:cNvPr>
          <p:cNvSpPr txBox="1"/>
          <p:nvPr/>
        </p:nvSpPr>
        <p:spPr>
          <a:xfrm>
            <a:off x="415170" y="1128144"/>
            <a:ext cx="10654687" cy="369332"/>
          </a:xfrm>
          <a:prstGeom prst="rect">
            <a:avLst/>
          </a:prstGeom>
          <a:noFill/>
        </p:spPr>
        <p:txBody>
          <a:bodyPr wrap="square">
            <a:spAutoFit/>
          </a:bodyPr>
          <a:lstStyle/>
          <a:p>
            <a:pPr marL="171450" indent="-171450"/>
            <a:r>
              <a:rPr lang="en-US" b="1" dirty="0">
                <a:solidFill>
                  <a:schemeClr val="tx2"/>
                </a:solidFill>
                <a:ea typeface="+mn-lt"/>
                <a:cs typeface="+mn-lt"/>
              </a:rPr>
              <a:t>Non-academic obstacles might be key drivers of dropout rates for low-income students. </a:t>
            </a:r>
            <a:endParaRPr lang="en-US" b="1" dirty="0">
              <a:solidFill>
                <a:schemeClr val="tx2"/>
              </a:solidFill>
              <a:latin typeface="Palatino Linotyp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90DE-D98E-6523-6CA8-30B34AE20869}"/>
              </a:ext>
            </a:extLst>
          </p:cNvPr>
          <p:cNvSpPr>
            <a:spLocks noGrp="1"/>
          </p:cNvSpPr>
          <p:nvPr>
            <p:ph type="title"/>
          </p:nvPr>
        </p:nvSpPr>
        <p:spPr>
          <a:xfrm>
            <a:off x="843542" y="365128"/>
            <a:ext cx="10682873" cy="847656"/>
          </a:xfrm>
        </p:spPr>
        <p:txBody>
          <a:bodyPr/>
          <a:lstStyle/>
          <a:p>
            <a:r>
              <a:rPr lang="en-US" b="1" dirty="0" err="1">
                <a:solidFill>
                  <a:srgbClr val="007088"/>
                </a:solidFill>
              </a:rPr>
              <a:t>WestEd</a:t>
            </a:r>
            <a:r>
              <a:rPr lang="en-US" b="1" dirty="0">
                <a:solidFill>
                  <a:srgbClr val="007088"/>
                </a:solidFill>
              </a:rPr>
              <a:t> EMP Support Timeline</a:t>
            </a:r>
          </a:p>
        </p:txBody>
      </p:sp>
      <p:pic>
        <p:nvPicPr>
          <p:cNvPr id="4" name="Picture 3">
            <a:extLst>
              <a:ext uri="{FF2B5EF4-FFF2-40B4-BE49-F238E27FC236}">
                <a16:creationId xmlns:a16="http://schemas.microsoft.com/office/drawing/2014/main" id="{77A5EDB0-7472-27FF-4242-EB76C2EF3227}"/>
              </a:ext>
            </a:extLst>
          </p:cNvPr>
          <p:cNvPicPr>
            <a:picLocks noChangeAspect="1"/>
          </p:cNvPicPr>
          <p:nvPr/>
        </p:nvPicPr>
        <p:blipFill>
          <a:blip r:embed="rId2"/>
          <a:stretch>
            <a:fillRect/>
          </a:stretch>
        </p:blipFill>
        <p:spPr>
          <a:xfrm>
            <a:off x="843541" y="1337553"/>
            <a:ext cx="10537927" cy="5155319"/>
          </a:xfrm>
          <a:prstGeom prst="rect">
            <a:avLst/>
          </a:prstGeom>
        </p:spPr>
      </p:pic>
    </p:spTree>
    <p:extLst>
      <p:ext uri="{BB962C8B-B14F-4D97-AF65-F5344CB8AC3E}">
        <p14:creationId xmlns:p14="http://schemas.microsoft.com/office/powerpoint/2010/main" val="8411078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eliminary Strategic Priorities"/>
          <p:cNvSpPr txBox="1">
            <a:spLocks noGrp="1"/>
          </p:cNvSpPr>
          <p:nvPr>
            <p:ph type="title" idx="4294967295"/>
          </p:nvPr>
        </p:nvSpPr>
        <p:spPr>
          <a:xfrm>
            <a:off x="665586" y="1"/>
            <a:ext cx="10445327" cy="1155340"/>
          </a:xfrm>
          <a:prstGeom prst="rect">
            <a:avLst/>
          </a:prstGeom>
        </p:spPr>
        <p:txBody>
          <a:bodyPr/>
          <a:lstStyle/>
          <a:p>
            <a:r>
              <a:rPr b="1" dirty="0">
                <a:solidFill>
                  <a:srgbClr val="007088"/>
                </a:solidFill>
                <a:latin typeface="Century Gothic" panose="020B0502020202020204" pitchFamily="34" charset="0"/>
              </a:rPr>
              <a:t>Preliminary Strategic Priorities</a:t>
            </a:r>
            <a:r>
              <a:rPr lang="en-US" b="1" dirty="0">
                <a:solidFill>
                  <a:srgbClr val="007088"/>
                </a:solidFill>
                <a:latin typeface="Century Gothic" panose="020B0502020202020204" pitchFamily="34" charset="0"/>
              </a:rPr>
              <a:t> for EMP</a:t>
            </a:r>
            <a:endParaRPr b="1" dirty="0">
              <a:solidFill>
                <a:srgbClr val="007088"/>
              </a:solidFill>
              <a:latin typeface="Century Gothic" panose="020B0502020202020204" pitchFamily="34" charset="0"/>
            </a:endParaRPr>
          </a:p>
        </p:txBody>
      </p:sp>
      <p:sp>
        <p:nvSpPr>
          <p:cNvPr id="158" name="Student Completion…"/>
          <p:cNvSpPr txBox="1">
            <a:spLocks noGrp="1"/>
          </p:cNvSpPr>
          <p:nvPr>
            <p:ph type="body" idx="4294967295"/>
          </p:nvPr>
        </p:nvSpPr>
        <p:spPr>
          <a:xfrm>
            <a:off x="722376" y="1155341"/>
            <a:ext cx="10388537" cy="5197333"/>
          </a:xfrm>
          <a:prstGeom prst="rect">
            <a:avLst/>
          </a:prstGeom>
        </p:spPr>
        <p:txBody>
          <a:bodyPr>
            <a:noAutofit/>
          </a:bodyPr>
          <a:lstStyle/>
          <a:p>
            <a:pPr marL="344488" indent="-336550" defTabSz="291633">
              <a:spcBef>
                <a:spcPts val="2039"/>
              </a:spcBef>
              <a:buSzPct val="100000"/>
              <a:buAutoNum type="arabicPeriod"/>
              <a:defRPr sz="2698"/>
            </a:pPr>
            <a:r>
              <a:rPr sz="2800" b="1" dirty="0">
                <a:solidFill>
                  <a:schemeClr val="tx2"/>
                </a:solidFill>
                <a:latin typeface="+mj-lt"/>
              </a:rPr>
              <a:t>Student Completion</a:t>
            </a:r>
            <a:endParaRPr lang="en-US" sz="2800" b="1" dirty="0">
              <a:solidFill>
                <a:schemeClr val="tx2"/>
              </a:solidFill>
              <a:latin typeface="+mj-lt"/>
            </a:endParaRPr>
          </a:p>
          <a:p>
            <a:pPr marL="344488" indent="-336550" defTabSz="291633">
              <a:spcBef>
                <a:spcPts val="2039"/>
              </a:spcBef>
              <a:buSzPct val="100000"/>
              <a:buAutoNum type="arabicPeriod"/>
              <a:defRPr sz="2698"/>
            </a:pPr>
            <a:r>
              <a:rPr sz="2800" b="1" dirty="0">
                <a:solidFill>
                  <a:schemeClr val="tx2"/>
                </a:solidFill>
                <a:latin typeface="+mj-lt"/>
              </a:rPr>
              <a:t>Teaching and Learning</a:t>
            </a:r>
          </a:p>
          <a:p>
            <a:pPr marL="344488" indent="-336550" defTabSz="291633">
              <a:spcBef>
                <a:spcPts val="2039"/>
              </a:spcBef>
              <a:buSzPct val="100000"/>
              <a:buAutoNum type="arabicPeriod"/>
              <a:defRPr sz="2698"/>
            </a:pPr>
            <a:r>
              <a:rPr sz="2800" b="1" dirty="0">
                <a:solidFill>
                  <a:schemeClr val="tx2"/>
                </a:solidFill>
                <a:latin typeface="+mj-lt"/>
              </a:rPr>
              <a:t>Data-Informed Processes &amp; Innovation</a:t>
            </a:r>
            <a:r>
              <a:rPr lang="en-US" sz="2800" b="1" dirty="0">
                <a:solidFill>
                  <a:schemeClr val="tx2"/>
                </a:solidFill>
                <a:latin typeface="+mj-lt"/>
              </a:rPr>
              <a:t>s</a:t>
            </a:r>
            <a:endParaRPr sz="2800" b="1" dirty="0">
              <a:solidFill>
                <a:schemeClr val="tx2"/>
              </a:solidFill>
              <a:latin typeface="+mj-lt"/>
            </a:endParaRPr>
          </a:p>
          <a:p>
            <a:pPr marL="344488" indent="-336550" defTabSz="291633">
              <a:spcBef>
                <a:spcPts val="2039"/>
              </a:spcBef>
              <a:buSzPct val="100000"/>
              <a:buAutoNum type="arabicPeriod"/>
              <a:defRPr sz="2698"/>
            </a:pPr>
            <a:r>
              <a:rPr sz="2800" b="1" dirty="0">
                <a:solidFill>
                  <a:schemeClr val="tx2"/>
                </a:solidFill>
                <a:latin typeface="+mj-lt"/>
              </a:rPr>
              <a:t>Community Partnerships</a:t>
            </a:r>
          </a:p>
          <a:p>
            <a:pPr marL="344488" indent="-336550" defTabSz="291633">
              <a:spcBef>
                <a:spcPts val="2039"/>
              </a:spcBef>
              <a:buSzPct val="100000"/>
              <a:buAutoNum type="arabicPeriod"/>
              <a:defRPr sz="2698"/>
            </a:pPr>
            <a:r>
              <a:rPr sz="2800" b="1" dirty="0">
                <a:solidFill>
                  <a:schemeClr val="tx2"/>
                </a:solidFill>
                <a:latin typeface="+mj-lt"/>
              </a:rPr>
              <a:t>Human Capital Development</a:t>
            </a:r>
          </a:p>
          <a:p>
            <a:pPr marL="344488" indent="-336550" defTabSz="291633">
              <a:spcBef>
                <a:spcPts val="2039"/>
              </a:spcBef>
              <a:buSzPct val="100000"/>
              <a:buAutoNum type="arabicPeriod"/>
              <a:defRPr sz="2698"/>
            </a:pPr>
            <a:r>
              <a:rPr sz="2800" b="1" dirty="0">
                <a:solidFill>
                  <a:schemeClr val="tx2"/>
                </a:solidFill>
                <a:latin typeface="+mj-lt"/>
              </a:rPr>
              <a:t>Fiscal Sustainability</a:t>
            </a:r>
          </a:p>
          <a:p>
            <a:pPr marL="344488" indent="-336550" defTabSz="291633">
              <a:spcBef>
                <a:spcPts val="2039"/>
              </a:spcBef>
              <a:buSzPct val="100000"/>
              <a:buAutoNum type="arabicPeriod"/>
              <a:defRPr sz="2698"/>
            </a:pPr>
            <a:r>
              <a:rPr sz="2800" b="1" dirty="0">
                <a:solidFill>
                  <a:schemeClr val="tx2"/>
                </a:solidFill>
                <a:latin typeface="+mj-lt"/>
              </a:rPr>
              <a:t>Diversity, Equity, Inclusion &amp; the Global Community</a:t>
            </a:r>
          </a:p>
          <a:p>
            <a:pPr marL="344488" indent="-336550" defTabSz="291633">
              <a:spcBef>
                <a:spcPts val="2039"/>
              </a:spcBef>
              <a:buSzPct val="100000"/>
              <a:buAutoNum type="arabicPeriod"/>
              <a:defRPr sz="2698"/>
            </a:pPr>
            <a:r>
              <a:rPr sz="2800" b="1" dirty="0">
                <a:solidFill>
                  <a:schemeClr val="tx2"/>
                </a:solidFill>
                <a:latin typeface="+mj-lt"/>
              </a:rPr>
              <a:t>Advanced Technology &amp; Facilities</a:t>
            </a:r>
          </a:p>
        </p:txBody>
      </p:sp>
      <p:sp>
        <p:nvSpPr>
          <p:cNvPr id="159" name="BCC President’s Report"/>
          <p:cNvSpPr txBox="1"/>
          <p:nvPr/>
        </p:nvSpPr>
        <p:spPr>
          <a:xfrm>
            <a:off x="9364827" y="6160566"/>
            <a:ext cx="187551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a:t>BCC President’s Report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0B4E-1C97-1528-C6C7-7E457CAC6702}"/>
              </a:ext>
            </a:extLst>
          </p:cNvPr>
          <p:cNvSpPr>
            <a:spLocks noGrp="1"/>
          </p:cNvSpPr>
          <p:nvPr>
            <p:ph type="title"/>
          </p:nvPr>
        </p:nvSpPr>
        <p:spPr>
          <a:xfrm>
            <a:off x="621859" y="1294646"/>
            <a:ext cx="11111245" cy="4001631"/>
          </a:xfrm>
        </p:spPr>
        <p:txBody>
          <a:bodyPr>
            <a:normAutofit/>
          </a:bodyPr>
          <a:lstStyle/>
          <a:p>
            <a:pPr algn="ctr"/>
            <a:r>
              <a:rPr lang="en-US" sz="4800" b="1" dirty="0">
                <a:solidFill>
                  <a:srgbClr val="007088"/>
                </a:solidFill>
              </a:rPr>
              <a:t>Questions?</a:t>
            </a:r>
          </a:p>
        </p:txBody>
      </p:sp>
    </p:spTree>
    <p:extLst>
      <p:ext uri="{BB962C8B-B14F-4D97-AF65-F5344CB8AC3E}">
        <p14:creationId xmlns:p14="http://schemas.microsoft.com/office/powerpoint/2010/main" val="19701710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4BC85F9-1A23-64A0-9AF6-A4A795869499}"/>
              </a:ext>
            </a:extLst>
          </p:cNvPr>
          <p:cNvSpPr/>
          <p:nvPr/>
        </p:nvSpPr>
        <p:spPr>
          <a:xfrm>
            <a:off x="1572977" y="2530398"/>
            <a:ext cx="9250735" cy="39315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AFEAA13-DEB6-293A-EBC4-2C247CD1A3F6}"/>
              </a:ext>
            </a:extLst>
          </p:cNvPr>
          <p:cNvSpPr/>
          <p:nvPr/>
        </p:nvSpPr>
        <p:spPr>
          <a:xfrm>
            <a:off x="1572978" y="1882001"/>
            <a:ext cx="9250735" cy="5320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1411534-37C4-BED2-1315-6C3B7ED6B66F}"/>
              </a:ext>
            </a:extLst>
          </p:cNvPr>
          <p:cNvSpPr/>
          <p:nvPr/>
        </p:nvSpPr>
        <p:spPr>
          <a:xfrm>
            <a:off x="1572978" y="1230059"/>
            <a:ext cx="9250735" cy="532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a:extLst>
              <a:ext uri="{FF2B5EF4-FFF2-40B4-BE49-F238E27FC236}">
                <a16:creationId xmlns:a16="http://schemas.microsoft.com/office/drawing/2014/main" id="{C762A679-3927-454D-8F3E-29710307A42F}"/>
              </a:ext>
            </a:extLst>
          </p:cNvPr>
          <p:cNvGraphicFramePr>
            <a:graphicFrameLocks/>
          </p:cNvGraphicFramePr>
          <p:nvPr>
            <p:extLst>
              <p:ext uri="{D42A27DB-BD31-4B8C-83A1-F6EECF244321}">
                <p14:modId xmlns:p14="http://schemas.microsoft.com/office/powerpoint/2010/main" val="1356736140"/>
              </p:ext>
            </p:extLst>
          </p:nvPr>
        </p:nvGraphicFramePr>
        <p:xfrm>
          <a:off x="1463521" y="2839027"/>
          <a:ext cx="9529980" cy="35838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4602E74-8B0C-AEC4-E70C-D69579D7A4F7}"/>
              </a:ext>
            </a:extLst>
          </p:cNvPr>
          <p:cNvSpPr txBox="1"/>
          <p:nvPr/>
        </p:nvSpPr>
        <p:spPr>
          <a:xfrm>
            <a:off x="2782437" y="1323614"/>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10,976</a:t>
            </a:r>
          </a:p>
        </p:txBody>
      </p:sp>
      <p:sp>
        <p:nvSpPr>
          <p:cNvPr id="7" name="TextBox 6">
            <a:extLst>
              <a:ext uri="{FF2B5EF4-FFF2-40B4-BE49-F238E27FC236}">
                <a16:creationId xmlns:a16="http://schemas.microsoft.com/office/drawing/2014/main" id="{3665591B-D9E6-5F01-70E8-75A758AB84D0}"/>
              </a:ext>
            </a:extLst>
          </p:cNvPr>
          <p:cNvSpPr txBox="1"/>
          <p:nvPr/>
        </p:nvSpPr>
        <p:spPr>
          <a:xfrm>
            <a:off x="5716646" y="1332896"/>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11,427</a:t>
            </a:r>
          </a:p>
        </p:txBody>
      </p:sp>
      <p:sp>
        <p:nvSpPr>
          <p:cNvPr id="8" name="TextBox 7">
            <a:extLst>
              <a:ext uri="{FF2B5EF4-FFF2-40B4-BE49-F238E27FC236}">
                <a16:creationId xmlns:a16="http://schemas.microsoft.com/office/drawing/2014/main" id="{E915C04C-4A7D-BDEF-952E-CD1189D9FC50}"/>
              </a:ext>
            </a:extLst>
          </p:cNvPr>
          <p:cNvSpPr txBox="1"/>
          <p:nvPr/>
        </p:nvSpPr>
        <p:spPr>
          <a:xfrm>
            <a:off x="1572978" y="1339003"/>
            <a:ext cx="1291466" cy="338554"/>
          </a:xfrm>
          <a:prstGeom prst="rect">
            <a:avLst/>
          </a:prstGeom>
          <a:noFill/>
        </p:spPr>
        <p:txBody>
          <a:bodyPr wrap="square" rtlCol="0">
            <a:spAutoFit/>
          </a:bodyPr>
          <a:lstStyle/>
          <a:p>
            <a:r>
              <a:rPr lang="en-US" sz="1600" b="1" dirty="0">
                <a:solidFill>
                  <a:schemeClr val="bg2">
                    <a:lumMod val="20000"/>
                    <a:lumOff val="80000"/>
                  </a:schemeClr>
                </a:solidFill>
                <a:latin typeface="Calibri" panose="020F0502020204030204" pitchFamily="34" charset="0"/>
                <a:cs typeface="Calibri" panose="020F0502020204030204" pitchFamily="34" charset="0"/>
              </a:rPr>
              <a:t>HEADCOUNT</a:t>
            </a:r>
          </a:p>
        </p:txBody>
      </p:sp>
      <p:sp>
        <p:nvSpPr>
          <p:cNvPr id="12" name="TextBox 11">
            <a:extLst>
              <a:ext uri="{FF2B5EF4-FFF2-40B4-BE49-F238E27FC236}">
                <a16:creationId xmlns:a16="http://schemas.microsoft.com/office/drawing/2014/main" id="{0DC13D1F-E5B7-49CA-6E05-4BA676A28FF7}"/>
              </a:ext>
            </a:extLst>
          </p:cNvPr>
          <p:cNvSpPr txBox="1"/>
          <p:nvPr/>
        </p:nvSpPr>
        <p:spPr>
          <a:xfrm>
            <a:off x="2790697" y="1981010"/>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3,697</a:t>
            </a:r>
          </a:p>
        </p:txBody>
      </p:sp>
      <p:sp>
        <p:nvSpPr>
          <p:cNvPr id="13" name="TextBox 12">
            <a:extLst>
              <a:ext uri="{FF2B5EF4-FFF2-40B4-BE49-F238E27FC236}">
                <a16:creationId xmlns:a16="http://schemas.microsoft.com/office/drawing/2014/main" id="{546C12F5-8BC9-29EA-F98A-269599998406}"/>
              </a:ext>
            </a:extLst>
          </p:cNvPr>
          <p:cNvSpPr txBox="1"/>
          <p:nvPr/>
        </p:nvSpPr>
        <p:spPr>
          <a:xfrm>
            <a:off x="5777720" y="1975307"/>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3,263</a:t>
            </a:r>
          </a:p>
        </p:txBody>
      </p:sp>
      <p:sp>
        <p:nvSpPr>
          <p:cNvPr id="14" name="TextBox 13">
            <a:extLst>
              <a:ext uri="{FF2B5EF4-FFF2-40B4-BE49-F238E27FC236}">
                <a16:creationId xmlns:a16="http://schemas.microsoft.com/office/drawing/2014/main" id="{2F53CC80-40D9-54A2-446B-DFFD2184C905}"/>
              </a:ext>
            </a:extLst>
          </p:cNvPr>
          <p:cNvSpPr txBox="1"/>
          <p:nvPr/>
        </p:nvSpPr>
        <p:spPr>
          <a:xfrm>
            <a:off x="1614050" y="2019146"/>
            <a:ext cx="1023730" cy="307777"/>
          </a:xfrm>
          <a:prstGeom prst="rect">
            <a:avLst/>
          </a:prstGeom>
          <a:noFill/>
        </p:spPr>
        <p:txBody>
          <a:bodyPr wrap="square" rtlCol="0">
            <a:spAutoFit/>
          </a:bodyPr>
          <a:lstStyle/>
          <a:p>
            <a:r>
              <a:rPr lang="en-US" sz="1400" b="1" dirty="0">
                <a:solidFill>
                  <a:schemeClr val="bg2">
                    <a:lumMod val="20000"/>
                    <a:lumOff val="80000"/>
                  </a:schemeClr>
                </a:solidFill>
                <a:latin typeface="Arial" panose="020B0604020202020204" pitchFamily="34" charset="0"/>
                <a:cs typeface="Arial" panose="020B0604020202020204" pitchFamily="34" charset="0"/>
              </a:rPr>
              <a:t>FTES</a:t>
            </a:r>
          </a:p>
        </p:txBody>
      </p:sp>
      <p:sp>
        <p:nvSpPr>
          <p:cNvPr id="15" name="Title 1">
            <a:extLst>
              <a:ext uri="{FF2B5EF4-FFF2-40B4-BE49-F238E27FC236}">
                <a16:creationId xmlns:a16="http://schemas.microsoft.com/office/drawing/2014/main" id="{9BA08BAF-17E2-C448-C28A-95276A4D2C08}"/>
              </a:ext>
            </a:extLst>
          </p:cNvPr>
          <p:cNvSpPr txBox="1">
            <a:spLocks/>
          </p:cNvSpPr>
          <p:nvPr/>
        </p:nvSpPr>
        <p:spPr>
          <a:xfrm>
            <a:off x="1463520" y="373524"/>
            <a:ext cx="8815201" cy="446145"/>
          </a:xfrm>
          <a:prstGeom prst="rect">
            <a:avLst/>
          </a:prstGeom>
        </p:spPr>
        <p:txBody>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rgbClr val="009193"/>
                </a:solidFill>
                <a:latin typeface="Franklin Gothic Demi Cond" panose="020B0603020102020204" pitchFamily="34" charset="0"/>
              </a:rPr>
              <a:t>BCC ENROLLMENT TREND</a:t>
            </a:r>
          </a:p>
        </p:txBody>
      </p:sp>
      <p:sp>
        <p:nvSpPr>
          <p:cNvPr id="18" name="TextBox 17">
            <a:extLst>
              <a:ext uri="{FF2B5EF4-FFF2-40B4-BE49-F238E27FC236}">
                <a16:creationId xmlns:a16="http://schemas.microsoft.com/office/drawing/2014/main" id="{3A8BE508-8E32-2DEE-3C88-A83A86759FFE}"/>
              </a:ext>
            </a:extLst>
          </p:cNvPr>
          <p:cNvSpPr txBox="1"/>
          <p:nvPr/>
        </p:nvSpPr>
        <p:spPr>
          <a:xfrm>
            <a:off x="8911235" y="1311403"/>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10,137</a:t>
            </a:r>
          </a:p>
        </p:txBody>
      </p:sp>
      <p:sp>
        <p:nvSpPr>
          <p:cNvPr id="19" name="TextBox 18">
            <a:extLst>
              <a:ext uri="{FF2B5EF4-FFF2-40B4-BE49-F238E27FC236}">
                <a16:creationId xmlns:a16="http://schemas.microsoft.com/office/drawing/2014/main" id="{542D5C52-0523-6BAC-1698-FF7F8718EC21}"/>
              </a:ext>
            </a:extLst>
          </p:cNvPr>
          <p:cNvSpPr txBox="1"/>
          <p:nvPr/>
        </p:nvSpPr>
        <p:spPr>
          <a:xfrm>
            <a:off x="9042355" y="1953814"/>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2,628</a:t>
            </a:r>
          </a:p>
        </p:txBody>
      </p:sp>
      <p:cxnSp>
        <p:nvCxnSpPr>
          <p:cNvPr id="20" name="Straight Connector 19">
            <a:extLst>
              <a:ext uri="{FF2B5EF4-FFF2-40B4-BE49-F238E27FC236}">
                <a16:creationId xmlns:a16="http://schemas.microsoft.com/office/drawing/2014/main" id="{6CAD76AE-BF8D-3C6E-B387-8150969D5570}"/>
              </a:ext>
            </a:extLst>
          </p:cNvPr>
          <p:cNvCxnSpPr>
            <a:cxnSpLocks/>
          </p:cNvCxnSpPr>
          <p:nvPr/>
        </p:nvCxnSpPr>
        <p:spPr>
          <a:xfrm>
            <a:off x="4706838" y="1230059"/>
            <a:ext cx="0" cy="4782320"/>
          </a:xfrm>
          <a:prstGeom prst="line">
            <a:avLst/>
          </a:prstGeom>
          <a:ln w="571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70476E-7C13-55C4-9CED-09BD977E73AA}"/>
              </a:ext>
            </a:extLst>
          </p:cNvPr>
          <p:cNvSpPr txBox="1"/>
          <p:nvPr/>
        </p:nvSpPr>
        <p:spPr>
          <a:xfrm>
            <a:off x="1625818" y="3032493"/>
            <a:ext cx="1415547"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GENDER</a:t>
            </a:r>
          </a:p>
        </p:txBody>
      </p:sp>
      <p:cxnSp>
        <p:nvCxnSpPr>
          <p:cNvPr id="36" name="Straight Arrow Connector 35">
            <a:extLst>
              <a:ext uri="{FF2B5EF4-FFF2-40B4-BE49-F238E27FC236}">
                <a16:creationId xmlns:a16="http://schemas.microsoft.com/office/drawing/2014/main" id="{BDFA7E31-C84E-D27E-61AE-C0514673099D}"/>
              </a:ext>
            </a:extLst>
          </p:cNvPr>
          <p:cNvCxnSpPr/>
          <p:nvPr/>
        </p:nvCxnSpPr>
        <p:spPr>
          <a:xfrm>
            <a:off x="6599583" y="1508280"/>
            <a:ext cx="2311652"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CA3836-A540-CB7D-7744-E154B847A54C}"/>
              </a:ext>
            </a:extLst>
          </p:cNvPr>
          <p:cNvCxnSpPr/>
          <p:nvPr/>
        </p:nvCxnSpPr>
        <p:spPr>
          <a:xfrm>
            <a:off x="6612402" y="2157875"/>
            <a:ext cx="2311652"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B73FE23-DBD6-44DC-67AB-6717446D2586}"/>
              </a:ext>
            </a:extLst>
          </p:cNvPr>
          <p:cNvSpPr txBox="1"/>
          <p:nvPr/>
        </p:nvSpPr>
        <p:spPr>
          <a:xfrm>
            <a:off x="1625818" y="2564954"/>
            <a:ext cx="1291466" cy="338554"/>
          </a:xfrm>
          <a:prstGeom prst="rect">
            <a:avLst/>
          </a:prstGeom>
          <a:noFill/>
        </p:spPr>
        <p:txBody>
          <a:bodyPr wrap="square" rtlCol="0">
            <a:spAutoFit/>
          </a:bodyPr>
          <a:lstStyle/>
          <a:p>
            <a:r>
              <a:rPr lang="en-US" sz="1600" b="1" dirty="0">
                <a:solidFill>
                  <a:schemeClr val="bg2">
                    <a:lumMod val="20000"/>
                    <a:lumOff val="80000"/>
                  </a:schemeClr>
                </a:solidFill>
                <a:latin typeface="Calibri" panose="020F0502020204030204" pitchFamily="34" charset="0"/>
                <a:cs typeface="Calibri" panose="020F0502020204030204" pitchFamily="34" charset="0"/>
              </a:rPr>
              <a:t>% FT @ BCC</a:t>
            </a:r>
          </a:p>
        </p:txBody>
      </p:sp>
      <p:sp>
        <p:nvSpPr>
          <p:cNvPr id="43" name="TextBox 42">
            <a:extLst>
              <a:ext uri="{FF2B5EF4-FFF2-40B4-BE49-F238E27FC236}">
                <a16:creationId xmlns:a16="http://schemas.microsoft.com/office/drawing/2014/main" id="{F647E2DC-1438-9DC1-7A97-D86C98361E0E}"/>
              </a:ext>
            </a:extLst>
          </p:cNvPr>
          <p:cNvSpPr txBox="1"/>
          <p:nvPr/>
        </p:nvSpPr>
        <p:spPr>
          <a:xfrm>
            <a:off x="2818025" y="2550919"/>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a:t>
            </a:r>
          </a:p>
        </p:txBody>
      </p:sp>
      <p:sp>
        <p:nvSpPr>
          <p:cNvPr id="44" name="TextBox 43">
            <a:extLst>
              <a:ext uri="{FF2B5EF4-FFF2-40B4-BE49-F238E27FC236}">
                <a16:creationId xmlns:a16="http://schemas.microsoft.com/office/drawing/2014/main" id="{63E85EC1-91FC-F905-9282-E36ED7328191}"/>
              </a:ext>
            </a:extLst>
          </p:cNvPr>
          <p:cNvSpPr txBox="1"/>
          <p:nvPr/>
        </p:nvSpPr>
        <p:spPr>
          <a:xfrm>
            <a:off x="5858473" y="2530580"/>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8%</a:t>
            </a:r>
          </a:p>
        </p:txBody>
      </p:sp>
      <p:sp>
        <p:nvSpPr>
          <p:cNvPr id="45" name="TextBox 44">
            <a:extLst>
              <a:ext uri="{FF2B5EF4-FFF2-40B4-BE49-F238E27FC236}">
                <a16:creationId xmlns:a16="http://schemas.microsoft.com/office/drawing/2014/main" id="{3C6A0FD4-1878-E253-BF1F-F1C67A9CFE7A}"/>
              </a:ext>
            </a:extLst>
          </p:cNvPr>
          <p:cNvSpPr txBox="1"/>
          <p:nvPr/>
        </p:nvSpPr>
        <p:spPr>
          <a:xfrm>
            <a:off x="9044859" y="2530399"/>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a:t>
            </a:r>
          </a:p>
        </p:txBody>
      </p:sp>
      <p:cxnSp>
        <p:nvCxnSpPr>
          <p:cNvPr id="50" name="Straight Connector 49">
            <a:extLst>
              <a:ext uri="{FF2B5EF4-FFF2-40B4-BE49-F238E27FC236}">
                <a16:creationId xmlns:a16="http://schemas.microsoft.com/office/drawing/2014/main" id="{14569C12-0590-2092-A130-B7EAAEA63529}"/>
              </a:ext>
            </a:extLst>
          </p:cNvPr>
          <p:cNvCxnSpPr>
            <a:cxnSpLocks/>
          </p:cNvCxnSpPr>
          <p:nvPr/>
        </p:nvCxnSpPr>
        <p:spPr>
          <a:xfrm>
            <a:off x="7771403" y="1230059"/>
            <a:ext cx="0" cy="4782320"/>
          </a:xfrm>
          <a:prstGeom prst="line">
            <a:avLst/>
          </a:prstGeom>
          <a:ln w="571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045583C-456A-38DF-B019-8618DB31493A}"/>
              </a:ext>
            </a:extLst>
          </p:cNvPr>
          <p:cNvSpPr txBox="1"/>
          <p:nvPr/>
        </p:nvSpPr>
        <p:spPr>
          <a:xfrm>
            <a:off x="7450789" y="1964383"/>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-19%</a:t>
            </a:r>
          </a:p>
        </p:txBody>
      </p:sp>
      <p:sp>
        <p:nvSpPr>
          <p:cNvPr id="26" name="TextBox 25">
            <a:extLst>
              <a:ext uri="{FF2B5EF4-FFF2-40B4-BE49-F238E27FC236}">
                <a16:creationId xmlns:a16="http://schemas.microsoft.com/office/drawing/2014/main" id="{2438D84C-1CF8-7AA4-84F2-B8803D3CBE34}"/>
              </a:ext>
            </a:extLst>
          </p:cNvPr>
          <p:cNvSpPr txBox="1"/>
          <p:nvPr/>
        </p:nvSpPr>
        <p:spPr>
          <a:xfrm>
            <a:off x="7437970" y="131478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-11%</a:t>
            </a:r>
          </a:p>
        </p:txBody>
      </p:sp>
      <p:cxnSp>
        <p:nvCxnSpPr>
          <p:cNvPr id="51" name="Straight Arrow Connector 50">
            <a:extLst>
              <a:ext uri="{FF2B5EF4-FFF2-40B4-BE49-F238E27FC236}">
                <a16:creationId xmlns:a16="http://schemas.microsoft.com/office/drawing/2014/main" id="{0A372B9B-38D3-67D3-8B82-F8AD99A5F314}"/>
              </a:ext>
            </a:extLst>
          </p:cNvPr>
          <p:cNvCxnSpPr>
            <a:cxnSpLocks/>
          </p:cNvCxnSpPr>
          <p:nvPr/>
        </p:nvCxnSpPr>
        <p:spPr>
          <a:xfrm>
            <a:off x="3679232" y="1508280"/>
            <a:ext cx="2037414"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C9CB7CE-5EF4-4E80-1A5B-5D6F7D408B45}"/>
              </a:ext>
            </a:extLst>
          </p:cNvPr>
          <p:cNvSpPr txBox="1"/>
          <p:nvPr/>
        </p:nvSpPr>
        <p:spPr>
          <a:xfrm>
            <a:off x="4368534" y="131478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+4%</a:t>
            </a:r>
          </a:p>
        </p:txBody>
      </p:sp>
      <p:cxnSp>
        <p:nvCxnSpPr>
          <p:cNvPr id="54" name="Straight Arrow Connector 53">
            <a:extLst>
              <a:ext uri="{FF2B5EF4-FFF2-40B4-BE49-F238E27FC236}">
                <a16:creationId xmlns:a16="http://schemas.microsoft.com/office/drawing/2014/main" id="{570C1F48-36D9-66BB-D62E-4232ECB0A9DB}"/>
              </a:ext>
            </a:extLst>
          </p:cNvPr>
          <p:cNvCxnSpPr>
            <a:cxnSpLocks/>
          </p:cNvCxnSpPr>
          <p:nvPr/>
        </p:nvCxnSpPr>
        <p:spPr>
          <a:xfrm>
            <a:off x="3668807" y="2163670"/>
            <a:ext cx="2037414"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A17889E-1438-4682-6A98-D486076B159A}"/>
              </a:ext>
            </a:extLst>
          </p:cNvPr>
          <p:cNvSpPr txBox="1"/>
          <p:nvPr/>
        </p:nvSpPr>
        <p:spPr>
          <a:xfrm>
            <a:off x="4358109" y="197017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334930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1147C0A-8C9B-554F-8E93-7DEF7A5950E4}"/>
              </a:ext>
            </a:extLst>
          </p:cNvPr>
          <p:cNvGraphicFramePr>
            <a:graphicFrameLocks/>
          </p:cNvGraphicFramePr>
          <p:nvPr>
            <p:extLst>
              <p:ext uri="{D42A27DB-BD31-4B8C-83A1-F6EECF244321}">
                <p14:modId xmlns:p14="http://schemas.microsoft.com/office/powerpoint/2010/main" val="2112043514"/>
              </p:ext>
            </p:extLst>
          </p:nvPr>
        </p:nvGraphicFramePr>
        <p:xfrm>
          <a:off x="792576" y="1315871"/>
          <a:ext cx="9604004" cy="503500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EA58D94-1C0A-923D-05AE-ADA068F15372}"/>
              </a:ext>
            </a:extLst>
          </p:cNvPr>
          <p:cNvSpPr txBox="1">
            <a:spLocks/>
          </p:cNvSpPr>
          <p:nvPr/>
        </p:nvSpPr>
        <p:spPr>
          <a:xfrm>
            <a:off x="792576" y="507124"/>
            <a:ext cx="9604004" cy="838200"/>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dirty="0">
                <a:solidFill>
                  <a:srgbClr val="009193"/>
                </a:solidFill>
                <a:latin typeface="Franklin Gothic Demi Cond" panose="020B0603020102020204" pitchFamily="34" charset="0"/>
                <a:cs typeface="Arial" panose="020B0604020202020204" pitchFamily="34" charset="0"/>
              </a:rPr>
              <a:t>Demographics: Ethnicity</a:t>
            </a:r>
          </a:p>
        </p:txBody>
      </p:sp>
      <p:sp>
        <p:nvSpPr>
          <p:cNvPr id="4" name="TextBox 3">
            <a:extLst>
              <a:ext uri="{FF2B5EF4-FFF2-40B4-BE49-F238E27FC236}">
                <a16:creationId xmlns:a16="http://schemas.microsoft.com/office/drawing/2014/main" id="{F2A33AE9-4305-BB01-819B-83376BAFFEF9}"/>
              </a:ext>
            </a:extLst>
          </p:cNvPr>
          <p:cNvSpPr txBox="1"/>
          <p:nvPr/>
        </p:nvSpPr>
        <p:spPr>
          <a:xfrm>
            <a:off x="9794782" y="2002598"/>
            <a:ext cx="1511559" cy="276999"/>
          </a:xfrm>
          <a:prstGeom prst="rect">
            <a:avLst/>
          </a:prstGeom>
          <a:noFill/>
        </p:spPr>
        <p:txBody>
          <a:bodyPr wrap="square" rtlCol="0">
            <a:spAutoFit/>
          </a:bodyPr>
          <a:lstStyle/>
          <a:p>
            <a:r>
              <a:rPr lang="en-US" sz="1200" b="1" dirty="0">
                <a:solidFill>
                  <a:srgbClr val="C00000"/>
                </a:solidFill>
              </a:rPr>
              <a:t>Latinx</a:t>
            </a:r>
          </a:p>
        </p:txBody>
      </p:sp>
      <p:sp>
        <p:nvSpPr>
          <p:cNvPr id="6" name="TextBox 5">
            <a:extLst>
              <a:ext uri="{FF2B5EF4-FFF2-40B4-BE49-F238E27FC236}">
                <a16:creationId xmlns:a16="http://schemas.microsoft.com/office/drawing/2014/main" id="{A2C2188C-62C4-0D5D-6077-F4C6367C20A9}"/>
              </a:ext>
            </a:extLst>
          </p:cNvPr>
          <p:cNvSpPr txBox="1"/>
          <p:nvPr/>
        </p:nvSpPr>
        <p:spPr>
          <a:xfrm>
            <a:off x="9906194" y="2831240"/>
            <a:ext cx="1511559" cy="276999"/>
          </a:xfrm>
          <a:prstGeom prst="rect">
            <a:avLst/>
          </a:prstGeom>
          <a:noFill/>
        </p:spPr>
        <p:txBody>
          <a:bodyPr wrap="square" rtlCol="0">
            <a:spAutoFit/>
          </a:bodyPr>
          <a:lstStyle/>
          <a:p>
            <a:r>
              <a:rPr lang="en-US" sz="1200" b="1" dirty="0">
                <a:solidFill>
                  <a:srgbClr val="C00000"/>
                </a:solidFill>
              </a:rPr>
              <a:t>White</a:t>
            </a:r>
          </a:p>
        </p:txBody>
      </p:sp>
      <p:sp>
        <p:nvSpPr>
          <p:cNvPr id="8" name="TextBox 7">
            <a:extLst>
              <a:ext uri="{FF2B5EF4-FFF2-40B4-BE49-F238E27FC236}">
                <a16:creationId xmlns:a16="http://schemas.microsoft.com/office/drawing/2014/main" id="{1B33C27C-0935-FF8B-F6FA-8464B5F183F1}"/>
              </a:ext>
            </a:extLst>
          </p:cNvPr>
          <p:cNvSpPr txBox="1"/>
          <p:nvPr/>
        </p:nvSpPr>
        <p:spPr>
          <a:xfrm>
            <a:off x="9948815" y="3087063"/>
            <a:ext cx="1511559" cy="276999"/>
          </a:xfrm>
          <a:prstGeom prst="rect">
            <a:avLst/>
          </a:prstGeom>
          <a:noFill/>
        </p:spPr>
        <p:txBody>
          <a:bodyPr wrap="square" rtlCol="0">
            <a:spAutoFit/>
          </a:bodyPr>
          <a:lstStyle/>
          <a:p>
            <a:r>
              <a:rPr lang="en-US" sz="1200" b="1" dirty="0">
                <a:solidFill>
                  <a:srgbClr val="C00000"/>
                </a:solidFill>
              </a:rPr>
              <a:t>Asian</a:t>
            </a:r>
          </a:p>
        </p:txBody>
      </p:sp>
      <p:sp>
        <p:nvSpPr>
          <p:cNvPr id="10" name="TextBox 9">
            <a:extLst>
              <a:ext uri="{FF2B5EF4-FFF2-40B4-BE49-F238E27FC236}">
                <a16:creationId xmlns:a16="http://schemas.microsoft.com/office/drawing/2014/main" id="{A588308B-A14D-652D-D807-6612CD040F40}"/>
              </a:ext>
            </a:extLst>
          </p:cNvPr>
          <p:cNvSpPr txBox="1"/>
          <p:nvPr/>
        </p:nvSpPr>
        <p:spPr>
          <a:xfrm>
            <a:off x="9917914" y="5383295"/>
            <a:ext cx="1991364" cy="276999"/>
          </a:xfrm>
          <a:prstGeom prst="rect">
            <a:avLst/>
          </a:prstGeom>
          <a:noFill/>
        </p:spPr>
        <p:txBody>
          <a:bodyPr wrap="square" rtlCol="0">
            <a:spAutoFit/>
          </a:bodyPr>
          <a:lstStyle/>
          <a:p>
            <a:r>
              <a:rPr lang="en-US" sz="1200" b="1" dirty="0">
                <a:solidFill>
                  <a:srgbClr val="C00000"/>
                </a:solidFill>
              </a:rPr>
              <a:t>Unknown</a:t>
            </a:r>
          </a:p>
        </p:txBody>
      </p:sp>
      <p:sp>
        <p:nvSpPr>
          <p:cNvPr id="11" name="TextBox 10">
            <a:extLst>
              <a:ext uri="{FF2B5EF4-FFF2-40B4-BE49-F238E27FC236}">
                <a16:creationId xmlns:a16="http://schemas.microsoft.com/office/drawing/2014/main" id="{C5539E47-F913-2093-F61D-BD775C197669}"/>
              </a:ext>
            </a:extLst>
          </p:cNvPr>
          <p:cNvSpPr txBox="1"/>
          <p:nvPr/>
        </p:nvSpPr>
        <p:spPr>
          <a:xfrm>
            <a:off x="9917914" y="3665694"/>
            <a:ext cx="1991364" cy="276999"/>
          </a:xfrm>
          <a:prstGeom prst="rect">
            <a:avLst/>
          </a:prstGeom>
          <a:noFill/>
        </p:spPr>
        <p:txBody>
          <a:bodyPr wrap="square" rtlCol="0">
            <a:spAutoFit/>
          </a:bodyPr>
          <a:lstStyle/>
          <a:p>
            <a:r>
              <a:rPr lang="en-US" sz="1200" b="1" dirty="0">
                <a:solidFill>
                  <a:srgbClr val="C00000"/>
                </a:solidFill>
              </a:rPr>
              <a:t>Black/African American</a:t>
            </a:r>
          </a:p>
        </p:txBody>
      </p:sp>
      <p:sp>
        <p:nvSpPr>
          <p:cNvPr id="12" name="TextBox 11">
            <a:extLst>
              <a:ext uri="{FF2B5EF4-FFF2-40B4-BE49-F238E27FC236}">
                <a16:creationId xmlns:a16="http://schemas.microsoft.com/office/drawing/2014/main" id="{EA3DD114-5260-CB86-33EA-E2BAB92F4BA9}"/>
              </a:ext>
            </a:extLst>
          </p:cNvPr>
          <p:cNvSpPr txBox="1"/>
          <p:nvPr/>
        </p:nvSpPr>
        <p:spPr>
          <a:xfrm>
            <a:off x="9794782" y="4830255"/>
            <a:ext cx="1991364" cy="276999"/>
          </a:xfrm>
          <a:prstGeom prst="rect">
            <a:avLst/>
          </a:prstGeom>
          <a:noFill/>
        </p:spPr>
        <p:txBody>
          <a:bodyPr wrap="square" rtlCol="0">
            <a:spAutoFit/>
          </a:bodyPr>
          <a:lstStyle/>
          <a:p>
            <a:r>
              <a:rPr lang="en-US" sz="1200" b="1" dirty="0">
                <a:solidFill>
                  <a:srgbClr val="C00000"/>
                </a:solidFill>
              </a:rPr>
              <a:t>Two+</a:t>
            </a:r>
          </a:p>
        </p:txBody>
      </p:sp>
      <p:sp>
        <p:nvSpPr>
          <p:cNvPr id="13" name="TextBox 12">
            <a:extLst>
              <a:ext uri="{FF2B5EF4-FFF2-40B4-BE49-F238E27FC236}">
                <a16:creationId xmlns:a16="http://schemas.microsoft.com/office/drawing/2014/main" id="{D9E95386-DE4E-046C-89D6-0BE0CA5D445D}"/>
              </a:ext>
            </a:extLst>
          </p:cNvPr>
          <p:cNvSpPr txBox="1"/>
          <p:nvPr/>
        </p:nvSpPr>
        <p:spPr>
          <a:xfrm>
            <a:off x="10156677" y="5617943"/>
            <a:ext cx="1991364" cy="276999"/>
          </a:xfrm>
          <a:prstGeom prst="rect">
            <a:avLst/>
          </a:prstGeom>
          <a:noFill/>
        </p:spPr>
        <p:txBody>
          <a:bodyPr wrap="square" rtlCol="0">
            <a:spAutoFit/>
          </a:bodyPr>
          <a:lstStyle/>
          <a:p>
            <a:r>
              <a:rPr lang="en-US" sz="1200" b="1" dirty="0">
                <a:solidFill>
                  <a:srgbClr val="C00000"/>
                </a:solidFill>
              </a:rPr>
              <a:t>Pacific Islander</a:t>
            </a:r>
          </a:p>
        </p:txBody>
      </p:sp>
      <p:sp>
        <p:nvSpPr>
          <p:cNvPr id="14" name="TextBox 13">
            <a:extLst>
              <a:ext uri="{FF2B5EF4-FFF2-40B4-BE49-F238E27FC236}">
                <a16:creationId xmlns:a16="http://schemas.microsoft.com/office/drawing/2014/main" id="{87C407D2-AEA3-5C12-FEA4-1FA9E43DF933}"/>
              </a:ext>
            </a:extLst>
          </p:cNvPr>
          <p:cNvSpPr txBox="1"/>
          <p:nvPr/>
        </p:nvSpPr>
        <p:spPr>
          <a:xfrm>
            <a:off x="10156677" y="5821134"/>
            <a:ext cx="1991364" cy="276999"/>
          </a:xfrm>
          <a:prstGeom prst="rect">
            <a:avLst/>
          </a:prstGeom>
          <a:noFill/>
        </p:spPr>
        <p:txBody>
          <a:bodyPr wrap="square" rtlCol="0">
            <a:spAutoFit/>
          </a:bodyPr>
          <a:lstStyle/>
          <a:p>
            <a:r>
              <a:rPr lang="en-US" sz="1200" b="1" dirty="0">
                <a:solidFill>
                  <a:srgbClr val="C00000"/>
                </a:solidFill>
              </a:rPr>
              <a:t>American Indian</a:t>
            </a:r>
          </a:p>
        </p:txBody>
      </p:sp>
      <p:sp>
        <p:nvSpPr>
          <p:cNvPr id="9" name="Oval 8">
            <a:extLst>
              <a:ext uri="{FF2B5EF4-FFF2-40B4-BE49-F238E27FC236}">
                <a16:creationId xmlns:a16="http://schemas.microsoft.com/office/drawing/2014/main" id="{157A1BB0-BC2E-1D74-A776-86864B1BFD23}"/>
              </a:ext>
            </a:extLst>
          </p:cNvPr>
          <p:cNvSpPr/>
          <p:nvPr/>
        </p:nvSpPr>
        <p:spPr>
          <a:xfrm>
            <a:off x="9146770" y="1733801"/>
            <a:ext cx="759424" cy="407296"/>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F1A1F4-BA58-2339-5BD0-7FDE514949EF}"/>
              </a:ext>
            </a:extLst>
          </p:cNvPr>
          <p:cNvSpPr/>
          <p:nvPr/>
        </p:nvSpPr>
        <p:spPr>
          <a:xfrm>
            <a:off x="9189391" y="3087063"/>
            <a:ext cx="759424" cy="407296"/>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26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517903-8ED0-F9E0-DC88-603E0F658E91}"/>
              </a:ext>
            </a:extLst>
          </p:cNvPr>
          <p:cNvSpPr txBox="1">
            <a:spLocks/>
          </p:cNvSpPr>
          <p:nvPr/>
        </p:nvSpPr>
        <p:spPr>
          <a:xfrm>
            <a:off x="374075" y="433788"/>
            <a:ext cx="9604004" cy="680309"/>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009193"/>
                </a:solidFill>
                <a:latin typeface="Franklin Gothic Demi Cond" panose="020B0603020102020204" pitchFamily="34" charset="0"/>
                <a:cs typeface="Arial" panose="020B0604020202020204" pitchFamily="34" charset="0"/>
              </a:rPr>
              <a:t>Demographics: Age Group</a:t>
            </a:r>
          </a:p>
        </p:txBody>
      </p:sp>
      <p:graphicFrame>
        <p:nvGraphicFramePr>
          <p:cNvPr id="2" name="Chart 1">
            <a:extLst>
              <a:ext uri="{FF2B5EF4-FFF2-40B4-BE49-F238E27FC236}">
                <a16:creationId xmlns:a16="http://schemas.microsoft.com/office/drawing/2014/main" id="{081744D4-F956-7946-BEA4-52F62D9F4554}"/>
              </a:ext>
            </a:extLst>
          </p:cNvPr>
          <p:cNvGraphicFramePr>
            <a:graphicFrameLocks/>
          </p:cNvGraphicFramePr>
          <p:nvPr>
            <p:extLst>
              <p:ext uri="{D42A27DB-BD31-4B8C-83A1-F6EECF244321}">
                <p14:modId xmlns:p14="http://schemas.microsoft.com/office/powerpoint/2010/main" val="2470372175"/>
              </p:ext>
            </p:extLst>
          </p:nvPr>
        </p:nvGraphicFramePr>
        <p:xfrm>
          <a:off x="382338" y="1017439"/>
          <a:ext cx="11435587" cy="547910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3831DFD3-586A-83B2-2212-26E127A65C2E}"/>
              </a:ext>
            </a:extLst>
          </p:cNvPr>
          <p:cNvCxnSpPr>
            <a:cxnSpLocks/>
          </p:cNvCxnSpPr>
          <p:nvPr/>
        </p:nvCxnSpPr>
        <p:spPr>
          <a:xfrm>
            <a:off x="8994710" y="1604865"/>
            <a:ext cx="699797" cy="13487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65FFCDC-600A-F055-0A2D-D979A5A879CB}"/>
              </a:ext>
            </a:extLst>
          </p:cNvPr>
          <p:cNvCxnSpPr>
            <a:cxnSpLocks/>
          </p:cNvCxnSpPr>
          <p:nvPr/>
        </p:nvCxnSpPr>
        <p:spPr>
          <a:xfrm flipV="1">
            <a:off x="9344608" y="5428433"/>
            <a:ext cx="418324" cy="17926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483CEE-5795-75E8-F25A-8DB067E8320E}"/>
              </a:ext>
            </a:extLst>
          </p:cNvPr>
          <p:cNvPicPr>
            <a:picLocks noChangeAspect="1"/>
          </p:cNvPicPr>
          <p:nvPr/>
        </p:nvPicPr>
        <p:blipFill>
          <a:blip r:embed="rId3"/>
          <a:stretch>
            <a:fillRect/>
          </a:stretch>
        </p:blipFill>
        <p:spPr>
          <a:xfrm>
            <a:off x="10199986" y="5301767"/>
            <a:ext cx="700387" cy="216296"/>
          </a:xfrm>
          <a:prstGeom prst="rect">
            <a:avLst/>
          </a:prstGeom>
        </p:spPr>
      </p:pic>
      <p:pic>
        <p:nvPicPr>
          <p:cNvPr id="6" name="Picture 5">
            <a:extLst>
              <a:ext uri="{FF2B5EF4-FFF2-40B4-BE49-F238E27FC236}">
                <a16:creationId xmlns:a16="http://schemas.microsoft.com/office/drawing/2014/main" id="{4757B049-01CE-3DB1-2101-1556F5339A33}"/>
              </a:ext>
            </a:extLst>
          </p:cNvPr>
          <p:cNvPicPr>
            <a:picLocks noChangeAspect="1"/>
          </p:cNvPicPr>
          <p:nvPr/>
        </p:nvPicPr>
        <p:blipFill>
          <a:blip r:embed="rId4"/>
          <a:stretch>
            <a:fillRect/>
          </a:stretch>
        </p:blipFill>
        <p:spPr>
          <a:xfrm>
            <a:off x="10271202" y="1739735"/>
            <a:ext cx="1119097" cy="216296"/>
          </a:xfrm>
          <a:prstGeom prst="rect">
            <a:avLst/>
          </a:prstGeom>
        </p:spPr>
      </p:pic>
    </p:spTree>
    <p:extLst>
      <p:ext uri="{BB962C8B-B14F-4D97-AF65-F5344CB8AC3E}">
        <p14:creationId xmlns:p14="http://schemas.microsoft.com/office/powerpoint/2010/main" val="161418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76060A-0178-E45A-6188-E468DF62D796}"/>
              </a:ext>
            </a:extLst>
          </p:cNvPr>
          <p:cNvSpPr txBox="1">
            <a:spLocks/>
          </p:cNvSpPr>
          <p:nvPr/>
        </p:nvSpPr>
        <p:spPr>
          <a:xfrm>
            <a:off x="415169" y="291495"/>
            <a:ext cx="11111245"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007088"/>
                </a:solidFill>
              </a:rPr>
              <a:t>Fall Enrollment Trend (before Census)</a:t>
            </a:r>
            <a:endParaRPr lang="en-US" sz="1200" dirty="0">
              <a:solidFill>
                <a:srgbClr val="007088"/>
              </a:solidFill>
            </a:endParaRPr>
          </a:p>
        </p:txBody>
      </p:sp>
      <p:graphicFrame>
        <p:nvGraphicFramePr>
          <p:cNvPr id="5" name="Chart 4">
            <a:extLst>
              <a:ext uri="{FF2B5EF4-FFF2-40B4-BE49-F238E27FC236}">
                <a16:creationId xmlns:a16="http://schemas.microsoft.com/office/drawing/2014/main" id="{C9755BF4-1458-24AC-B7A1-CFC0E069F66F}"/>
              </a:ext>
            </a:extLst>
          </p:cNvPr>
          <p:cNvGraphicFramePr>
            <a:graphicFrameLocks/>
          </p:cNvGraphicFramePr>
          <p:nvPr>
            <p:extLst>
              <p:ext uri="{D42A27DB-BD31-4B8C-83A1-F6EECF244321}">
                <p14:modId xmlns:p14="http://schemas.microsoft.com/office/powerpoint/2010/main" val="2395242069"/>
              </p:ext>
            </p:extLst>
          </p:nvPr>
        </p:nvGraphicFramePr>
        <p:xfrm>
          <a:off x="497470" y="1617058"/>
          <a:ext cx="11028944" cy="466045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3930C021-6C1A-5734-8B30-AE01DAE15F91}"/>
              </a:ext>
            </a:extLst>
          </p:cNvPr>
          <p:cNvCxnSpPr>
            <a:cxnSpLocks/>
          </p:cNvCxnSpPr>
          <p:nvPr/>
        </p:nvCxnSpPr>
        <p:spPr>
          <a:xfrm>
            <a:off x="5404914" y="1792551"/>
            <a:ext cx="2044558" cy="1294544"/>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FB1F27-E1E5-5E9B-464A-09D2A369AD6A}"/>
              </a:ext>
            </a:extLst>
          </p:cNvPr>
          <p:cNvCxnSpPr>
            <a:cxnSpLocks/>
          </p:cNvCxnSpPr>
          <p:nvPr/>
        </p:nvCxnSpPr>
        <p:spPr>
          <a:xfrm>
            <a:off x="1551398" y="3213217"/>
            <a:ext cx="2094215" cy="81251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D14F7A-5D2B-F3CC-65C8-1DF046C3F90B}"/>
              </a:ext>
            </a:extLst>
          </p:cNvPr>
          <p:cNvCxnSpPr>
            <a:cxnSpLocks/>
          </p:cNvCxnSpPr>
          <p:nvPr/>
        </p:nvCxnSpPr>
        <p:spPr>
          <a:xfrm>
            <a:off x="8414535" y="4584521"/>
            <a:ext cx="2421276" cy="21773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B7AC8B-BB20-10A1-C31A-4E6ACBBC729D}"/>
              </a:ext>
            </a:extLst>
          </p:cNvPr>
          <p:cNvSpPr txBox="1"/>
          <p:nvPr/>
        </p:nvSpPr>
        <p:spPr>
          <a:xfrm>
            <a:off x="6427193" y="2178369"/>
            <a:ext cx="1006868" cy="369332"/>
          </a:xfrm>
          <a:prstGeom prst="rect">
            <a:avLst/>
          </a:prstGeom>
          <a:noFill/>
        </p:spPr>
        <p:txBody>
          <a:bodyPr wrap="square" rtlCol="0">
            <a:spAutoFit/>
          </a:bodyPr>
          <a:lstStyle/>
          <a:p>
            <a:r>
              <a:rPr lang="en-US" b="1" dirty="0">
                <a:solidFill>
                  <a:srgbClr val="FF0000"/>
                </a:solidFill>
              </a:rPr>
              <a:t>-40%</a:t>
            </a:r>
          </a:p>
        </p:txBody>
      </p:sp>
      <p:sp>
        <p:nvSpPr>
          <p:cNvPr id="14" name="TextBox 13">
            <a:extLst>
              <a:ext uri="{FF2B5EF4-FFF2-40B4-BE49-F238E27FC236}">
                <a16:creationId xmlns:a16="http://schemas.microsoft.com/office/drawing/2014/main" id="{5D684507-7B82-9D2A-1C17-50D21C63AA34}"/>
              </a:ext>
            </a:extLst>
          </p:cNvPr>
          <p:cNvSpPr txBox="1"/>
          <p:nvPr/>
        </p:nvSpPr>
        <p:spPr>
          <a:xfrm>
            <a:off x="2381892" y="3239171"/>
            <a:ext cx="1006868" cy="369332"/>
          </a:xfrm>
          <a:prstGeom prst="rect">
            <a:avLst/>
          </a:prstGeom>
          <a:noFill/>
        </p:spPr>
        <p:txBody>
          <a:bodyPr wrap="square" rtlCol="0">
            <a:spAutoFit/>
          </a:bodyPr>
          <a:lstStyle/>
          <a:p>
            <a:r>
              <a:rPr lang="en-US" b="1" dirty="0">
                <a:solidFill>
                  <a:srgbClr val="FF0000"/>
                </a:solidFill>
              </a:rPr>
              <a:t>-28%</a:t>
            </a:r>
          </a:p>
        </p:txBody>
      </p:sp>
      <p:sp>
        <p:nvSpPr>
          <p:cNvPr id="15" name="TextBox 14">
            <a:extLst>
              <a:ext uri="{FF2B5EF4-FFF2-40B4-BE49-F238E27FC236}">
                <a16:creationId xmlns:a16="http://schemas.microsoft.com/office/drawing/2014/main" id="{E2F275FA-4D39-4051-0393-0A518C2FE9D8}"/>
              </a:ext>
            </a:extLst>
          </p:cNvPr>
          <p:cNvSpPr txBox="1"/>
          <p:nvPr/>
        </p:nvSpPr>
        <p:spPr>
          <a:xfrm>
            <a:off x="9346058" y="4339467"/>
            <a:ext cx="1006868" cy="369332"/>
          </a:xfrm>
          <a:prstGeom prst="rect">
            <a:avLst/>
          </a:prstGeom>
          <a:noFill/>
        </p:spPr>
        <p:txBody>
          <a:bodyPr wrap="square" rtlCol="0">
            <a:spAutoFit/>
          </a:bodyPr>
          <a:lstStyle/>
          <a:p>
            <a:r>
              <a:rPr lang="en-US" b="1" dirty="0">
                <a:solidFill>
                  <a:srgbClr val="FF0000"/>
                </a:solidFill>
              </a:rPr>
              <a:t>-38%</a:t>
            </a:r>
          </a:p>
        </p:txBody>
      </p:sp>
    </p:spTree>
    <p:extLst>
      <p:ext uri="{BB962C8B-B14F-4D97-AF65-F5344CB8AC3E}">
        <p14:creationId xmlns:p14="http://schemas.microsoft.com/office/powerpoint/2010/main" val="30854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CCA8DE6-C185-7EF8-DEFE-5DA0D729F788}"/>
              </a:ext>
            </a:extLst>
          </p:cNvPr>
          <p:cNvGraphicFramePr>
            <a:graphicFrameLocks/>
          </p:cNvGraphicFramePr>
          <p:nvPr/>
        </p:nvGraphicFramePr>
        <p:xfrm>
          <a:off x="655828" y="1421780"/>
          <a:ext cx="10870586" cy="4923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2076060A-0178-E45A-6188-E468DF62D796}"/>
              </a:ext>
            </a:extLst>
          </p:cNvPr>
          <p:cNvSpPr txBox="1">
            <a:spLocks/>
          </p:cNvSpPr>
          <p:nvPr/>
        </p:nvSpPr>
        <p:spPr>
          <a:xfrm>
            <a:off x="415169" y="291495"/>
            <a:ext cx="11111245"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007088"/>
                </a:solidFill>
              </a:rPr>
              <a:t>Fall Enrollment Trend (after Census)</a:t>
            </a:r>
            <a:endParaRPr lang="en-US" sz="1200" dirty="0">
              <a:solidFill>
                <a:srgbClr val="007088"/>
              </a:solidFill>
            </a:endParaRPr>
          </a:p>
        </p:txBody>
      </p:sp>
      <p:cxnSp>
        <p:nvCxnSpPr>
          <p:cNvPr id="7" name="Straight Arrow Connector 6">
            <a:extLst>
              <a:ext uri="{FF2B5EF4-FFF2-40B4-BE49-F238E27FC236}">
                <a16:creationId xmlns:a16="http://schemas.microsoft.com/office/drawing/2014/main" id="{3930C021-6C1A-5734-8B30-AE01DAE15F91}"/>
              </a:ext>
            </a:extLst>
          </p:cNvPr>
          <p:cNvCxnSpPr>
            <a:cxnSpLocks/>
          </p:cNvCxnSpPr>
          <p:nvPr/>
        </p:nvCxnSpPr>
        <p:spPr>
          <a:xfrm>
            <a:off x="5278056" y="1749190"/>
            <a:ext cx="2156005" cy="70825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FB1F27-E1E5-5E9B-464A-09D2A369AD6A}"/>
              </a:ext>
            </a:extLst>
          </p:cNvPr>
          <p:cNvCxnSpPr>
            <a:cxnSpLocks/>
          </p:cNvCxnSpPr>
          <p:nvPr/>
        </p:nvCxnSpPr>
        <p:spPr>
          <a:xfrm>
            <a:off x="1458410" y="3362924"/>
            <a:ext cx="2314937" cy="30861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D14F7A-5D2B-F3CC-65C8-1DF046C3F90B}"/>
              </a:ext>
            </a:extLst>
          </p:cNvPr>
          <p:cNvCxnSpPr>
            <a:cxnSpLocks/>
          </p:cNvCxnSpPr>
          <p:nvPr/>
        </p:nvCxnSpPr>
        <p:spPr>
          <a:xfrm>
            <a:off x="8402961" y="4581226"/>
            <a:ext cx="2421276" cy="21773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B7AC8B-BB20-10A1-C31A-4E6ACBBC729D}"/>
              </a:ext>
            </a:extLst>
          </p:cNvPr>
          <p:cNvSpPr txBox="1"/>
          <p:nvPr/>
        </p:nvSpPr>
        <p:spPr>
          <a:xfrm>
            <a:off x="6356058" y="1749190"/>
            <a:ext cx="1006868" cy="369332"/>
          </a:xfrm>
          <a:prstGeom prst="rect">
            <a:avLst/>
          </a:prstGeom>
          <a:noFill/>
        </p:spPr>
        <p:txBody>
          <a:bodyPr wrap="square" rtlCol="0">
            <a:spAutoFit/>
          </a:bodyPr>
          <a:lstStyle/>
          <a:p>
            <a:r>
              <a:rPr lang="en-US" b="1" dirty="0">
                <a:solidFill>
                  <a:srgbClr val="FF0000"/>
                </a:solidFill>
              </a:rPr>
              <a:t>-19%</a:t>
            </a:r>
          </a:p>
        </p:txBody>
      </p:sp>
      <p:sp>
        <p:nvSpPr>
          <p:cNvPr id="14" name="TextBox 13">
            <a:extLst>
              <a:ext uri="{FF2B5EF4-FFF2-40B4-BE49-F238E27FC236}">
                <a16:creationId xmlns:a16="http://schemas.microsoft.com/office/drawing/2014/main" id="{5D684507-7B82-9D2A-1C17-50D21C63AA34}"/>
              </a:ext>
            </a:extLst>
          </p:cNvPr>
          <p:cNvSpPr txBox="1"/>
          <p:nvPr/>
        </p:nvSpPr>
        <p:spPr>
          <a:xfrm>
            <a:off x="2497638" y="3147901"/>
            <a:ext cx="1006868" cy="369332"/>
          </a:xfrm>
          <a:prstGeom prst="rect">
            <a:avLst/>
          </a:prstGeom>
          <a:noFill/>
        </p:spPr>
        <p:txBody>
          <a:bodyPr wrap="square" rtlCol="0">
            <a:spAutoFit/>
          </a:bodyPr>
          <a:lstStyle/>
          <a:p>
            <a:r>
              <a:rPr lang="en-US" b="1" dirty="0">
                <a:solidFill>
                  <a:srgbClr val="FF0000"/>
                </a:solidFill>
              </a:rPr>
              <a:t>-1%</a:t>
            </a:r>
          </a:p>
        </p:txBody>
      </p:sp>
      <p:sp>
        <p:nvSpPr>
          <p:cNvPr id="15" name="TextBox 14">
            <a:extLst>
              <a:ext uri="{FF2B5EF4-FFF2-40B4-BE49-F238E27FC236}">
                <a16:creationId xmlns:a16="http://schemas.microsoft.com/office/drawing/2014/main" id="{E2F275FA-4D39-4051-0393-0A518C2FE9D8}"/>
              </a:ext>
            </a:extLst>
          </p:cNvPr>
          <p:cNvSpPr txBox="1"/>
          <p:nvPr/>
        </p:nvSpPr>
        <p:spPr>
          <a:xfrm>
            <a:off x="9346058" y="4320761"/>
            <a:ext cx="1006868" cy="369332"/>
          </a:xfrm>
          <a:prstGeom prst="rect">
            <a:avLst/>
          </a:prstGeom>
          <a:noFill/>
        </p:spPr>
        <p:txBody>
          <a:bodyPr wrap="square" rtlCol="0">
            <a:spAutoFit/>
          </a:bodyPr>
          <a:lstStyle/>
          <a:p>
            <a:r>
              <a:rPr lang="en-US" b="1" dirty="0">
                <a:solidFill>
                  <a:srgbClr val="FF0000"/>
                </a:solidFill>
              </a:rPr>
              <a:t>-18%</a:t>
            </a:r>
          </a:p>
        </p:txBody>
      </p:sp>
    </p:spTree>
    <p:extLst>
      <p:ext uri="{BB962C8B-B14F-4D97-AF65-F5344CB8AC3E}">
        <p14:creationId xmlns:p14="http://schemas.microsoft.com/office/powerpoint/2010/main" val="169578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C63A-0D8D-824D-B18A-0A860659A98A}"/>
              </a:ext>
            </a:extLst>
          </p:cNvPr>
          <p:cNvSpPr>
            <a:spLocks noGrp="1"/>
          </p:cNvSpPr>
          <p:nvPr>
            <p:ph type="title"/>
          </p:nvPr>
        </p:nvSpPr>
        <p:spPr>
          <a:xfrm>
            <a:off x="681135" y="365127"/>
            <a:ext cx="10814178" cy="928414"/>
          </a:xfrm>
        </p:spPr>
        <p:txBody>
          <a:bodyPr>
            <a:normAutofit/>
          </a:bodyPr>
          <a:lstStyle/>
          <a:p>
            <a:r>
              <a:rPr lang="en-US" sz="4000" b="1" dirty="0">
                <a:latin typeface="Franklin Gothic Demi Cond" panose="020B0603020102020204" pitchFamily="34" charset="0"/>
              </a:rPr>
              <a:t>Fall ‘20 to Spring ‘21 Persistence: First Time Students</a:t>
            </a:r>
          </a:p>
        </p:txBody>
      </p:sp>
      <p:graphicFrame>
        <p:nvGraphicFramePr>
          <p:cNvPr id="4" name="Content Placeholder 3">
            <a:extLst>
              <a:ext uri="{FF2B5EF4-FFF2-40B4-BE49-F238E27FC236}">
                <a16:creationId xmlns:a16="http://schemas.microsoft.com/office/drawing/2014/main" id="{723AF781-BED6-2345-A936-314BB156675E}"/>
              </a:ext>
            </a:extLst>
          </p:cNvPr>
          <p:cNvGraphicFramePr>
            <a:graphicFrameLocks noGrp="1"/>
          </p:cNvGraphicFramePr>
          <p:nvPr>
            <p:ph idx="1"/>
            <p:extLst>
              <p:ext uri="{D42A27DB-BD31-4B8C-83A1-F6EECF244321}">
                <p14:modId xmlns:p14="http://schemas.microsoft.com/office/powerpoint/2010/main" val="3190814410"/>
              </p:ext>
            </p:extLst>
          </p:nvPr>
        </p:nvGraphicFramePr>
        <p:xfrm>
          <a:off x="2182655" y="1637573"/>
          <a:ext cx="7538751" cy="4469092"/>
        </p:xfrm>
        <a:graphic>
          <a:graphicData uri="http://schemas.openxmlformats.org/drawingml/2006/table">
            <a:tbl>
              <a:tblPr>
                <a:tableStyleId>{5C22544A-7EE6-4342-B048-85BDC9FD1C3A}</a:tableStyleId>
              </a:tblPr>
              <a:tblGrid>
                <a:gridCol w="3889214">
                  <a:extLst>
                    <a:ext uri="{9D8B030D-6E8A-4147-A177-3AD203B41FA5}">
                      <a16:colId xmlns:a16="http://schemas.microsoft.com/office/drawing/2014/main" val="2470070628"/>
                    </a:ext>
                  </a:extLst>
                </a:gridCol>
                <a:gridCol w="3649537">
                  <a:extLst>
                    <a:ext uri="{9D8B030D-6E8A-4147-A177-3AD203B41FA5}">
                      <a16:colId xmlns:a16="http://schemas.microsoft.com/office/drawing/2014/main" val="1042766224"/>
                    </a:ext>
                  </a:extLst>
                </a:gridCol>
              </a:tblGrid>
              <a:tr h="390404">
                <a:tc>
                  <a:txBody>
                    <a:bodyPr/>
                    <a:lstStyle/>
                    <a:p>
                      <a:pPr algn="l" fontAlgn="b"/>
                      <a:r>
                        <a:rPr lang="en-US" sz="2500" b="0" i="0" u="none" strike="noStrike" dirty="0">
                          <a:solidFill>
                            <a:schemeClr val="bg1"/>
                          </a:solidFill>
                          <a:effectLst/>
                          <a:latin typeface="Franklin Gothic Medium" panose="020B0603020102020204" pitchFamily="34" charset="0"/>
                        </a:rPr>
                        <a:t>Ethnicity</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Persistence Rate</a:t>
                      </a:r>
                    </a:p>
                  </a:txBody>
                  <a:tcPr marL="11716" marR="11716" marT="11716" marB="0" anchor="b">
                    <a:solidFill>
                      <a:srgbClr val="009193"/>
                    </a:solidFill>
                  </a:tcPr>
                </a:tc>
                <a:extLst>
                  <a:ext uri="{0D108BD9-81ED-4DB2-BD59-A6C34878D82A}">
                    <a16:rowId xmlns:a16="http://schemas.microsoft.com/office/drawing/2014/main" val="1848129057"/>
                  </a:ext>
                </a:extLst>
              </a:tr>
              <a:tr h="296452">
                <a:tc>
                  <a:txBody>
                    <a:bodyPr/>
                    <a:lstStyle/>
                    <a:p>
                      <a:pPr algn="l" fontAlgn="b"/>
                      <a:r>
                        <a:rPr lang="en-US" sz="2500" b="0" i="0" u="none" strike="noStrike">
                          <a:effectLst/>
                          <a:latin typeface="Franklin Gothic Medium" panose="020B0603020102020204" pitchFamily="34" charset="0"/>
                        </a:rPr>
                        <a:t>American Indian</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33%</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1771699133"/>
                  </a:ext>
                </a:extLst>
              </a:tr>
              <a:tr h="283981">
                <a:tc>
                  <a:txBody>
                    <a:bodyPr/>
                    <a:lstStyle/>
                    <a:p>
                      <a:pPr algn="l" fontAlgn="b"/>
                      <a:r>
                        <a:rPr lang="en-US" sz="2500" b="0" i="0" u="none" strike="noStrike" dirty="0">
                          <a:effectLst/>
                          <a:latin typeface="Franklin Gothic Medium" panose="020B0603020102020204" pitchFamily="34" charset="0"/>
                        </a:rPr>
                        <a:t>Asian</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50%</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2607693702"/>
                  </a:ext>
                </a:extLst>
              </a:tr>
              <a:tr h="235297">
                <a:tc>
                  <a:txBody>
                    <a:bodyPr/>
                    <a:lstStyle/>
                    <a:p>
                      <a:pPr algn="l" fontAlgn="b"/>
                      <a:r>
                        <a:rPr lang="en-US" sz="2500" b="0" i="0" u="none" strike="noStrike" dirty="0">
                          <a:effectLst/>
                          <a:latin typeface="Franklin Gothic Medium" panose="020B0603020102020204" pitchFamily="34" charset="0"/>
                        </a:rPr>
                        <a:t>Black/African American</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43%</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976447624"/>
                  </a:ext>
                </a:extLst>
              </a:tr>
              <a:tr h="340522">
                <a:tc>
                  <a:txBody>
                    <a:bodyPr/>
                    <a:lstStyle/>
                    <a:p>
                      <a:pPr algn="l" fontAlgn="b"/>
                      <a:r>
                        <a:rPr lang="en-US" sz="2500" b="0" i="0" u="none" strike="noStrike" dirty="0">
                          <a:effectLst/>
                          <a:latin typeface="Franklin Gothic Medium" panose="020B0603020102020204" pitchFamily="34" charset="0"/>
                        </a:rPr>
                        <a:t>Latinx</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50%</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550516265"/>
                  </a:ext>
                </a:extLst>
              </a:tr>
              <a:tr h="264677">
                <a:tc>
                  <a:txBody>
                    <a:bodyPr/>
                    <a:lstStyle/>
                    <a:p>
                      <a:pPr algn="l" fontAlgn="b"/>
                      <a:r>
                        <a:rPr lang="en-US" sz="2500" b="0" i="0" u="none" strike="noStrike">
                          <a:effectLst/>
                          <a:latin typeface="Franklin Gothic Medium" panose="020B0603020102020204" pitchFamily="34" charset="0"/>
                        </a:rPr>
                        <a:t>Pacific Islander</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0%</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852997566"/>
                  </a:ext>
                </a:extLst>
              </a:tr>
              <a:tr h="297474">
                <a:tc>
                  <a:txBody>
                    <a:bodyPr/>
                    <a:lstStyle/>
                    <a:p>
                      <a:pPr algn="l" fontAlgn="b"/>
                      <a:r>
                        <a:rPr lang="en-US" sz="2500" b="0" i="0" u="none" strike="noStrike" dirty="0">
                          <a:effectLst/>
                          <a:latin typeface="Franklin Gothic Medium" panose="020B0603020102020204" pitchFamily="34" charset="0"/>
                        </a:rPr>
                        <a:t>Two or More</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54%</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3894495568"/>
                  </a:ext>
                </a:extLst>
              </a:tr>
              <a:tr h="257843">
                <a:tc>
                  <a:txBody>
                    <a:bodyPr/>
                    <a:lstStyle/>
                    <a:p>
                      <a:pPr algn="l" fontAlgn="b"/>
                      <a:r>
                        <a:rPr lang="en-US" sz="2500" b="0" i="0" u="none" strike="noStrike" dirty="0">
                          <a:effectLst/>
                          <a:latin typeface="Franklin Gothic Medium" panose="020B0603020102020204" pitchFamily="34" charset="0"/>
                        </a:rPr>
                        <a:t>Unknown/NR</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48%</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1362393972"/>
                  </a:ext>
                </a:extLst>
              </a:tr>
              <a:tr h="308747">
                <a:tc>
                  <a:txBody>
                    <a:bodyPr/>
                    <a:lstStyle/>
                    <a:p>
                      <a:pPr algn="l" fontAlgn="b"/>
                      <a:r>
                        <a:rPr lang="en-US" sz="2500" b="0" i="0" u="none" strike="noStrike" dirty="0">
                          <a:effectLst/>
                          <a:latin typeface="Franklin Gothic Medium" panose="020B0603020102020204" pitchFamily="34" charset="0"/>
                        </a:rPr>
                        <a:t>White</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57%</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1399518050"/>
                  </a:ext>
                </a:extLst>
              </a:tr>
              <a:tr h="467324">
                <a:tc>
                  <a:txBody>
                    <a:bodyPr/>
                    <a:lstStyle/>
                    <a:p>
                      <a:pPr algn="l" fontAlgn="b"/>
                      <a:r>
                        <a:rPr lang="en-US" sz="2500" b="0" i="0" u="none" strike="noStrike" dirty="0">
                          <a:solidFill>
                            <a:schemeClr val="bg1"/>
                          </a:solidFill>
                          <a:effectLst/>
                          <a:latin typeface="Franklin Gothic Medium" panose="020B0603020102020204" pitchFamily="34" charset="0"/>
                        </a:rPr>
                        <a:t>Overall First Time Students</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51%</a:t>
                      </a:r>
                    </a:p>
                  </a:txBody>
                  <a:tcPr marL="11716" marR="11716" marT="11716" marB="0" anchor="b">
                    <a:solidFill>
                      <a:srgbClr val="009193"/>
                    </a:solidFill>
                  </a:tcPr>
                </a:tc>
                <a:extLst>
                  <a:ext uri="{0D108BD9-81ED-4DB2-BD59-A6C34878D82A}">
                    <a16:rowId xmlns:a16="http://schemas.microsoft.com/office/drawing/2014/main" val="1772528159"/>
                  </a:ext>
                </a:extLst>
              </a:tr>
              <a:tr h="467324">
                <a:tc>
                  <a:txBody>
                    <a:bodyPr/>
                    <a:lstStyle/>
                    <a:p>
                      <a:pPr algn="l" fontAlgn="b"/>
                      <a:r>
                        <a:rPr lang="en-US" sz="2500" b="0" i="0" u="none" strike="noStrike" dirty="0">
                          <a:solidFill>
                            <a:schemeClr val="bg1"/>
                          </a:solidFill>
                          <a:effectLst/>
                          <a:latin typeface="Franklin Gothic Medium" panose="020B0603020102020204" pitchFamily="34" charset="0"/>
                        </a:rPr>
                        <a:t>Overall College</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48%</a:t>
                      </a:r>
                    </a:p>
                  </a:txBody>
                  <a:tcPr marL="11716" marR="11716" marT="11716" marB="0" anchor="b">
                    <a:solidFill>
                      <a:srgbClr val="009193"/>
                    </a:solidFill>
                  </a:tcPr>
                </a:tc>
                <a:extLst>
                  <a:ext uri="{0D108BD9-81ED-4DB2-BD59-A6C34878D82A}">
                    <a16:rowId xmlns:a16="http://schemas.microsoft.com/office/drawing/2014/main" val="2904365556"/>
                  </a:ext>
                </a:extLst>
              </a:tr>
            </a:tbl>
          </a:graphicData>
        </a:graphic>
      </p:graphicFrame>
    </p:spTree>
    <p:extLst>
      <p:ext uri="{BB962C8B-B14F-4D97-AF65-F5344CB8AC3E}">
        <p14:creationId xmlns:p14="http://schemas.microsoft.com/office/powerpoint/2010/main" val="2125116986"/>
      </p:ext>
    </p:extLst>
  </p:cSld>
  <p:clrMapOvr>
    <a:masterClrMapping/>
  </p:clrMapOvr>
</p:sld>
</file>

<file path=ppt/theme/theme1.xml><?xml version="1.0" encoding="utf-8"?>
<a:theme xmlns:a="http://schemas.openxmlformats.org/drawingml/2006/main" name="Peralta - 2021 Light">
  <a:themeElements>
    <a:clrScheme name="Custom 3">
      <a:dk1>
        <a:srgbClr val="999999"/>
      </a:dk1>
      <a:lt1>
        <a:srgbClr val="EDEAE0"/>
      </a:lt1>
      <a:dk2>
        <a:srgbClr val="000000"/>
      </a:dk2>
      <a:lt2>
        <a:srgbClr val="F2DD85"/>
      </a:lt2>
      <a:accent1>
        <a:srgbClr val="007088"/>
      </a:accent1>
      <a:accent2>
        <a:srgbClr val="937D4E"/>
      </a:accent2>
      <a:accent3>
        <a:srgbClr val="7FAE49"/>
      </a:accent3>
      <a:accent4>
        <a:srgbClr val="41B8C8"/>
      </a:accent4>
      <a:accent5>
        <a:srgbClr val="6C41AE"/>
      </a:accent5>
      <a:accent6>
        <a:srgbClr val="AE494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2F115936-9F68-B44A-BD1B-A3E9C1367E42}"/>
    </a:ext>
  </a:extLst>
</a:theme>
</file>

<file path=ppt/theme/theme2.xml><?xml version="1.0" encoding="utf-8"?>
<a:theme xmlns:a="http://schemas.openxmlformats.org/drawingml/2006/main" name="1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66F4F8FE-955B-F540-8685-A1B3D72FC871}"/>
    </a:ext>
  </a:extLst>
</a:theme>
</file>

<file path=ppt/theme/theme3.xml><?xml version="1.0" encoding="utf-8"?>
<a:theme xmlns:a="http://schemas.openxmlformats.org/drawingml/2006/main" name="2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BFFC9857-B7EF-9949-9DCF-CC776603F9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Peralta - 2021 Light</Template>
  <TotalTime>23867</TotalTime>
  <Words>2425</Words>
  <Application>Microsoft Macintosh PowerPoint</Application>
  <PresentationFormat>Widescreen</PresentationFormat>
  <Paragraphs>614</Paragraphs>
  <Slides>30</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Arial</vt:lpstr>
      <vt:lpstr>Calibri</vt:lpstr>
      <vt:lpstr>Century Gothic</vt:lpstr>
      <vt:lpstr>Franklin Gothic Demi Cond</vt:lpstr>
      <vt:lpstr>Franklin Gothic Medium</vt:lpstr>
      <vt:lpstr>Franklin Gothic Medium Cond</vt:lpstr>
      <vt:lpstr>Garamond</vt:lpstr>
      <vt:lpstr>Helvetica</vt:lpstr>
      <vt:lpstr>Palatino Linotype</vt:lpstr>
      <vt:lpstr>Zapf Dingbats</vt:lpstr>
      <vt:lpstr>Peralta - 2021 Light</vt:lpstr>
      <vt:lpstr>1_Peralta 2021</vt:lpstr>
      <vt:lpstr>2_Peralta 2021</vt:lpstr>
      <vt:lpstr>PowerPoint Presentation</vt:lpstr>
      <vt:lpstr>Cabinet Retreat Outcomes</vt:lpstr>
      <vt:lpstr>Preliminary Strategic Priorities for EMP</vt:lpstr>
      <vt:lpstr>PowerPoint Presentation</vt:lpstr>
      <vt:lpstr>PowerPoint Presentation</vt:lpstr>
      <vt:lpstr>PowerPoint Presentation</vt:lpstr>
      <vt:lpstr>PowerPoint Presentation</vt:lpstr>
      <vt:lpstr>PowerPoint Presentation</vt:lpstr>
      <vt:lpstr>Fall ‘20 to Spring ‘21 Persistence: First Time Students</vt:lpstr>
      <vt:lpstr>COURSE SUCCESS, RETENTION, WITHDRAWAL RATES</vt:lpstr>
      <vt:lpstr>Course  Completion  &amp; Retention  2021-22</vt:lpstr>
      <vt:lpstr>PowerPoint Presentation</vt:lpstr>
      <vt:lpstr>Service Area Feeder School Demographics</vt:lpstr>
      <vt:lpstr>PowerPoint Presentation</vt:lpstr>
      <vt:lpstr>Service Area Enrollment Pipeline</vt:lpstr>
      <vt:lpstr>Gentrification</vt:lpstr>
      <vt:lpstr>Living Wage Revised</vt:lpstr>
      <vt:lpstr>PowerPoint Presentation</vt:lpstr>
      <vt:lpstr>Median Wage</vt:lpstr>
      <vt:lpstr>PowerPoint Presentation</vt:lpstr>
      <vt:lpstr>PowerPoint Presentation</vt:lpstr>
      <vt:lpstr>PowerPoint Presentation</vt:lpstr>
      <vt:lpstr>Employment Wages</vt:lpstr>
      <vt:lpstr>Employment Wages: Career Education</vt:lpstr>
      <vt:lpstr>Employment Wages: Arts/Humanities/Social Sciences</vt:lpstr>
      <vt:lpstr>Employment Wages: STEM</vt:lpstr>
      <vt:lpstr>Associate Degrees by Ethnicity &amp; Gender</vt:lpstr>
      <vt:lpstr>Student Success: Key Takeaways from Research</vt:lpstr>
      <vt:lpstr>WestEd EMP Support 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Phoumy Sayavong</dc:creator>
  <cp:lastModifiedBy>Phoumy Sayavong</cp:lastModifiedBy>
  <cp:revision>89</cp:revision>
  <dcterms:created xsi:type="dcterms:W3CDTF">2022-02-07T19:10:08Z</dcterms:created>
  <dcterms:modified xsi:type="dcterms:W3CDTF">2022-10-20T19:58:26Z</dcterms:modified>
</cp:coreProperties>
</file>