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56" r:id="rId2"/>
    <p:sldId id="322" r:id="rId3"/>
    <p:sldId id="257" r:id="rId4"/>
    <p:sldId id="313" r:id="rId5"/>
    <p:sldId id="311" r:id="rId6"/>
    <p:sldId id="316" r:id="rId7"/>
    <p:sldId id="297" r:id="rId8"/>
    <p:sldId id="298" r:id="rId9"/>
    <p:sldId id="299" r:id="rId10"/>
    <p:sldId id="317" r:id="rId11"/>
    <p:sldId id="321" r:id="rId12"/>
    <p:sldId id="318" r:id="rId13"/>
    <p:sldId id="319" r:id="rId14"/>
    <p:sldId id="320" r:id="rId15"/>
    <p:sldId id="315" r:id="rId16"/>
    <p:sldId id="31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AB7F4D-CF2A-2640-8BFC-56DD6C432315}" v="480" dt="2023-07-10T18:12:49.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766A2-E427-2140-B2EB-F94954ADCFA7}" type="datetimeFigureOut">
              <a:rPr lang="en-US" smtClean="0"/>
              <a:t>10/5/23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C4B0C-5749-AE40-B065-8023492451D3}" type="slidenum">
              <a:rPr lang="en-US" smtClean="0"/>
              <a:t>‹#›</a:t>
            </a:fld>
            <a:endParaRPr lang="en-US"/>
          </a:p>
        </p:txBody>
      </p:sp>
    </p:spTree>
    <p:extLst>
      <p:ext uri="{BB962C8B-B14F-4D97-AF65-F5344CB8AC3E}">
        <p14:creationId xmlns:p14="http://schemas.microsoft.com/office/powerpoint/2010/main" val="1954461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555555"/>
                </a:solidFill>
                <a:effectLst/>
                <a:latin typeface="Source Sans Pro" panose="020B0503030403020204" pitchFamily="34" charset="0"/>
              </a:rPr>
              <a:t>Amy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4</a:t>
            </a:fld>
            <a:endParaRPr lang="en-US" altLang="en-US"/>
          </a:p>
        </p:txBody>
      </p:sp>
    </p:spTree>
    <p:extLst>
      <p:ext uri="{BB962C8B-B14F-4D97-AF65-F5344CB8AC3E}">
        <p14:creationId xmlns:p14="http://schemas.microsoft.com/office/powerpoint/2010/main" val="940783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a:t>
            </a:r>
          </a:p>
        </p:txBody>
      </p:sp>
      <p:sp>
        <p:nvSpPr>
          <p:cNvPr id="4" name="Slide Number Placeholder 3"/>
          <p:cNvSpPr>
            <a:spLocks noGrp="1"/>
          </p:cNvSpPr>
          <p:nvPr>
            <p:ph type="sldNum" sz="quarter" idx="5"/>
          </p:nvPr>
        </p:nvSpPr>
        <p:spPr/>
        <p:txBody>
          <a:bodyPr/>
          <a:lstStyle/>
          <a:p>
            <a:fld id="{7FEC4B0C-5749-AE40-B065-8023492451D3}" type="slidenum">
              <a:rPr lang="en-US" smtClean="0"/>
              <a:t>13</a:t>
            </a:fld>
            <a:endParaRPr lang="en-US"/>
          </a:p>
        </p:txBody>
      </p:sp>
    </p:spTree>
    <p:extLst>
      <p:ext uri="{BB962C8B-B14F-4D97-AF65-F5344CB8AC3E}">
        <p14:creationId xmlns:p14="http://schemas.microsoft.com/office/powerpoint/2010/main" val="2595328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a:t>
            </a:r>
          </a:p>
        </p:txBody>
      </p:sp>
      <p:sp>
        <p:nvSpPr>
          <p:cNvPr id="4" name="Slide Number Placeholder 3"/>
          <p:cNvSpPr>
            <a:spLocks noGrp="1"/>
          </p:cNvSpPr>
          <p:nvPr>
            <p:ph type="sldNum" sz="quarter" idx="5"/>
          </p:nvPr>
        </p:nvSpPr>
        <p:spPr/>
        <p:txBody>
          <a:bodyPr/>
          <a:lstStyle/>
          <a:p>
            <a:fld id="{7FEC4B0C-5749-AE40-B065-8023492451D3}" type="slidenum">
              <a:rPr lang="en-US" smtClean="0"/>
              <a:t>14</a:t>
            </a:fld>
            <a:endParaRPr lang="en-US"/>
          </a:p>
        </p:txBody>
      </p:sp>
    </p:spTree>
    <p:extLst>
      <p:ext uri="{BB962C8B-B14F-4D97-AF65-F5344CB8AC3E}">
        <p14:creationId xmlns:p14="http://schemas.microsoft.com/office/powerpoint/2010/main" val="623460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Amy</a:t>
            </a:r>
          </a:p>
        </p:txBody>
      </p:sp>
      <p:sp>
        <p:nvSpPr>
          <p:cNvPr id="4" name="Slide Number Placeholder 3"/>
          <p:cNvSpPr>
            <a:spLocks noGrp="1"/>
          </p:cNvSpPr>
          <p:nvPr>
            <p:ph type="sldNum" sz="quarter" idx="5"/>
          </p:nvPr>
        </p:nvSpPr>
        <p:spPr/>
        <p:txBody>
          <a:bodyPr/>
          <a:lstStyle/>
          <a:p>
            <a:fld id="{7FEC4B0C-5749-AE40-B065-8023492451D3}" type="slidenum">
              <a:rPr lang="en-US" smtClean="0"/>
              <a:t>15</a:t>
            </a:fld>
            <a:endParaRPr lang="en-US"/>
          </a:p>
        </p:txBody>
      </p:sp>
    </p:spTree>
    <p:extLst>
      <p:ext uri="{BB962C8B-B14F-4D97-AF65-F5344CB8AC3E}">
        <p14:creationId xmlns:p14="http://schemas.microsoft.com/office/powerpoint/2010/main" val="295429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Amy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5</a:t>
            </a:fld>
            <a:endParaRPr lang="en-US" altLang="en-US"/>
          </a:p>
        </p:txBody>
      </p:sp>
    </p:spTree>
    <p:extLst>
      <p:ext uri="{BB962C8B-B14F-4D97-AF65-F5344CB8AC3E}">
        <p14:creationId xmlns:p14="http://schemas.microsoft.com/office/powerpoint/2010/main" val="391742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a:t>
            </a:r>
          </a:p>
        </p:txBody>
      </p:sp>
      <p:sp>
        <p:nvSpPr>
          <p:cNvPr id="4" name="Slide Number Placeholder 3"/>
          <p:cNvSpPr>
            <a:spLocks noGrp="1"/>
          </p:cNvSpPr>
          <p:nvPr>
            <p:ph type="sldNum" sz="quarter" idx="5"/>
          </p:nvPr>
        </p:nvSpPr>
        <p:spPr/>
        <p:txBody>
          <a:bodyPr/>
          <a:lstStyle/>
          <a:p>
            <a:fld id="{7FEC4B0C-5749-AE40-B065-8023492451D3}" type="slidenum">
              <a:rPr lang="en-US" smtClean="0"/>
              <a:t>6</a:t>
            </a:fld>
            <a:endParaRPr lang="en-US"/>
          </a:p>
        </p:txBody>
      </p:sp>
    </p:spTree>
    <p:extLst>
      <p:ext uri="{BB962C8B-B14F-4D97-AF65-F5344CB8AC3E}">
        <p14:creationId xmlns:p14="http://schemas.microsoft.com/office/powerpoint/2010/main" val="3293313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a:t>
            </a:r>
          </a:p>
        </p:txBody>
      </p:sp>
      <p:sp>
        <p:nvSpPr>
          <p:cNvPr id="4" name="Slide Number Placeholder 3"/>
          <p:cNvSpPr>
            <a:spLocks noGrp="1"/>
          </p:cNvSpPr>
          <p:nvPr>
            <p:ph type="sldNum" sz="quarter" idx="5"/>
          </p:nvPr>
        </p:nvSpPr>
        <p:spPr/>
        <p:txBody>
          <a:bodyPr/>
          <a:lstStyle/>
          <a:p>
            <a:fld id="{7FEC4B0C-5749-AE40-B065-8023492451D3}" type="slidenum">
              <a:rPr lang="en-US" smtClean="0"/>
              <a:t>7</a:t>
            </a:fld>
            <a:endParaRPr lang="en-US"/>
          </a:p>
        </p:txBody>
      </p:sp>
    </p:spTree>
    <p:extLst>
      <p:ext uri="{BB962C8B-B14F-4D97-AF65-F5344CB8AC3E}">
        <p14:creationId xmlns:p14="http://schemas.microsoft.com/office/powerpoint/2010/main" val="265767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a:t>
            </a:r>
          </a:p>
        </p:txBody>
      </p:sp>
      <p:sp>
        <p:nvSpPr>
          <p:cNvPr id="4" name="Slide Number Placeholder 3"/>
          <p:cNvSpPr>
            <a:spLocks noGrp="1"/>
          </p:cNvSpPr>
          <p:nvPr>
            <p:ph type="sldNum" sz="quarter" idx="5"/>
          </p:nvPr>
        </p:nvSpPr>
        <p:spPr/>
        <p:txBody>
          <a:bodyPr/>
          <a:lstStyle/>
          <a:p>
            <a:fld id="{7FEC4B0C-5749-AE40-B065-8023492451D3}" type="slidenum">
              <a:rPr lang="en-US" smtClean="0"/>
              <a:t>8</a:t>
            </a:fld>
            <a:endParaRPr lang="en-US"/>
          </a:p>
        </p:txBody>
      </p:sp>
    </p:spTree>
    <p:extLst>
      <p:ext uri="{BB962C8B-B14F-4D97-AF65-F5344CB8AC3E}">
        <p14:creationId xmlns:p14="http://schemas.microsoft.com/office/powerpoint/2010/main" val="1640485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a:t>
            </a:r>
          </a:p>
        </p:txBody>
      </p:sp>
      <p:sp>
        <p:nvSpPr>
          <p:cNvPr id="4" name="Slide Number Placeholder 3"/>
          <p:cNvSpPr>
            <a:spLocks noGrp="1"/>
          </p:cNvSpPr>
          <p:nvPr>
            <p:ph type="sldNum" sz="quarter" idx="5"/>
          </p:nvPr>
        </p:nvSpPr>
        <p:spPr/>
        <p:txBody>
          <a:bodyPr/>
          <a:lstStyle/>
          <a:p>
            <a:fld id="{7FEC4B0C-5749-AE40-B065-8023492451D3}" type="slidenum">
              <a:rPr lang="en-US" smtClean="0"/>
              <a:t>9</a:t>
            </a:fld>
            <a:endParaRPr lang="en-US"/>
          </a:p>
        </p:txBody>
      </p:sp>
    </p:spTree>
    <p:extLst>
      <p:ext uri="{BB962C8B-B14F-4D97-AF65-F5344CB8AC3E}">
        <p14:creationId xmlns:p14="http://schemas.microsoft.com/office/powerpoint/2010/main" val="267652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a:t>
            </a:r>
          </a:p>
        </p:txBody>
      </p:sp>
      <p:sp>
        <p:nvSpPr>
          <p:cNvPr id="4" name="Slide Number Placeholder 3"/>
          <p:cNvSpPr>
            <a:spLocks noGrp="1"/>
          </p:cNvSpPr>
          <p:nvPr>
            <p:ph type="sldNum" sz="quarter" idx="5"/>
          </p:nvPr>
        </p:nvSpPr>
        <p:spPr/>
        <p:txBody>
          <a:bodyPr/>
          <a:lstStyle/>
          <a:p>
            <a:fld id="{7FEC4B0C-5749-AE40-B065-8023492451D3}" type="slidenum">
              <a:rPr lang="en-US" smtClean="0"/>
              <a:t>10</a:t>
            </a:fld>
            <a:endParaRPr lang="en-US"/>
          </a:p>
        </p:txBody>
      </p:sp>
    </p:spTree>
    <p:extLst>
      <p:ext uri="{BB962C8B-B14F-4D97-AF65-F5344CB8AC3E}">
        <p14:creationId xmlns:p14="http://schemas.microsoft.com/office/powerpoint/2010/main" val="1315246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a:t>
            </a:r>
          </a:p>
        </p:txBody>
      </p:sp>
      <p:sp>
        <p:nvSpPr>
          <p:cNvPr id="4" name="Slide Number Placeholder 3"/>
          <p:cNvSpPr>
            <a:spLocks noGrp="1"/>
          </p:cNvSpPr>
          <p:nvPr>
            <p:ph type="sldNum" sz="quarter" idx="5"/>
          </p:nvPr>
        </p:nvSpPr>
        <p:spPr/>
        <p:txBody>
          <a:bodyPr/>
          <a:lstStyle/>
          <a:p>
            <a:fld id="{7FEC4B0C-5749-AE40-B065-8023492451D3}" type="slidenum">
              <a:rPr lang="en-US" smtClean="0"/>
              <a:t>11</a:t>
            </a:fld>
            <a:endParaRPr lang="en-US"/>
          </a:p>
        </p:txBody>
      </p:sp>
    </p:spTree>
    <p:extLst>
      <p:ext uri="{BB962C8B-B14F-4D97-AF65-F5344CB8AC3E}">
        <p14:creationId xmlns:p14="http://schemas.microsoft.com/office/powerpoint/2010/main" val="2880349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a:t>
            </a:r>
          </a:p>
        </p:txBody>
      </p:sp>
      <p:sp>
        <p:nvSpPr>
          <p:cNvPr id="4" name="Slide Number Placeholder 3"/>
          <p:cNvSpPr>
            <a:spLocks noGrp="1"/>
          </p:cNvSpPr>
          <p:nvPr>
            <p:ph type="sldNum" sz="quarter" idx="5"/>
          </p:nvPr>
        </p:nvSpPr>
        <p:spPr/>
        <p:txBody>
          <a:bodyPr/>
          <a:lstStyle/>
          <a:p>
            <a:fld id="{7FEC4B0C-5749-AE40-B065-8023492451D3}" type="slidenum">
              <a:rPr lang="en-US" smtClean="0"/>
              <a:t>12</a:t>
            </a:fld>
            <a:endParaRPr lang="en-US"/>
          </a:p>
        </p:txBody>
      </p:sp>
    </p:spTree>
    <p:extLst>
      <p:ext uri="{BB962C8B-B14F-4D97-AF65-F5344CB8AC3E}">
        <p14:creationId xmlns:p14="http://schemas.microsoft.com/office/powerpoint/2010/main" val="773818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6951643" y="217188"/>
            <a:ext cx="4968610" cy="4156507"/>
          </a:xfrm>
        </p:spPr>
        <p:txBody>
          <a:bodyPr anchor="b">
            <a:normAutofit/>
          </a:bodyPr>
          <a:lstStyle>
            <a:lvl1pPr algn="ctr">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6951642" y="4605051"/>
            <a:ext cx="4968610" cy="2038908"/>
          </a:xfrm>
        </p:spPr>
        <p:txBody>
          <a:bodyPr>
            <a:normAutofit/>
          </a:bodyPr>
          <a:lstStyle>
            <a:lvl1pPr marL="0" indent="0" algn="ctr">
              <a:buNone/>
              <a:defRPr sz="2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B86C4EC-E9C6-674E-58EC-06E067A3A320}"/>
              </a:ext>
            </a:extLst>
          </p:cNvPr>
          <p:cNvGrpSpPr/>
          <p:nvPr userDrawn="1"/>
        </p:nvGrpSpPr>
        <p:grpSpPr>
          <a:xfrm>
            <a:off x="-4070" y="-22485"/>
            <a:ext cx="3998530" cy="6900220"/>
            <a:chOff x="-4070" y="-22485"/>
            <a:chExt cx="3998530" cy="6900220"/>
          </a:xfrm>
        </p:grpSpPr>
        <p:pic>
          <p:nvPicPr>
            <p:cNvPr id="10" name="Picture 9">
              <a:extLst>
                <a:ext uri="{FF2B5EF4-FFF2-40B4-BE49-F238E27FC236}">
                  <a16:creationId xmlns:a16="http://schemas.microsoft.com/office/drawing/2014/main" id="{B26F99BE-38A5-8184-883D-DA09091D8D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22485"/>
              <a:ext cx="3994461" cy="6900220"/>
            </a:xfrm>
            <a:prstGeom prst="rect">
              <a:avLst/>
            </a:prstGeom>
            <a:ln>
              <a:noFill/>
            </a:ln>
            <a:effectLst>
              <a:outerShdw blurRad="190500" dist="38100" algn="l" rotWithShape="0">
                <a:prstClr val="black">
                  <a:alpha val="40000"/>
                </a:prstClr>
              </a:outerShdw>
            </a:effectLst>
          </p:spPr>
        </p:pic>
        <p:sp>
          <p:nvSpPr>
            <p:cNvPr id="13" name="Rectangle 12">
              <a:extLst>
                <a:ext uri="{FF2B5EF4-FFF2-40B4-BE49-F238E27FC236}">
                  <a16:creationId xmlns:a16="http://schemas.microsoft.com/office/drawing/2014/main" id="{F369BE5B-E8BD-4427-CC8D-8044A50C62AF}"/>
                </a:ext>
                <a:ext uri="{C183D7F6-B498-43B3-948B-1728B52AA6E4}">
                  <adec:decorative xmlns:adec="http://schemas.microsoft.com/office/drawing/2017/decorative" val="1"/>
                </a:ext>
              </a:extLst>
            </p:cNvPr>
            <p:cNvSpPr/>
            <p:nvPr userDrawn="1"/>
          </p:nvSpPr>
          <p:spPr>
            <a:xfrm>
              <a:off x="-4070" y="1119187"/>
              <a:ext cx="3994461" cy="4619625"/>
            </a:xfrm>
            <a:prstGeom prst="rect">
              <a:avLst/>
            </a:prstGeom>
            <a:solidFill>
              <a:schemeClr val="accent5"/>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10571" y="1335090"/>
            <a:ext cx="3583461" cy="1937650"/>
          </a:xfrm>
        </p:spPr>
        <p:txBody>
          <a:bodyPr anchor="b"/>
          <a:lstStyle>
            <a:lvl1pPr algn="ctr">
              <a:defRPr>
                <a:solidFill>
                  <a:schemeClr val="bg1"/>
                </a:solidFill>
              </a:defRPr>
            </a:lvl1pPr>
          </a:lstStyle>
          <a:p>
            <a:r>
              <a:rPr lang="en-US"/>
              <a:t>Click to edit Master title style</a:t>
            </a:r>
          </a:p>
        </p:txBody>
      </p:sp>
      <p:sp>
        <p:nvSpPr>
          <p:cNvPr id="12" name="Text Placeholder 3">
            <a:extLst>
              <a:ext uri="{FF2B5EF4-FFF2-40B4-BE49-F238E27FC236}">
                <a16:creationId xmlns:a16="http://schemas.microsoft.com/office/drawing/2014/main" id="{41F2FE49-C614-5B1F-AF23-4F08128BF55D}"/>
              </a:ext>
            </a:extLst>
          </p:cNvPr>
          <p:cNvSpPr>
            <a:spLocks noGrp="1"/>
          </p:cNvSpPr>
          <p:nvPr>
            <p:ph type="body" sz="half" idx="2"/>
          </p:nvPr>
        </p:nvSpPr>
        <p:spPr>
          <a:xfrm>
            <a:off x="217946" y="3429000"/>
            <a:ext cx="3583461" cy="2093910"/>
          </a:xfrm>
          <a:ln>
            <a:noFill/>
          </a:ln>
        </p:spPr>
        <p:txBody>
          <a:bodyPr>
            <a:normAutofit/>
          </a:bodyPr>
          <a:lstStyle>
            <a:lvl1pPr marL="0" indent="0" algn="ctr">
              <a:buNone/>
              <a:defRPr sz="2200">
                <a:solidFill>
                  <a:schemeClr val="accent3">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4226727" y="1119188"/>
            <a:ext cx="7127074" cy="5093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672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0979F064-D576-2984-E564-CE0C85B6F547}"/>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86B6DB0-1851-8608-4626-5562E29983E8}"/>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9A45BB-DE8A-985A-7217-CDEA071143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505ED8D-C434-741B-DE97-E68650561ED5}"/>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9900365B-FB3B-DA48-24EE-DF7132E3A1E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p>
        </p:txBody>
      </p:sp>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7" name="Picture 6">
            <a:extLst>
              <a:ext uri="{FF2B5EF4-FFF2-40B4-BE49-F238E27FC236}">
                <a16:creationId xmlns:a16="http://schemas.microsoft.com/office/drawing/2014/main" id="{F281D7EA-21CF-DAF5-0151-F6CCC312DA7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p>
        </p:txBody>
      </p:sp>
      <p:pic>
        <p:nvPicPr>
          <p:cNvPr id="4" name="Picture 3">
            <a:extLst>
              <a:ext uri="{FF2B5EF4-FFF2-40B4-BE49-F238E27FC236}">
                <a16:creationId xmlns:a16="http://schemas.microsoft.com/office/drawing/2014/main" id="{334DB9C9-1F9B-2A6E-CCD1-12409FA48EFC}"/>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9FA93C-3CD9-9B4F-AA5C-2BBD1A22FF73}"/>
              </a:ext>
            </a:extLst>
          </p:cNvPr>
          <p:cNvPicPr>
            <a:picLocks noChangeAspect="1"/>
          </p:cNvPicPr>
          <p:nvPr userDrawn="1"/>
        </p:nvPicPr>
        <p:blipFill>
          <a:blip r:embed="rId2"/>
          <a:stretch>
            <a:fillRect/>
          </a:stretch>
        </p:blipFill>
        <p:spPr>
          <a:xfrm>
            <a:off x="1" y="1"/>
            <a:ext cx="4004598" cy="6858000"/>
          </a:xfrm>
          <a:prstGeom prst="rect">
            <a:avLst/>
          </a:prstGeom>
          <a:ln>
            <a:noFill/>
          </a:ln>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42B1E8EB-BC97-2444-B883-785C3FF61A8B}"/>
              </a:ext>
            </a:extLst>
          </p:cNvPr>
          <p:cNvSpPr/>
          <p:nvPr userDrawn="1"/>
        </p:nvSpPr>
        <p:spPr>
          <a:xfrm>
            <a:off x="-4890" y="1119187"/>
            <a:ext cx="4008438" cy="4619625"/>
          </a:xfrm>
          <a:prstGeom prst="rect">
            <a:avLst/>
          </a:prstGeom>
          <a:solidFill>
            <a:schemeClr val="tx1">
              <a:alpha val="55000"/>
            </a:schemeClr>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pic>
        <p:nvPicPr>
          <p:cNvPr id="7" name="Picture 6">
            <a:extLst>
              <a:ext uri="{FF2B5EF4-FFF2-40B4-BE49-F238E27FC236}">
                <a16:creationId xmlns:a16="http://schemas.microsoft.com/office/drawing/2014/main" id="{1B3A4373-87B5-BD4F-BE04-0477A6DA69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AC18D6B-A703-E64A-A334-C1CD5C8182CE}"/>
              </a:ext>
            </a:extLst>
          </p:cNvPr>
          <p:cNvSpPr/>
          <p:nvPr userDrawn="1"/>
        </p:nvSpPr>
        <p:spPr>
          <a:xfrm>
            <a:off x="11490325" y="0"/>
            <a:ext cx="701675" cy="6858000"/>
          </a:xfrm>
          <a:prstGeom prst="rect">
            <a:avLst/>
          </a:prstGeom>
          <a:solidFill>
            <a:schemeClr val="tx2"/>
          </a:solidFill>
          <a:ln>
            <a:noFill/>
          </a:ln>
          <a:effectLst>
            <a:outerShdw blurRad="190500" dist="50800" dir="108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27885" y="1335091"/>
            <a:ext cx="3583461" cy="1890709"/>
          </a:xfrm>
        </p:spPr>
        <p:txBody>
          <a:bodyPr anchor="b">
            <a:normAutofit/>
          </a:bodyPr>
          <a:lstStyle>
            <a:lvl1pPr algn="ctr">
              <a:defRPr sz="3600">
                <a:solidFill>
                  <a:schemeClr val="bg1"/>
                </a:solidFill>
              </a:defRPr>
            </a:lvl1pPr>
          </a:lstStyle>
          <a:p>
            <a:r>
              <a:rPr lang="en-US"/>
              <a:t>Click to edit Master title style</a:t>
            </a:r>
          </a:p>
        </p:txBody>
      </p:sp>
      <p:sp>
        <p:nvSpPr>
          <p:cNvPr id="3" name="Content Placeholder 2"/>
          <p:cNvSpPr>
            <a:spLocks noGrp="1"/>
          </p:cNvSpPr>
          <p:nvPr>
            <p:ph idx="1"/>
          </p:nvPr>
        </p:nvSpPr>
        <p:spPr>
          <a:xfrm>
            <a:off x="4360863" y="1193842"/>
            <a:ext cx="667226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3225800"/>
            <a:ext cx="3583461" cy="2297110"/>
          </a:xfrm>
          <a:ln>
            <a:noFill/>
          </a:ln>
        </p:spPr>
        <p:txBody>
          <a:bodyPr>
            <a:normAutofit/>
          </a:bodyPr>
          <a:lstStyle>
            <a:lvl1pPr marL="0" indent="0" algn="ctr">
              <a:buNone/>
              <a:defRPr sz="2600">
                <a:solidFill>
                  <a:srgbClr val="FF984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1D930A56-05D6-E44E-A636-FFC3D86D2129}"/>
              </a:ext>
            </a:extLst>
          </p:cNvPr>
          <p:cNvSpPr>
            <a:spLocks noGrp="1"/>
          </p:cNvSpPr>
          <p:nvPr>
            <p:ph type="sldNum" sz="quarter" idx="10"/>
          </p:nvPr>
        </p:nvSpPr>
        <p:spPr>
          <a:xfrm>
            <a:off x="9890125" y="6356350"/>
            <a:ext cx="1143000" cy="368300"/>
          </a:xfrm>
        </p:spPr>
        <p:txBody>
          <a:bodyPr/>
          <a:lstStyle>
            <a:lvl1pPr>
              <a:defRPr/>
            </a:lvl1pPr>
          </a:lstStyle>
          <a:p>
            <a:pPr>
              <a:defRPr/>
            </a:pPr>
            <a:fld id="{D8EA18C6-28F1-3B47-AF4F-AD518E9A6B5A}" type="slidenum">
              <a:rPr lang="en-US" altLang="en-US"/>
              <a:pPr>
                <a:defRPr/>
              </a:pPr>
              <a:t>‹#›</a:t>
            </a:fld>
            <a:endParaRPr lang="en-US" altLang="en-US"/>
          </a:p>
        </p:txBody>
      </p:sp>
    </p:spTree>
    <p:extLst>
      <p:ext uri="{BB962C8B-B14F-4D97-AF65-F5344CB8AC3E}">
        <p14:creationId xmlns:p14="http://schemas.microsoft.com/office/powerpoint/2010/main" val="3161742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183CD44-3FC7-6041-A378-45E01DF9E0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a:extLst>
              <a:ext uri="{FF2B5EF4-FFF2-40B4-BE49-F238E27FC236}">
                <a16:creationId xmlns:a16="http://schemas.microsoft.com/office/drawing/2014/main" id="{38F5588A-1A2C-F348-AD5D-815A25DDC89B}"/>
              </a:ext>
            </a:extLst>
          </p:cNvPr>
          <p:cNvSpPr>
            <a:spLocks noGrp="1"/>
          </p:cNvSpPr>
          <p:nvPr>
            <p:ph type="sldNum" sz="quarter" idx="10"/>
          </p:nvPr>
        </p:nvSpPr>
        <p:spPr/>
        <p:txBody>
          <a:bodyPr/>
          <a:lstStyle>
            <a:lvl1pPr>
              <a:defRPr/>
            </a:lvl1pPr>
          </a:lstStyle>
          <a:p>
            <a:pPr>
              <a:defRPr/>
            </a:pPr>
            <a:fld id="{576C9E23-81DC-524C-9AAF-31FE3F6CAB57}" type="slidenum">
              <a:rPr lang="en-US" altLang="en-US"/>
              <a:pPr>
                <a:defRPr/>
              </a:pPr>
              <a:t>‹#›</a:t>
            </a:fld>
            <a:endParaRPr lang="en-US" altLang="en-US"/>
          </a:p>
        </p:txBody>
      </p:sp>
      <p:pic>
        <p:nvPicPr>
          <p:cNvPr id="7" name="Picture 6">
            <a:extLst>
              <a:ext uri="{FF2B5EF4-FFF2-40B4-BE49-F238E27FC236}">
                <a16:creationId xmlns:a16="http://schemas.microsoft.com/office/drawing/2014/main" id="{5950FE50-C9F8-5C45-9ACB-7DDE1A243EFA}"/>
              </a:ext>
            </a:extLst>
          </p:cNvPr>
          <p:cNvPicPr>
            <a:picLocks noChangeAspect="1"/>
          </p:cNvPicPr>
          <p:nvPr userDrawn="1"/>
        </p:nvPicPr>
        <p:blipFill>
          <a:blip r:embed="rId3"/>
          <a:stretch>
            <a:fillRect/>
          </a:stretch>
        </p:blipFill>
        <p:spPr>
          <a:xfrm>
            <a:off x="4108" y="2"/>
            <a:ext cx="822046" cy="6857997"/>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76593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49F823-319F-7E4F-AA47-BB7D5717A0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463270D-A32D-E84A-8FC1-1BB3016CD68D}"/>
              </a:ext>
            </a:extLst>
          </p:cNvPr>
          <p:cNvPicPr>
            <a:picLocks noChangeAspect="1"/>
          </p:cNvPicPr>
          <p:nvPr userDrawn="1"/>
        </p:nvPicPr>
        <p:blipFill>
          <a:blip r:embed="rId3"/>
          <a:stretch>
            <a:fillRect/>
          </a:stretch>
        </p:blipFill>
        <p:spPr>
          <a:xfrm>
            <a:off x="-4945" y="0"/>
            <a:ext cx="822046"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8230757-328B-604F-8B76-9E02C60C4F8D}"/>
              </a:ext>
            </a:extLst>
          </p:cNvPr>
          <p:cNvSpPr>
            <a:spLocks noGrp="1"/>
          </p:cNvSpPr>
          <p:nvPr>
            <p:ph type="sldNum" sz="quarter" idx="10"/>
          </p:nvPr>
        </p:nvSpPr>
        <p:spPr/>
        <p:txBody>
          <a:bodyPr/>
          <a:lstStyle>
            <a:lvl1pPr>
              <a:defRPr/>
            </a:lvl1pPr>
          </a:lstStyle>
          <a:p>
            <a:pPr>
              <a:defRPr/>
            </a:pPr>
            <a:fld id="{541C1AB4-F0EA-3940-A3A7-33051516FBC7}" type="slidenum">
              <a:rPr lang="en-US" altLang="en-US"/>
              <a:pPr>
                <a:defRPr/>
              </a:pPr>
              <a:t>‹#›</a:t>
            </a:fld>
            <a:endParaRPr lang="en-US" altLang="en-US"/>
          </a:p>
        </p:txBody>
      </p:sp>
    </p:spTree>
    <p:extLst>
      <p:ext uri="{BB962C8B-B14F-4D97-AF65-F5344CB8AC3E}">
        <p14:creationId xmlns:p14="http://schemas.microsoft.com/office/powerpoint/2010/main" val="379918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CF2AB57-4FB0-22F6-B9D0-E02FFA0A5995}"/>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62" r:id="rId9"/>
  </p:sldLayoutIdLst>
  <p:hf hdr="0" ftr="0" dt="0"/>
  <p:txStyles>
    <p:titleStyle>
      <a:lvl1pPr algn="l" defTabSz="914400" rtl="0" eaLnBrk="1" latinLnBrk="0" hangingPunct="1">
        <a:lnSpc>
          <a:spcPct val="90000"/>
        </a:lnSpc>
        <a:spcBef>
          <a:spcPct val="0"/>
        </a:spcBef>
        <a:buNone/>
        <a:defRPr sz="36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o.boarddocs.com/ca/cccchan/Board.nsf/files/CG3R2N6B41DB/$file/work-experience-education-regulatory-text-a11y(871920.1).pdf" TargetMode="External"/><Relationship Id="rId2" Type="http://schemas.openxmlformats.org/officeDocument/2006/relationships/hyperlink" Target="mailto:info@asccc.org" TargetMode="External"/><Relationship Id="rId1" Type="http://schemas.openxmlformats.org/officeDocument/2006/relationships/slideLayout" Target="../slideLayouts/slideLayout2.xml"/><Relationship Id="rId6" Type="http://schemas.openxmlformats.org/officeDocument/2006/relationships/hyperlink" Target="https://www.asccc.org/content/new-faculty-application-statewide-service" TargetMode="External"/><Relationship Id="rId5" Type="http://schemas.openxmlformats.org/officeDocument/2006/relationships/hyperlink" Target="https://groups.io/g/CCCCurriculumChairs/" TargetMode="External"/><Relationship Id="rId4" Type="http://schemas.openxmlformats.org/officeDocument/2006/relationships/hyperlink" Target="https://www.ciwe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ccco.edu/About-Us/Vision-for-Succes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go.boarddocs.com/ca/cccchan/Board.nsf/files/CG3R2N6B41DB/$file/work-experience-education-regulatory-text-a11y(871920.1).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p:txBody>
          <a:bodyPr/>
          <a:lstStyle/>
          <a:p>
            <a:r>
              <a:rPr lang="en-US"/>
              <a:t>Work Experience Update and Opportunities: New Regulations for Work Experience</a:t>
            </a:r>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a:lstStyle/>
          <a:p>
            <a:r>
              <a:rPr lang="en-US"/>
              <a:t>Amy L. Babb, West Hills College Lemoore</a:t>
            </a:r>
          </a:p>
          <a:p>
            <a:r>
              <a:rPr lang="en-US"/>
              <a:t>Sarah Harris, College of the Sequoias</a:t>
            </a:r>
          </a:p>
          <a:p>
            <a:r>
              <a:rPr lang="en-US"/>
              <a:t>Mark </a:t>
            </a:r>
            <a:r>
              <a:rPr lang="en-US" err="1"/>
              <a:t>Osea</a:t>
            </a:r>
            <a:r>
              <a:rPr lang="en-US"/>
              <a:t>, Mendocino College</a:t>
            </a: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676F4-B544-F1A9-9916-8C5E79D0BB15}"/>
              </a:ext>
            </a:extLst>
          </p:cNvPr>
          <p:cNvSpPr>
            <a:spLocks noGrp="1"/>
          </p:cNvSpPr>
          <p:nvPr>
            <p:ph type="title"/>
          </p:nvPr>
        </p:nvSpPr>
        <p:spPr/>
        <p:txBody>
          <a:bodyPr/>
          <a:lstStyle/>
          <a:p>
            <a:r>
              <a:rPr lang="en-US"/>
              <a:t>Updated Regulations: Units/Hours</a:t>
            </a:r>
          </a:p>
        </p:txBody>
      </p:sp>
      <p:sp>
        <p:nvSpPr>
          <p:cNvPr id="3" name="Content Placeholder 2">
            <a:extLst>
              <a:ext uri="{FF2B5EF4-FFF2-40B4-BE49-F238E27FC236}">
                <a16:creationId xmlns:a16="http://schemas.microsoft.com/office/drawing/2014/main" id="{7F1E50BC-20BA-3145-12C7-C57194513233}"/>
              </a:ext>
            </a:extLst>
          </p:cNvPr>
          <p:cNvSpPr>
            <a:spLocks noGrp="1"/>
          </p:cNvSpPr>
          <p:nvPr>
            <p:ph sz="half" idx="1"/>
          </p:nvPr>
        </p:nvSpPr>
        <p:spPr/>
        <p:txBody>
          <a:bodyPr/>
          <a:lstStyle/>
          <a:p>
            <a:pPr marL="0" indent="0">
              <a:buNone/>
            </a:pPr>
            <a:r>
              <a:rPr lang="en-US" dirty="0"/>
              <a:t>Previous Regulation:</a:t>
            </a:r>
          </a:p>
          <a:p>
            <a:r>
              <a:rPr lang="en-US" dirty="0"/>
              <a:t>§ 55256.5 (c): The following formula will be used to determine the number of units to be awarded:</a:t>
            </a:r>
          </a:p>
          <a:p>
            <a:r>
              <a:rPr lang="en-US" dirty="0"/>
              <a:t>(1) Each 75 hours of paid work equals one semester credit or 50 hours equals one quarter credit.</a:t>
            </a:r>
          </a:p>
          <a:p>
            <a:r>
              <a:rPr lang="en-US" dirty="0"/>
              <a:t>(2) Each 60 hours of non-paid work equals one semester credit or 40 hours equals one quarter credit.</a:t>
            </a:r>
          </a:p>
          <a:p>
            <a:r>
              <a:rPr lang="en-US" dirty="0"/>
              <a:t>(3) Units may be awarded in 0.5 unit increments.</a:t>
            </a:r>
          </a:p>
        </p:txBody>
      </p:sp>
      <p:sp>
        <p:nvSpPr>
          <p:cNvPr id="4" name="Slide Number Placeholder 3">
            <a:extLst>
              <a:ext uri="{FF2B5EF4-FFF2-40B4-BE49-F238E27FC236}">
                <a16:creationId xmlns:a16="http://schemas.microsoft.com/office/drawing/2014/main" id="{2BCEA6D4-1B5C-5717-F86A-4B7E03F661B5}"/>
              </a:ext>
            </a:extLst>
          </p:cNvPr>
          <p:cNvSpPr>
            <a:spLocks noGrp="1"/>
          </p:cNvSpPr>
          <p:nvPr>
            <p:ph type="sldNum" sz="quarter" idx="12"/>
          </p:nvPr>
        </p:nvSpPr>
        <p:spPr/>
        <p:txBody>
          <a:bodyPr/>
          <a:lstStyle/>
          <a:p>
            <a:fld id="{FC94C22D-D015-6649-B5C3-596F33FC97D2}" type="slidenum">
              <a:rPr lang="en-US" smtClean="0"/>
              <a:t>10</a:t>
            </a:fld>
            <a:endParaRPr lang="en-US"/>
          </a:p>
        </p:txBody>
      </p:sp>
      <p:sp>
        <p:nvSpPr>
          <p:cNvPr id="5" name="Content Placeholder 4">
            <a:extLst>
              <a:ext uri="{FF2B5EF4-FFF2-40B4-BE49-F238E27FC236}">
                <a16:creationId xmlns:a16="http://schemas.microsoft.com/office/drawing/2014/main" id="{FFCC8D27-26A0-01D6-C6E5-687F690499A0}"/>
              </a:ext>
            </a:extLst>
          </p:cNvPr>
          <p:cNvSpPr>
            <a:spLocks noGrp="1"/>
          </p:cNvSpPr>
          <p:nvPr>
            <p:ph sz="half" idx="13"/>
          </p:nvPr>
        </p:nvSpPr>
        <p:spPr/>
        <p:txBody>
          <a:bodyPr>
            <a:normAutofit fontScale="77500" lnSpcReduction="20000"/>
          </a:bodyPr>
          <a:lstStyle/>
          <a:p>
            <a:pPr marL="0" indent="0">
              <a:buNone/>
            </a:pPr>
            <a:r>
              <a:rPr lang="en-US"/>
              <a:t>Updated Regulation:</a:t>
            </a:r>
          </a:p>
          <a:p>
            <a:r>
              <a:rPr lang="en-US"/>
              <a:t>§ 55253 (a): (a)Units of credit for work experience education shall be calculated as follows:</a:t>
            </a:r>
          </a:p>
          <a:p>
            <a:r>
              <a:rPr lang="en-US"/>
              <a:t>(1) work experience education offered as a credit course: one semester unit of credit will be awarded for every 54 hours of work experience, or one quarter unit for every 33 hours of work experience, or the equivalent locally determined minimum threshold for awarding one unit of credit as codified in local board policy or procedure. Units of credit may be awarded in increments of .5 units; and</a:t>
            </a:r>
          </a:p>
          <a:p>
            <a:r>
              <a:rPr lang="en-US"/>
              <a:t>(2) work experience education integrated as a component of a course: units of credit will follow standards for credit hour calculations in section 55002.5 for all activity, lab, or other instructional course components. Units of credit for the work experience component shall be calculated according to the formula in subparagraph (1). </a:t>
            </a:r>
          </a:p>
        </p:txBody>
      </p:sp>
    </p:spTree>
    <p:extLst>
      <p:ext uri="{BB962C8B-B14F-4D97-AF65-F5344CB8AC3E}">
        <p14:creationId xmlns:p14="http://schemas.microsoft.com/office/powerpoint/2010/main" val="1078267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E5685-7DA7-1476-C8C3-3A6A787DB2BC}"/>
              </a:ext>
            </a:extLst>
          </p:cNvPr>
          <p:cNvSpPr>
            <a:spLocks noGrp="1"/>
          </p:cNvSpPr>
          <p:nvPr>
            <p:ph type="title"/>
          </p:nvPr>
        </p:nvSpPr>
        <p:spPr/>
        <p:txBody>
          <a:bodyPr/>
          <a:lstStyle/>
          <a:p>
            <a:r>
              <a:rPr lang="en-US"/>
              <a:t>Updated Regulations: Total Units</a:t>
            </a:r>
          </a:p>
        </p:txBody>
      </p:sp>
      <p:sp>
        <p:nvSpPr>
          <p:cNvPr id="3" name="Content Placeholder 2">
            <a:extLst>
              <a:ext uri="{FF2B5EF4-FFF2-40B4-BE49-F238E27FC236}">
                <a16:creationId xmlns:a16="http://schemas.microsoft.com/office/drawing/2014/main" id="{05338241-7523-9B6F-18FF-7DB023F029CD}"/>
              </a:ext>
            </a:extLst>
          </p:cNvPr>
          <p:cNvSpPr>
            <a:spLocks noGrp="1"/>
          </p:cNvSpPr>
          <p:nvPr>
            <p:ph sz="half" idx="1"/>
          </p:nvPr>
        </p:nvSpPr>
        <p:spPr/>
        <p:txBody>
          <a:bodyPr>
            <a:normAutofit fontScale="85000" lnSpcReduction="20000"/>
          </a:bodyPr>
          <a:lstStyle/>
          <a:p>
            <a:pPr marL="0" indent="0">
              <a:buNone/>
            </a:pPr>
            <a:r>
              <a:rPr lang="en-US"/>
              <a:t>Previous Regulation:</a:t>
            </a:r>
          </a:p>
          <a:p>
            <a:r>
              <a:rPr lang="en-US"/>
              <a:t>§ 55253(a): For the satisfactory completion of all types of Cooperative Work Experience Education, students may earn up to a total of 16 semester credit hours or 24 quarter credit hours, subject to the following limitations:</a:t>
            </a:r>
          </a:p>
          <a:p>
            <a:r>
              <a:rPr lang="en-US"/>
              <a:t>(1) General Work Experience Education.</a:t>
            </a:r>
          </a:p>
          <a:p>
            <a:r>
              <a:rPr lang="en-US"/>
              <a:t>A maximum of six semester credit hours or nine quarter credit hours may be earned during one enrollment period in general work experience education.</a:t>
            </a:r>
          </a:p>
          <a:p>
            <a:r>
              <a:rPr lang="en-US"/>
              <a:t>(2) Occupational Work Experience Education.</a:t>
            </a:r>
          </a:p>
          <a:p>
            <a:r>
              <a:rPr lang="en-US"/>
              <a:t>A maximum of eight credit hours may be earned during one enrollment period in occupational work experience education.</a:t>
            </a:r>
          </a:p>
        </p:txBody>
      </p:sp>
      <p:sp>
        <p:nvSpPr>
          <p:cNvPr id="4" name="Slide Number Placeholder 3">
            <a:extLst>
              <a:ext uri="{FF2B5EF4-FFF2-40B4-BE49-F238E27FC236}">
                <a16:creationId xmlns:a16="http://schemas.microsoft.com/office/drawing/2014/main" id="{FB80D30E-61EC-BB8D-BE44-951ABD53E87B}"/>
              </a:ext>
            </a:extLst>
          </p:cNvPr>
          <p:cNvSpPr>
            <a:spLocks noGrp="1"/>
          </p:cNvSpPr>
          <p:nvPr>
            <p:ph type="sldNum" sz="quarter" idx="12"/>
          </p:nvPr>
        </p:nvSpPr>
        <p:spPr/>
        <p:txBody>
          <a:bodyPr/>
          <a:lstStyle/>
          <a:p>
            <a:fld id="{FC94C22D-D015-6649-B5C3-596F33FC97D2}" type="slidenum">
              <a:rPr lang="en-US" smtClean="0"/>
              <a:t>11</a:t>
            </a:fld>
            <a:endParaRPr lang="en-US"/>
          </a:p>
        </p:txBody>
      </p:sp>
      <p:sp>
        <p:nvSpPr>
          <p:cNvPr id="5" name="Content Placeholder 4">
            <a:extLst>
              <a:ext uri="{FF2B5EF4-FFF2-40B4-BE49-F238E27FC236}">
                <a16:creationId xmlns:a16="http://schemas.microsoft.com/office/drawing/2014/main" id="{EC710A41-EB93-2F0A-542E-4ECFADEF1254}"/>
              </a:ext>
            </a:extLst>
          </p:cNvPr>
          <p:cNvSpPr>
            <a:spLocks noGrp="1"/>
          </p:cNvSpPr>
          <p:nvPr>
            <p:ph sz="half" idx="13"/>
          </p:nvPr>
        </p:nvSpPr>
        <p:spPr/>
        <p:txBody>
          <a:bodyPr/>
          <a:lstStyle/>
          <a:p>
            <a:pPr marL="0" indent="0">
              <a:buNone/>
            </a:pPr>
            <a:r>
              <a:rPr lang="en-US"/>
              <a:t>Updated Regulation:</a:t>
            </a:r>
          </a:p>
          <a:p>
            <a:r>
              <a:rPr lang="en-US"/>
              <a:t>§ 55253(c): A maximum of fourteen semester credit hours or twenty-one quarter credit hours may be earned during one enrollment period in work experience education. Students may repeat a work experience education course subject to section 55040.</a:t>
            </a:r>
          </a:p>
        </p:txBody>
      </p:sp>
    </p:spTree>
    <p:extLst>
      <p:ext uri="{BB962C8B-B14F-4D97-AF65-F5344CB8AC3E}">
        <p14:creationId xmlns:p14="http://schemas.microsoft.com/office/powerpoint/2010/main" val="1929841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63C45-21B5-B51A-C199-3777921113E9}"/>
              </a:ext>
            </a:extLst>
          </p:cNvPr>
          <p:cNvSpPr>
            <a:spLocks noGrp="1"/>
          </p:cNvSpPr>
          <p:nvPr>
            <p:ph type="title"/>
          </p:nvPr>
        </p:nvSpPr>
        <p:spPr/>
        <p:txBody>
          <a:bodyPr/>
          <a:lstStyle/>
          <a:p>
            <a:r>
              <a:rPr lang="en-US"/>
              <a:t>Updated Regulations: General/Occupational</a:t>
            </a:r>
          </a:p>
        </p:txBody>
      </p:sp>
      <p:sp>
        <p:nvSpPr>
          <p:cNvPr id="3" name="Content Placeholder 2">
            <a:extLst>
              <a:ext uri="{FF2B5EF4-FFF2-40B4-BE49-F238E27FC236}">
                <a16:creationId xmlns:a16="http://schemas.microsoft.com/office/drawing/2014/main" id="{AF976D66-1C7E-33FD-F17C-C92488AE729E}"/>
              </a:ext>
            </a:extLst>
          </p:cNvPr>
          <p:cNvSpPr>
            <a:spLocks noGrp="1"/>
          </p:cNvSpPr>
          <p:nvPr>
            <p:ph sz="half" idx="1"/>
          </p:nvPr>
        </p:nvSpPr>
        <p:spPr/>
        <p:txBody>
          <a:bodyPr>
            <a:normAutofit fontScale="92500" lnSpcReduction="20000"/>
          </a:bodyPr>
          <a:lstStyle/>
          <a:p>
            <a:pPr marL="0" indent="0">
              <a:buNone/>
            </a:pPr>
            <a:r>
              <a:rPr lang="en-US"/>
              <a:t>Previous Regulation:</a:t>
            </a:r>
          </a:p>
          <a:p>
            <a:r>
              <a:rPr lang="en-US"/>
              <a:t>§ 55252: Cooperative Work Experience Education is a district-initiated and district-controlled program of education consisting of the following types:</a:t>
            </a:r>
          </a:p>
          <a:p>
            <a:r>
              <a:rPr lang="en-US"/>
              <a:t>(a) General Work Experience Education is supervised employment which is intended to assist students in acquiring desirable work habits, attitudes and career awareness. The work experience need not be related to the students' educational goals.</a:t>
            </a:r>
          </a:p>
          <a:p>
            <a:r>
              <a:rPr lang="en-US"/>
              <a:t>(b) Occupational Work Experience Education is supervised employment extending classroom based occupational learning at an on-the-job learning station relating to the students' educational or occupational goal.</a:t>
            </a:r>
          </a:p>
          <a:p>
            <a:endParaRPr lang="en-US"/>
          </a:p>
        </p:txBody>
      </p:sp>
      <p:sp>
        <p:nvSpPr>
          <p:cNvPr id="4" name="Slide Number Placeholder 3">
            <a:extLst>
              <a:ext uri="{FF2B5EF4-FFF2-40B4-BE49-F238E27FC236}">
                <a16:creationId xmlns:a16="http://schemas.microsoft.com/office/drawing/2014/main" id="{217E4B8C-12E6-A914-AC38-AF7AFBAFA231}"/>
              </a:ext>
            </a:extLst>
          </p:cNvPr>
          <p:cNvSpPr>
            <a:spLocks noGrp="1"/>
          </p:cNvSpPr>
          <p:nvPr>
            <p:ph type="sldNum" sz="quarter" idx="12"/>
          </p:nvPr>
        </p:nvSpPr>
        <p:spPr/>
        <p:txBody>
          <a:bodyPr/>
          <a:lstStyle/>
          <a:p>
            <a:fld id="{FC94C22D-D015-6649-B5C3-596F33FC97D2}" type="slidenum">
              <a:rPr lang="en-US" smtClean="0"/>
              <a:t>12</a:t>
            </a:fld>
            <a:endParaRPr lang="en-US"/>
          </a:p>
        </p:txBody>
      </p:sp>
      <p:sp>
        <p:nvSpPr>
          <p:cNvPr id="5" name="Content Placeholder 4">
            <a:extLst>
              <a:ext uri="{FF2B5EF4-FFF2-40B4-BE49-F238E27FC236}">
                <a16:creationId xmlns:a16="http://schemas.microsoft.com/office/drawing/2014/main" id="{676E4639-BFE8-A666-75D0-150E55319427}"/>
              </a:ext>
            </a:extLst>
          </p:cNvPr>
          <p:cNvSpPr>
            <a:spLocks noGrp="1"/>
          </p:cNvSpPr>
          <p:nvPr>
            <p:ph sz="half" idx="13"/>
          </p:nvPr>
        </p:nvSpPr>
        <p:spPr/>
        <p:txBody>
          <a:bodyPr>
            <a:normAutofit fontScale="92500" lnSpcReduction="20000"/>
          </a:bodyPr>
          <a:lstStyle/>
          <a:p>
            <a:pPr marL="0" indent="0">
              <a:buNone/>
            </a:pPr>
            <a:r>
              <a:rPr lang="en-US"/>
              <a:t>Updated Regulation:</a:t>
            </a:r>
          </a:p>
          <a:p>
            <a:r>
              <a:rPr lang="en-US"/>
              <a:t>This distinction is removed – all “work experience education” follows the same requirements.</a:t>
            </a:r>
          </a:p>
          <a:p>
            <a:r>
              <a:rPr lang="en-US"/>
              <a:t>§ 55250(a) defines the purpose of  “work experience” in part as: “The purpose of work experience education is to provide students with an integrated instructional program that provides opportunities to connect academic curricula to applied experiential learning in the workplace. Work experience education should be substantive in nature, linked in a way relevant to a student’s educational pathway, and contribute to demonstrable learning outcomes that have value towards a degree or certificate.</a:t>
            </a:r>
          </a:p>
        </p:txBody>
      </p:sp>
    </p:spTree>
    <p:extLst>
      <p:ext uri="{BB962C8B-B14F-4D97-AF65-F5344CB8AC3E}">
        <p14:creationId xmlns:p14="http://schemas.microsoft.com/office/powerpoint/2010/main" val="272619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A5E2E-240D-F703-31C6-81F19210AE3E}"/>
              </a:ext>
            </a:extLst>
          </p:cNvPr>
          <p:cNvSpPr>
            <a:spLocks noGrp="1"/>
          </p:cNvSpPr>
          <p:nvPr>
            <p:ph type="title"/>
          </p:nvPr>
        </p:nvSpPr>
        <p:spPr/>
        <p:txBody>
          <a:bodyPr/>
          <a:lstStyle/>
          <a:p>
            <a:r>
              <a:rPr lang="en-US"/>
              <a:t>Updated Regulations: Noncredit </a:t>
            </a:r>
          </a:p>
        </p:txBody>
      </p:sp>
      <p:sp>
        <p:nvSpPr>
          <p:cNvPr id="3" name="Content Placeholder 2">
            <a:extLst>
              <a:ext uri="{FF2B5EF4-FFF2-40B4-BE49-F238E27FC236}">
                <a16:creationId xmlns:a16="http://schemas.microsoft.com/office/drawing/2014/main" id="{37B57F07-BFD5-5AA0-4E02-4998EF92DBA7}"/>
              </a:ext>
            </a:extLst>
          </p:cNvPr>
          <p:cNvSpPr>
            <a:spLocks noGrp="1"/>
          </p:cNvSpPr>
          <p:nvPr>
            <p:ph sz="half" idx="1"/>
          </p:nvPr>
        </p:nvSpPr>
        <p:spPr/>
        <p:txBody>
          <a:bodyPr/>
          <a:lstStyle/>
          <a:p>
            <a:pPr marL="0" indent="0">
              <a:buNone/>
            </a:pPr>
            <a:r>
              <a:rPr lang="en-US"/>
              <a:t>Previous Regulation:</a:t>
            </a:r>
          </a:p>
          <a:p>
            <a:r>
              <a:rPr lang="en-US"/>
              <a:t>Did not explicitly include noncredit instruction</a:t>
            </a:r>
          </a:p>
        </p:txBody>
      </p:sp>
      <p:sp>
        <p:nvSpPr>
          <p:cNvPr id="4" name="Slide Number Placeholder 3">
            <a:extLst>
              <a:ext uri="{FF2B5EF4-FFF2-40B4-BE49-F238E27FC236}">
                <a16:creationId xmlns:a16="http://schemas.microsoft.com/office/drawing/2014/main" id="{2C30736A-ED97-7308-47DE-779545035F0F}"/>
              </a:ext>
            </a:extLst>
          </p:cNvPr>
          <p:cNvSpPr>
            <a:spLocks noGrp="1"/>
          </p:cNvSpPr>
          <p:nvPr>
            <p:ph type="sldNum" sz="quarter" idx="12"/>
          </p:nvPr>
        </p:nvSpPr>
        <p:spPr/>
        <p:txBody>
          <a:bodyPr/>
          <a:lstStyle/>
          <a:p>
            <a:fld id="{FC94C22D-D015-6649-B5C3-596F33FC97D2}" type="slidenum">
              <a:rPr lang="en-US" smtClean="0"/>
              <a:t>13</a:t>
            </a:fld>
            <a:endParaRPr lang="en-US"/>
          </a:p>
        </p:txBody>
      </p:sp>
      <p:sp>
        <p:nvSpPr>
          <p:cNvPr id="5" name="Content Placeholder 4">
            <a:extLst>
              <a:ext uri="{FF2B5EF4-FFF2-40B4-BE49-F238E27FC236}">
                <a16:creationId xmlns:a16="http://schemas.microsoft.com/office/drawing/2014/main" id="{225AD6E0-3148-71B9-8A5F-1E802C78CE59}"/>
              </a:ext>
            </a:extLst>
          </p:cNvPr>
          <p:cNvSpPr>
            <a:spLocks noGrp="1"/>
          </p:cNvSpPr>
          <p:nvPr>
            <p:ph sz="half" idx="13"/>
          </p:nvPr>
        </p:nvSpPr>
        <p:spPr/>
        <p:txBody>
          <a:bodyPr>
            <a:normAutofit fontScale="70000" lnSpcReduction="20000"/>
          </a:bodyPr>
          <a:lstStyle/>
          <a:p>
            <a:pPr marL="0" indent="0">
              <a:buNone/>
            </a:pPr>
            <a:r>
              <a:rPr lang="en-US"/>
              <a:t>Updated Regulation:</a:t>
            </a:r>
          </a:p>
          <a:p>
            <a:r>
              <a:rPr lang="en-US"/>
              <a:t>§ 55250(b) defines work experience and explicitly allows noncredit instruction and instruction as part of a course:</a:t>
            </a:r>
          </a:p>
          <a:p>
            <a:r>
              <a:rPr lang="en-US"/>
              <a:t>Work experience education within the California Community Colleges involves student employment and/or internships selected, approved, and supervised by districts to provide meaningful work experiences related to the course of study, or specific career pathway training, combined with instruction in critical workplace skills. </a:t>
            </a:r>
            <a:r>
              <a:rPr lang="en-US" b="1"/>
              <a:t>Work experience education may include paid or unpaid employment, full or part-time employment, and may be structured as separate credit or noncredit classes, or integrated as a component of a course.</a:t>
            </a:r>
            <a:r>
              <a:rPr lang="en-US"/>
              <a:t> It should be integrated as part of a student’s educational pathway allowing students to achieve both educational and occupational goals. It should also assist the student in developing career awareness, learning industry culture, competencies and norms, and developing professional networks in their desired field to support career mobility. Work experience education should provide economically disadvantaged students with opportunities to earn a wage while completing program requirements and earning academic credit.</a:t>
            </a:r>
          </a:p>
        </p:txBody>
      </p:sp>
    </p:spTree>
    <p:extLst>
      <p:ext uri="{BB962C8B-B14F-4D97-AF65-F5344CB8AC3E}">
        <p14:creationId xmlns:p14="http://schemas.microsoft.com/office/powerpoint/2010/main" val="3047932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15C0-4BA2-B5D2-490B-BA3AE4AEA080}"/>
              </a:ext>
            </a:extLst>
          </p:cNvPr>
          <p:cNvSpPr>
            <a:spLocks noGrp="1"/>
          </p:cNvSpPr>
          <p:nvPr>
            <p:ph type="title"/>
          </p:nvPr>
        </p:nvSpPr>
        <p:spPr/>
        <p:txBody>
          <a:bodyPr/>
          <a:lstStyle/>
          <a:p>
            <a:r>
              <a:rPr lang="en-US"/>
              <a:t>Updated Regulations: AP/BPs</a:t>
            </a:r>
          </a:p>
        </p:txBody>
      </p:sp>
      <p:sp>
        <p:nvSpPr>
          <p:cNvPr id="3" name="Content Placeholder 2">
            <a:extLst>
              <a:ext uri="{FF2B5EF4-FFF2-40B4-BE49-F238E27FC236}">
                <a16:creationId xmlns:a16="http://schemas.microsoft.com/office/drawing/2014/main" id="{C19B39A4-1701-0AB6-D741-C48AC88085AB}"/>
              </a:ext>
            </a:extLst>
          </p:cNvPr>
          <p:cNvSpPr>
            <a:spLocks noGrp="1"/>
          </p:cNvSpPr>
          <p:nvPr>
            <p:ph sz="half" idx="1"/>
          </p:nvPr>
        </p:nvSpPr>
        <p:spPr/>
        <p:txBody>
          <a:bodyPr>
            <a:normAutofit fontScale="85000" lnSpcReduction="20000"/>
          </a:bodyPr>
          <a:lstStyle/>
          <a:p>
            <a:pPr marL="0" indent="0">
              <a:buNone/>
            </a:pPr>
            <a:r>
              <a:rPr lang="en-US"/>
              <a:t>Previous Regulation:</a:t>
            </a:r>
          </a:p>
          <a:p>
            <a:r>
              <a:rPr lang="en-US"/>
              <a:t>Required a District Plan approved by the Governing Board.</a:t>
            </a:r>
          </a:p>
          <a:p>
            <a:r>
              <a:rPr lang="en-US"/>
              <a:t>§ 55251: (a) The district plan shall contain the following provisions:</a:t>
            </a:r>
          </a:p>
          <a:p>
            <a:r>
              <a:rPr lang="en-US"/>
              <a:t>(1) A statement that the district has officially adopted the plan, subject to approval by the local governing board.</a:t>
            </a:r>
          </a:p>
          <a:p>
            <a:r>
              <a:rPr lang="en-US"/>
              <a:t>(2) A specific description of the respective responsibilities of college, student, employer, and other cooperating agencies in the operation of the program.</a:t>
            </a:r>
          </a:p>
          <a:p>
            <a:r>
              <a:rPr lang="en-US"/>
              <a:t>(3) A specific description for each type of Cooperative Work Experience Education program.</a:t>
            </a:r>
          </a:p>
          <a:p>
            <a:r>
              <a:rPr lang="en-US"/>
              <a:t>(4) A description of how the district will: (et. Seq.)</a:t>
            </a:r>
          </a:p>
          <a:p>
            <a:endParaRPr lang="en-US"/>
          </a:p>
          <a:p>
            <a:endParaRPr lang="en-US"/>
          </a:p>
        </p:txBody>
      </p:sp>
      <p:sp>
        <p:nvSpPr>
          <p:cNvPr id="4" name="Slide Number Placeholder 3">
            <a:extLst>
              <a:ext uri="{FF2B5EF4-FFF2-40B4-BE49-F238E27FC236}">
                <a16:creationId xmlns:a16="http://schemas.microsoft.com/office/drawing/2014/main" id="{6B62ED82-ACC4-AE5A-D8FD-AAFC224621ED}"/>
              </a:ext>
            </a:extLst>
          </p:cNvPr>
          <p:cNvSpPr>
            <a:spLocks noGrp="1"/>
          </p:cNvSpPr>
          <p:nvPr>
            <p:ph type="sldNum" sz="quarter" idx="12"/>
          </p:nvPr>
        </p:nvSpPr>
        <p:spPr/>
        <p:txBody>
          <a:bodyPr/>
          <a:lstStyle/>
          <a:p>
            <a:fld id="{FC94C22D-D015-6649-B5C3-596F33FC97D2}" type="slidenum">
              <a:rPr lang="en-US" smtClean="0"/>
              <a:t>14</a:t>
            </a:fld>
            <a:endParaRPr lang="en-US"/>
          </a:p>
        </p:txBody>
      </p:sp>
      <p:sp>
        <p:nvSpPr>
          <p:cNvPr id="5" name="Content Placeholder 4">
            <a:extLst>
              <a:ext uri="{FF2B5EF4-FFF2-40B4-BE49-F238E27FC236}">
                <a16:creationId xmlns:a16="http://schemas.microsoft.com/office/drawing/2014/main" id="{8088AE1A-6A26-0723-DC6F-CB21F43D8AD2}"/>
              </a:ext>
            </a:extLst>
          </p:cNvPr>
          <p:cNvSpPr>
            <a:spLocks noGrp="1"/>
          </p:cNvSpPr>
          <p:nvPr>
            <p:ph sz="half" idx="13"/>
          </p:nvPr>
        </p:nvSpPr>
        <p:spPr/>
        <p:txBody>
          <a:bodyPr>
            <a:normAutofit fontScale="85000" lnSpcReduction="20000"/>
          </a:bodyPr>
          <a:lstStyle/>
          <a:p>
            <a:pPr marL="0" indent="0">
              <a:buNone/>
            </a:pPr>
            <a:r>
              <a:rPr lang="en-US"/>
              <a:t>Updated Regulation:</a:t>
            </a:r>
          </a:p>
          <a:p>
            <a:r>
              <a:rPr lang="en-US"/>
              <a:t>Requires similar components addressed in District Policies.</a:t>
            </a:r>
          </a:p>
          <a:p>
            <a:r>
              <a:rPr lang="en-US"/>
              <a:t>§ 55251: (a) Districts shall adopt policies or procedures governing work experience education offered within the district. The policies or procedures must address the following:</a:t>
            </a:r>
          </a:p>
          <a:p>
            <a:r>
              <a:rPr lang="en-US"/>
              <a:t>(1) the respective responsibilities of the college, faculty, the student, the employer, and any other cooperating individuals or agencies involved in providing work experience education;</a:t>
            </a:r>
          </a:p>
          <a:p>
            <a:r>
              <a:rPr lang="en-US"/>
              <a:t>(2) the types of work experience education offered by the district;</a:t>
            </a:r>
          </a:p>
          <a:p>
            <a:r>
              <a:rPr lang="en-US"/>
              <a:t>(3) how the district will: (et. Seq.)</a:t>
            </a:r>
          </a:p>
          <a:p>
            <a:endParaRPr lang="en-US"/>
          </a:p>
        </p:txBody>
      </p:sp>
    </p:spTree>
    <p:extLst>
      <p:ext uri="{BB962C8B-B14F-4D97-AF65-F5344CB8AC3E}">
        <p14:creationId xmlns:p14="http://schemas.microsoft.com/office/powerpoint/2010/main" val="1772828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A33D94-E7FF-C516-CA11-752AAFBC6607}"/>
              </a:ext>
            </a:extLst>
          </p:cNvPr>
          <p:cNvSpPr>
            <a:spLocks noGrp="1"/>
          </p:cNvSpPr>
          <p:nvPr>
            <p:ph type="title"/>
          </p:nvPr>
        </p:nvSpPr>
        <p:spPr/>
        <p:txBody>
          <a:bodyPr/>
          <a:lstStyle/>
          <a:p>
            <a:r>
              <a:rPr lang="en-US"/>
              <a:t>College Examples</a:t>
            </a:r>
          </a:p>
        </p:txBody>
      </p:sp>
      <p:sp>
        <p:nvSpPr>
          <p:cNvPr id="6" name="Text Placeholder 5">
            <a:extLst>
              <a:ext uri="{FF2B5EF4-FFF2-40B4-BE49-F238E27FC236}">
                <a16:creationId xmlns:a16="http://schemas.microsoft.com/office/drawing/2014/main" id="{796857E4-3C7A-9CDE-5CB5-F5EB1ACAC9C0}"/>
              </a:ext>
            </a:extLst>
          </p:cNvPr>
          <p:cNvSpPr>
            <a:spLocks noGrp="1"/>
          </p:cNvSpPr>
          <p:nvPr>
            <p:ph type="body" sz="half" idx="2"/>
          </p:nvPr>
        </p:nvSpPr>
        <p:spPr/>
        <p:txBody>
          <a:bodyPr/>
          <a:lstStyle/>
          <a:p>
            <a:endParaRPr lang="en-US"/>
          </a:p>
        </p:txBody>
      </p:sp>
      <p:sp>
        <p:nvSpPr>
          <p:cNvPr id="5" name="Content Placeholder 4">
            <a:extLst>
              <a:ext uri="{FF2B5EF4-FFF2-40B4-BE49-F238E27FC236}">
                <a16:creationId xmlns:a16="http://schemas.microsoft.com/office/drawing/2014/main" id="{13272064-CAC3-05BF-AB65-00DC150BD5E6}"/>
              </a:ext>
            </a:extLst>
          </p:cNvPr>
          <p:cNvSpPr>
            <a:spLocks noGrp="1"/>
          </p:cNvSpPr>
          <p:nvPr>
            <p:ph idx="1"/>
          </p:nvPr>
        </p:nvSpPr>
        <p:spPr/>
        <p:txBody>
          <a:bodyPr/>
          <a:lstStyle/>
          <a:p>
            <a:r>
              <a:rPr lang="en-US"/>
              <a:t>Make space in your college for discussion – how can you update Work Experience to streamline processes and make it equitable?</a:t>
            </a:r>
          </a:p>
          <a:p>
            <a:r>
              <a:rPr lang="en-US"/>
              <a:t>Know your college process for AP/BPs and start preparing for changes. How can you prepare for changes in policy and curriculum?</a:t>
            </a:r>
          </a:p>
          <a:p>
            <a:endParaRPr lang="en-US"/>
          </a:p>
        </p:txBody>
      </p:sp>
      <p:sp>
        <p:nvSpPr>
          <p:cNvPr id="2" name="Slide Number Placeholder 1">
            <a:extLst>
              <a:ext uri="{FF2B5EF4-FFF2-40B4-BE49-F238E27FC236}">
                <a16:creationId xmlns:a16="http://schemas.microsoft.com/office/drawing/2014/main" id="{BB52FF80-A73B-6584-F25C-3E5E9F9A1124}"/>
              </a:ext>
            </a:extLst>
          </p:cNvPr>
          <p:cNvSpPr>
            <a:spLocks noGrp="1"/>
          </p:cNvSpPr>
          <p:nvPr>
            <p:ph type="sldNum" sz="quarter" idx="4"/>
          </p:nvPr>
        </p:nvSpPr>
        <p:spPr/>
        <p:txBody>
          <a:bodyPr/>
          <a:lstStyle/>
          <a:p>
            <a:fld id="{FC94C22D-D015-6649-B5C3-596F33FC97D2}" type="slidenum">
              <a:rPr lang="en-US" smtClean="0"/>
              <a:t>15</a:t>
            </a:fld>
            <a:endParaRPr lang="en-US"/>
          </a:p>
        </p:txBody>
      </p:sp>
    </p:spTree>
    <p:extLst>
      <p:ext uri="{BB962C8B-B14F-4D97-AF65-F5344CB8AC3E}">
        <p14:creationId xmlns:p14="http://schemas.microsoft.com/office/powerpoint/2010/main" val="797667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ADF89-C020-7A22-57F3-A25DA9BB87A1}"/>
              </a:ext>
            </a:extLst>
          </p:cNvPr>
          <p:cNvSpPr>
            <a:spLocks noGrp="1"/>
          </p:cNvSpPr>
          <p:nvPr>
            <p:ph type="title"/>
          </p:nvPr>
        </p:nvSpPr>
        <p:spPr/>
        <p:txBody>
          <a:bodyPr/>
          <a:lstStyle/>
          <a:p>
            <a:r>
              <a:rPr lang="en-US" dirty="0"/>
              <a:t>Resources</a:t>
            </a:r>
          </a:p>
        </p:txBody>
      </p:sp>
      <p:sp>
        <p:nvSpPr>
          <p:cNvPr id="6" name="Text Placeholder 5">
            <a:extLst>
              <a:ext uri="{FF2B5EF4-FFF2-40B4-BE49-F238E27FC236}">
                <a16:creationId xmlns:a16="http://schemas.microsoft.com/office/drawing/2014/main" id="{18F3956D-9CAC-777B-63F0-42E019C72D58}"/>
              </a:ext>
            </a:extLst>
          </p:cNvPr>
          <p:cNvSpPr>
            <a:spLocks noGrp="1"/>
          </p:cNvSpPr>
          <p:nvPr>
            <p:ph type="body" sz="half" idx="2"/>
          </p:nvPr>
        </p:nvSpPr>
        <p:spPr/>
        <p:txBody>
          <a:bodyPr/>
          <a:lstStyle/>
          <a:p>
            <a:endParaRPr lang="en-US"/>
          </a:p>
        </p:txBody>
      </p:sp>
      <p:sp>
        <p:nvSpPr>
          <p:cNvPr id="5" name="Content Placeholder 4">
            <a:extLst>
              <a:ext uri="{FF2B5EF4-FFF2-40B4-BE49-F238E27FC236}">
                <a16:creationId xmlns:a16="http://schemas.microsoft.com/office/drawing/2014/main" id="{9B101A03-B48F-3FB2-343B-1EE2291F54C4}"/>
              </a:ext>
            </a:extLst>
          </p:cNvPr>
          <p:cNvSpPr>
            <a:spLocks noGrp="1"/>
          </p:cNvSpPr>
          <p:nvPr>
            <p:ph idx="1"/>
          </p:nvPr>
        </p:nvSpPr>
        <p:spPr/>
        <p:txBody>
          <a:bodyPr vert="horz" lIns="91440" tIns="45720" rIns="91440" bIns="45720" rtlCol="0" anchor="t">
            <a:normAutofit/>
          </a:bodyPr>
          <a:lstStyle/>
          <a:p>
            <a:r>
              <a:rPr lang="en-US" dirty="0"/>
              <a:t>Questions? Email the Academic Senate for California Community Colleges: </a:t>
            </a:r>
            <a:r>
              <a:rPr lang="en-US" dirty="0">
                <a:hlinkClick r:id="rId2"/>
              </a:rPr>
              <a:t>info@asccc.org</a:t>
            </a:r>
            <a:endParaRPr lang="en-US" dirty="0"/>
          </a:p>
          <a:p>
            <a:r>
              <a:rPr lang="en-US" dirty="0"/>
              <a:t>Updated regs: </a:t>
            </a:r>
            <a:r>
              <a:rPr lang="en-US" dirty="0">
                <a:hlinkClick r:id="rId3"/>
              </a:rPr>
              <a:t>Text of Updated Regulations</a:t>
            </a:r>
            <a:endParaRPr lang="en-US" dirty="0">
              <a:cs typeface="Arial"/>
            </a:endParaRPr>
          </a:p>
          <a:p>
            <a:r>
              <a:rPr lang="en-US" dirty="0"/>
              <a:t>CA Internship &amp; Work Experience Association: </a:t>
            </a:r>
            <a:r>
              <a:rPr lang="en-US" dirty="0">
                <a:hlinkClick r:id="rId4"/>
              </a:rPr>
              <a:t>CIWEA.org</a:t>
            </a:r>
          </a:p>
          <a:p>
            <a:r>
              <a:rPr lang="en-US" dirty="0"/>
              <a:t>Join the CA Community College Curriculum Chairs Listserv: </a:t>
            </a:r>
            <a:r>
              <a:rPr lang="en-US" u="sng" dirty="0">
                <a:hlinkClick r:id="rId5"/>
              </a:rPr>
              <a:t>https://groups.io/g/CCCCurriculumChairs/</a:t>
            </a:r>
            <a:endParaRPr lang="en-US" u="sng" dirty="0"/>
          </a:p>
          <a:p>
            <a:r>
              <a:rPr lang="en-US" dirty="0"/>
              <a:t>Volunteer for Statewide Service: </a:t>
            </a:r>
            <a:r>
              <a:rPr lang="en-US" dirty="0">
                <a:hlinkClick r:id="rId6"/>
              </a:rPr>
              <a:t>https://www.asccc.org/content/new-faculty-application-statewide-service</a:t>
            </a:r>
            <a:r>
              <a:rPr lang="en-US" dirty="0"/>
              <a:t> </a:t>
            </a:r>
          </a:p>
          <a:p>
            <a:endParaRPr lang="en-US" dirty="0">
              <a:cs typeface="Arial"/>
              <a:hlinkClick r:id="rId4"/>
            </a:endParaRPr>
          </a:p>
        </p:txBody>
      </p:sp>
      <p:sp>
        <p:nvSpPr>
          <p:cNvPr id="2" name="Slide Number Placeholder 1">
            <a:extLst>
              <a:ext uri="{FF2B5EF4-FFF2-40B4-BE49-F238E27FC236}">
                <a16:creationId xmlns:a16="http://schemas.microsoft.com/office/drawing/2014/main" id="{8400CA45-3BAC-9289-FED1-C2AC5066C310}"/>
              </a:ext>
            </a:extLst>
          </p:cNvPr>
          <p:cNvSpPr>
            <a:spLocks noGrp="1"/>
          </p:cNvSpPr>
          <p:nvPr>
            <p:ph type="sldNum" sz="quarter" idx="4"/>
          </p:nvPr>
        </p:nvSpPr>
        <p:spPr/>
        <p:txBody>
          <a:bodyPr/>
          <a:lstStyle/>
          <a:p>
            <a:fld id="{FC94C22D-D015-6649-B5C3-596F33FC97D2}" type="slidenum">
              <a:rPr lang="en-US" smtClean="0"/>
              <a:t>16</a:t>
            </a:fld>
            <a:endParaRPr lang="en-US"/>
          </a:p>
        </p:txBody>
      </p:sp>
    </p:spTree>
    <p:extLst>
      <p:ext uri="{BB962C8B-B14F-4D97-AF65-F5344CB8AC3E}">
        <p14:creationId xmlns:p14="http://schemas.microsoft.com/office/powerpoint/2010/main" val="89509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47AD2-A98E-8D98-CFEB-81B3BFFD5A60}"/>
              </a:ext>
            </a:extLst>
          </p:cNvPr>
          <p:cNvSpPr>
            <a:spLocks noGrp="1"/>
          </p:cNvSpPr>
          <p:nvPr>
            <p:ph type="title"/>
          </p:nvPr>
        </p:nvSpPr>
        <p:spPr/>
        <p:txBody>
          <a:bodyPr/>
          <a:lstStyle/>
          <a:p>
            <a:r>
              <a:rPr lang="en-US" dirty="0"/>
              <a:t>In the Room and on the Zoom</a:t>
            </a:r>
          </a:p>
        </p:txBody>
      </p:sp>
      <p:sp>
        <p:nvSpPr>
          <p:cNvPr id="3" name="Text Placeholder 2">
            <a:extLst>
              <a:ext uri="{FF2B5EF4-FFF2-40B4-BE49-F238E27FC236}">
                <a16:creationId xmlns:a16="http://schemas.microsoft.com/office/drawing/2014/main" id="{5FCE882C-DB52-9517-22DB-87E9631366A9}"/>
              </a:ext>
            </a:extLst>
          </p:cNvPr>
          <p:cNvSpPr>
            <a:spLocks noGrp="1"/>
          </p:cNvSpPr>
          <p:nvPr>
            <p:ph type="body" sz="half" idx="2"/>
          </p:nvPr>
        </p:nvSpPr>
        <p:spPr/>
        <p:txBody>
          <a:bodyPr/>
          <a:lstStyle/>
          <a:p>
            <a:endParaRPr lang="en-US"/>
          </a:p>
        </p:txBody>
      </p:sp>
      <p:sp>
        <p:nvSpPr>
          <p:cNvPr id="4" name="Content Placeholder 3">
            <a:extLst>
              <a:ext uri="{FF2B5EF4-FFF2-40B4-BE49-F238E27FC236}">
                <a16:creationId xmlns:a16="http://schemas.microsoft.com/office/drawing/2014/main" id="{BFAD9399-9076-D519-05A8-2A6818F7A294}"/>
              </a:ext>
            </a:extLst>
          </p:cNvPr>
          <p:cNvSpPr>
            <a:spLocks noGrp="1"/>
          </p:cNvSpPr>
          <p:nvPr>
            <p:ph idx="1"/>
          </p:nvPr>
        </p:nvSpPr>
        <p:spPr/>
        <p:txBody>
          <a:bodyPr/>
          <a:lstStyle/>
          <a:p>
            <a:r>
              <a:rPr lang="en-US" dirty="0"/>
              <a:t>On Zoom: Use the chat feature in Zoom. One of our presenters will monitor chat and address questions or raise them with the group.</a:t>
            </a:r>
          </a:p>
          <a:p>
            <a:r>
              <a:rPr lang="en-US" dirty="0"/>
              <a:t>On Zoom: Please make sure your mic is muted! If you wish to speak, use ”raise hand” and wait to be called on to unmute.</a:t>
            </a:r>
          </a:p>
          <a:p>
            <a:r>
              <a:rPr lang="en-US" dirty="0"/>
              <a:t>In Room: Please keep cross-talk to a minimum so online attendees can follow the conversation.</a:t>
            </a:r>
          </a:p>
          <a:p>
            <a:r>
              <a:rPr lang="en-US" dirty="0"/>
              <a:t>In Room: Raise your hand and be sure to speak up when called on! Panelists will repeat your question/comment or run a mic to you.</a:t>
            </a:r>
          </a:p>
          <a:p>
            <a:r>
              <a:rPr lang="en-US" dirty="0"/>
              <a:t>All: Please be patient and with us and your colleagues as we navigate this hybrid experience together.</a:t>
            </a:r>
            <a:br>
              <a:rPr lang="en-US" dirty="0"/>
            </a:br>
            <a:endParaRPr lang="en-US" dirty="0"/>
          </a:p>
        </p:txBody>
      </p:sp>
      <p:sp>
        <p:nvSpPr>
          <p:cNvPr id="5" name="Slide Number Placeholder 4">
            <a:extLst>
              <a:ext uri="{FF2B5EF4-FFF2-40B4-BE49-F238E27FC236}">
                <a16:creationId xmlns:a16="http://schemas.microsoft.com/office/drawing/2014/main" id="{BFA4A3EF-8CB2-384B-7D48-86EE33661DFF}"/>
              </a:ext>
            </a:extLst>
          </p:cNvPr>
          <p:cNvSpPr>
            <a:spLocks noGrp="1"/>
          </p:cNvSpPr>
          <p:nvPr>
            <p:ph type="sldNum" sz="quarter" idx="4"/>
          </p:nvPr>
        </p:nvSpPr>
        <p:spPr/>
        <p:txBody>
          <a:bodyPr/>
          <a:lstStyle/>
          <a:p>
            <a:fld id="{FC94C22D-D015-6649-B5C3-596F33FC97D2}" type="slidenum">
              <a:rPr lang="en-US" smtClean="0"/>
              <a:t>2</a:t>
            </a:fld>
            <a:endParaRPr lang="en-US"/>
          </a:p>
        </p:txBody>
      </p:sp>
    </p:spTree>
    <p:extLst>
      <p:ext uri="{BB962C8B-B14F-4D97-AF65-F5344CB8AC3E}">
        <p14:creationId xmlns:p14="http://schemas.microsoft.com/office/powerpoint/2010/main" val="86061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F720-602B-92FE-3B33-C2B67F141989}"/>
              </a:ext>
            </a:extLst>
          </p:cNvPr>
          <p:cNvSpPr>
            <a:spLocks noGrp="1"/>
          </p:cNvSpPr>
          <p:nvPr>
            <p:ph type="title"/>
          </p:nvPr>
        </p:nvSpPr>
        <p:spPr/>
        <p:txBody>
          <a:bodyPr/>
          <a:lstStyle/>
          <a:p>
            <a:r>
              <a:rPr lang="en-US"/>
              <a:t>Session Description</a:t>
            </a:r>
          </a:p>
        </p:txBody>
      </p:sp>
      <p:sp>
        <p:nvSpPr>
          <p:cNvPr id="3" name="Text Placeholder 2">
            <a:extLst>
              <a:ext uri="{FF2B5EF4-FFF2-40B4-BE49-F238E27FC236}">
                <a16:creationId xmlns:a16="http://schemas.microsoft.com/office/drawing/2014/main" id="{EFF6366A-E75C-CF7F-FFEB-2F28ADA09C07}"/>
              </a:ext>
            </a:extLst>
          </p:cNvPr>
          <p:cNvSpPr>
            <a:spLocks noGrp="1"/>
          </p:cNvSpPr>
          <p:nvPr>
            <p:ph type="body" sz="half" idx="2"/>
          </p:nvPr>
        </p:nvSpPr>
        <p:spPr/>
        <p:txBody>
          <a:bodyPr/>
          <a:lstStyle/>
          <a:p>
            <a:endParaRPr lang="en-US"/>
          </a:p>
        </p:txBody>
      </p:sp>
      <p:sp>
        <p:nvSpPr>
          <p:cNvPr id="4" name="Content Placeholder 3">
            <a:extLst>
              <a:ext uri="{FF2B5EF4-FFF2-40B4-BE49-F238E27FC236}">
                <a16:creationId xmlns:a16="http://schemas.microsoft.com/office/drawing/2014/main" id="{BD412419-E28F-C612-7969-3861F1E17B9D}"/>
              </a:ext>
            </a:extLst>
          </p:cNvPr>
          <p:cNvSpPr>
            <a:spLocks noGrp="1"/>
          </p:cNvSpPr>
          <p:nvPr>
            <p:ph idx="1"/>
          </p:nvPr>
        </p:nvSpPr>
        <p:spPr/>
        <p:txBody>
          <a:bodyPr/>
          <a:lstStyle/>
          <a:p>
            <a:pPr marL="0" indent="0">
              <a:buNone/>
            </a:pPr>
            <a:r>
              <a:rPr lang="en-US"/>
              <a:t>Amendments to the Work Experience regulations approved by the Board of Governors in July 2022 to Work Experience Education (renamed from Cooperative Work Experience) allow for the integration of high-quality work experience opportunities as a part of the learning process for an expanded range of instructional programs. In addition, the updated regulations allow for student educational and occupational goals, including developing career awareness, learning industry culture, and developing professional networks in their career field. Join this session to learn about updates to the regulations and how they may impact work experience curriculum at your college.</a:t>
            </a:r>
          </a:p>
        </p:txBody>
      </p:sp>
      <p:sp>
        <p:nvSpPr>
          <p:cNvPr id="5" name="Slide Number Placeholder 4">
            <a:extLst>
              <a:ext uri="{FF2B5EF4-FFF2-40B4-BE49-F238E27FC236}">
                <a16:creationId xmlns:a16="http://schemas.microsoft.com/office/drawing/2014/main" id="{E2839EB9-1357-FCE8-3112-A25AF32A3AEF}"/>
              </a:ext>
            </a:extLst>
          </p:cNvPr>
          <p:cNvSpPr>
            <a:spLocks noGrp="1"/>
          </p:cNvSpPr>
          <p:nvPr>
            <p:ph type="sldNum" sz="quarter" idx="4"/>
          </p:nvPr>
        </p:nvSpPr>
        <p:spPr/>
        <p:txBody>
          <a:bodyPr/>
          <a:lstStyle/>
          <a:p>
            <a:fld id="{FC94C22D-D015-6649-B5C3-596F33FC97D2}" type="slidenum">
              <a:rPr lang="en-US" smtClean="0"/>
              <a:t>3</a:t>
            </a:fld>
            <a:endParaRPr lang="en-US"/>
          </a:p>
        </p:txBody>
      </p:sp>
    </p:spTree>
    <p:extLst>
      <p:ext uri="{BB962C8B-B14F-4D97-AF65-F5344CB8AC3E}">
        <p14:creationId xmlns:p14="http://schemas.microsoft.com/office/powerpoint/2010/main" val="238402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6C93E-6AF6-A197-0860-90899935C3E7}"/>
              </a:ext>
            </a:extLst>
          </p:cNvPr>
          <p:cNvSpPr>
            <a:spLocks noGrp="1"/>
          </p:cNvSpPr>
          <p:nvPr>
            <p:ph type="title"/>
          </p:nvPr>
        </p:nvSpPr>
        <p:spPr/>
        <p:txBody>
          <a:bodyPr/>
          <a:lstStyle/>
          <a:p>
            <a:r>
              <a:rPr lang="en-US">
                <a:latin typeface="+mj-lt"/>
              </a:rPr>
              <a:t>Equity and Work Experience</a:t>
            </a:r>
          </a:p>
        </p:txBody>
      </p:sp>
      <p:sp>
        <p:nvSpPr>
          <p:cNvPr id="3" name="Content Placeholder 2">
            <a:extLst>
              <a:ext uri="{FF2B5EF4-FFF2-40B4-BE49-F238E27FC236}">
                <a16:creationId xmlns:a16="http://schemas.microsoft.com/office/drawing/2014/main" id="{42B34792-1644-9A37-36B1-28F906DDADA6}"/>
              </a:ext>
            </a:extLst>
          </p:cNvPr>
          <p:cNvSpPr>
            <a:spLocks noGrp="1"/>
          </p:cNvSpPr>
          <p:nvPr>
            <p:ph idx="1"/>
          </p:nvPr>
        </p:nvSpPr>
        <p:spPr/>
        <p:txBody>
          <a:bodyPr/>
          <a:lstStyle/>
          <a:p>
            <a:r>
              <a:rPr lang="en-US" b="0" i="0" dirty="0">
                <a:solidFill>
                  <a:srgbClr val="555555"/>
                </a:solidFill>
                <a:effectLst/>
                <a:latin typeface="+mn-lt"/>
              </a:rPr>
              <a:t>California’s community colleges are at the forefront in combating income inequality and are trailblazers in supporting social and economic mobility. Each year, CCC’s provide hundreds of thousands of students with the career education and training needed to secure good-paying jobs. </a:t>
            </a:r>
          </a:p>
          <a:p>
            <a:endParaRPr lang="en-US" b="0" i="0" dirty="0">
              <a:solidFill>
                <a:srgbClr val="555555"/>
              </a:solidFill>
              <a:effectLst/>
              <a:latin typeface="+mn-lt"/>
            </a:endParaRPr>
          </a:p>
          <a:p>
            <a:r>
              <a:rPr lang="en-US" b="0" i="0" dirty="0">
                <a:solidFill>
                  <a:srgbClr val="555555"/>
                </a:solidFill>
                <a:effectLst/>
                <a:latin typeface="+mn-lt"/>
              </a:rPr>
              <a:t>Our system is leading the way in California’s efforts on workforce development by partnering with industry and labor to create innovative skills-building and supporting initiatives to expand career education opportunities.</a:t>
            </a:r>
          </a:p>
          <a:p>
            <a:pPr marL="0" indent="0">
              <a:buNone/>
            </a:pPr>
            <a:endParaRPr lang="en-US" b="0" i="0" dirty="0">
              <a:solidFill>
                <a:srgbClr val="555555"/>
              </a:solidFill>
              <a:effectLst/>
              <a:latin typeface="+mn-lt"/>
            </a:endParaRPr>
          </a:p>
          <a:p>
            <a:r>
              <a:rPr lang="en-US" dirty="0">
                <a:solidFill>
                  <a:srgbClr val="555555"/>
                </a:solidFill>
                <a:latin typeface="+mn-lt"/>
                <a:hlinkClick r:id="rId3"/>
              </a:rPr>
              <a:t>Vision for Success</a:t>
            </a:r>
            <a:r>
              <a:rPr lang="en-US" b="0" i="0" dirty="0">
                <a:solidFill>
                  <a:srgbClr val="555555"/>
                </a:solidFill>
                <a:effectLst/>
                <a:latin typeface="+mn-lt"/>
                <a:hlinkClick r:id="rId3"/>
              </a:rPr>
              <a:t> </a:t>
            </a:r>
            <a:endParaRPr lang="en-US" dirty="0">
              <a:latin typeface="+mn-lt"/>
            </a:endParaRPr>
          </a:p>
        </p:txBody>
      </p:sp>
      <p:sp>
        <p:nvSpPr>
          <p:cNvPr id="5" name="Slide Number Placeholder 4">
            <a:extLst>
              <a:ext uri="{FF2B5EF4-FFF2-40B4-BE49-F238E27FC236}">
                <a16:creationId xmlns:a16="http://schemas.microsoft.com/office/drawing/2014/main" id="{1028268F-938E-568B-340F-91F52308EA12}"/>
              </a:ext>
            </a:extLst>
          </p:cNvPr>
          <p:cNvSpPr>
            <a:spLocks noGrp="1"/>
          </p:cNvSpPr>
          <p:nvPr>
            <p:ph type="sldNum" sz="quarter" idx="4"/>
          </p:nvPr>
        </p:nvSpPr>
        <p:spPr/>
        <p:txBody>
          <a:bodyPr/>
          <a:lstStyle/>
          <a:p>
            <a:pPr>
              <a:defRPr/>
            </a:pPr>
            <a:fld id="{D8EA18C6-28F1-3B47-AF4F-AD518E9A6B5A}" type="slidenum">
              <a:rPr lang="en-US" altLang="en-US" smtClean="0"/>
              <a:pPr>
                <a:defRPr/>
              </a:pPr>
              <a:t>4</a:t>
            </a:fld>
            <a:endParaRPr lang="en-US" altLang="en-US"/>
          </a:p>
        </p:txBody>
      </p:sp>
    </p:spTree>
    <p:extLst>
      <p:ext uri="{BB962C8B-B14F-4D97-AF65-F5344CB8AC3E}">
        <p14:creationId xmlns:p14="http://schemas.microsoft.com/office/powerpoint/2010/main" val="4049718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0F2ED1-C7A6-E4D6-9337-209335D8D29C}"/>
              </a:ext>
            </a:extLst>
          </p:cNvPr>
          <p:cNvSpPr>
            <a:spLocks noGrp="1"/>
          </p:cNvSpPr>
          <p:nvPr>
            <p:ph type="title"/>
          </p:nvPr>
        </p:nvSpPr>
        <p:spPr/>
        <p:txBody>
          <a:bodyPr/>
          <a:lstStyle/>
          <a:p>
            <a:r>
              <a:rPr lang="en-US">
                <a:latin typeface="+mj-lt"/>
              </a:rPr>
              <a:t>Work-Based Learning in </a:t>
            </a:r>
            <a:br>
              <a:rPr lang="en-US">
                <a:latin typeface="+mj-lt"/>
              </a:rPr>
            </a:br>
            <a:r>
              <a:rPr lang="en-US">
                <a:latin typeface="+mj-lt"/>
              </a:rPr>
              <a:t>California Community Colleges</a:t>
            </a:r>
          </a:p>
        </p:txBody>
      </p:sp>
      <p:sp>
        <p:nvSpPr>
          <p:cNvPr id="7" name="Content Placeholder 6">
            <a:extLst>
              <a:ext uri="{FF2B5EF4-FFF2-40B4-BE49-F238E27FC236}">
                <a16:creationId xmlns:a16="http://schemas.microsoft.com/office/drawing/2014/main" id="{77BB092E-78AA-7434-C774-4431EDE60C5C}"/>
              </a:ext>
            </a:extLst>
          </p:cNvPr>
          <p:cNvSpPr>
            <a:spLocks noGrp="1"/>
          </p:cNvSpPr>
          <p:nvPr>
            <p:ph sz="half" idx="4294967295"/>
          </p:nvPr>
        </p:nvSpPr>
        <p:spPr>
          <a:xfrm>
            <a:off x="1519518" y="1690688"/>
            <a:ext cx="9834281" cy="4351338"/>
          </a:xfrm>
        </p:spPr>
        <p:txBody>
          <a:bodyPr>
            <a:normAutofit/>
          </a:bodyPr>
          <a:lstStyle/>
          <a:p>
            <a:pPr algn="l"/>
            <a:r>
              <a:rPr lang="en-US" sz="2000" b="0" i="0" u="none" strike="noStrike" baseline="0">
                <a:latin typeface="+mn-lt"/>
              </a:rPr>
              <a:t>Work-based learning is an educational strategy used to connect classroom instruction to careers by providing students with opportunities to reinforce and make relevant their classroom experiences. It also allows students to explore potential careers through immersion in their fields and, most importantly, to apply their learned skills in an authentic setting.</a:t>
            </a:r>
          </a:p>
          <a:p>
            <a:pPr marL="0" indent="0" algn="l">
              <a:buNone/>
            </a:pPr>
            <a:endParaRPr lang="en-US" sz="2000">
              <a:latin typeface="+mn-lt"/>
            </a:endParaRPr>
          </a:p>
          <a:p>
            <a:pPr algn="l"/>
            <a:r>
              <a:rPr lang="en-US" sz="2000">
                <a:latin typeface="+mn-lt"/>
              </a:rPr>
              <a:t>INTENT:</a:t>
            </a:r>
          </a:p>
          <a:p>
            <a:pPr lvl="1"/>
            <a:r>
              <a:rPr lang="en-US" sz="2000">
                <a:latin typeface="+mn-lt"/>
              </a:rPr>
              <a:t>Expand opportunities for students</a:t>
            </a:r>
          </a:p>
          <a:p>
            <a:pPr lvl="1"/>
            <a:r>
              <a:rPr lang="en-US" sz="2000">
                <a:latin typeface="+mn-lt"/>
              </a:rPr>
              <a:t>Support the student experience</a:t>
            </a:r>
          </a:p>
          <a:p>
            <a:pPr lvl="1"/>
            <a:r>
              <a:rPr lang="en-US" sz="2000">
                <a:latin typeface="+mn-lt"/>
              </a:rPr>
              <a:t>Changes to and confusion of  “work experience” for students</a:t>
            </a:r>
          </a:p>
          <a:p>
            <a:pPr lvl="1"/>
            <a:r>
              <a:rPr lang="en-US" sz="2000">
                <a:latin typeface="+mn-lt"/>
              </a:rPr>
              <a:t>Need for work experience for students and employers</a:t>
            </a:r>
          </a:p>
          <a:p>
            <a:pPr lvl="1"/>
            <a:r>
              <a:rPr lang="en-US" sz="2000">
                <a:latin typeface="+mn-lt"/>
              </a:rPr>
              <a:t>Need for universal aspects of a work experience program</a:t>
            </a:r>
          </a:p>
        </p:txBody>
      </p:sp>
      <p:sp>
        <p:nvSpPr>
          <p:cNvPr id="5" name="Slide Number Placeholder 4">
            <a:extLst>
              <a:ext uri="{FF2B5EF4-FFF2-40B4-BE49-F238E27FC236}">
                <a16:creationId xmlns:a16="http://schemas.microsoft.com/office/drawing/2014/main" id="{4F455BB4-D25E-23B9-F722-D50486FCAE25}"/>
              </a:ext>
            </a:extLst>
          </p:cNvPr>
          <p:cNvSpPr>
            <a:spLocks noGrp="1"/>
          </p:cNvSpPr>
          <p:nvPr>
            <p:ph type="sldNum" sz="quarter" idx="12"/>
          </p:nvPr>
        </p:nvSpPr>
        <p:spPr/>
        <p:txBody>
          <a:bodyPr/>
          <a:lstStyle/>
          <a:p>
            <a:pPr>
              <a:defRPr/>
            </a:pPr>
            <a:fld id="{D8EA18C6-28F1-3B47-AF4F-AD518E9A6B5A}" type="slidenum">
              <a:rPr lang="en-US" altLang="en-US" smtClean="0"/>
              <a:pPr>
                <a:defRPr/>
              </a:pPr>
              <a:t>5</a:t>
            </a:fld>
            <a:endParaRPr lang="en-US" altLang="en-US"/>
          </a:p>
        </p:txBody>
      </p:sp>
    </p:spTree>
    <p:extLst>
      <p:ext uri="{BB962C8B-B14F-4D97-AF65-F5344CB8AC3E}">
        <p14:creationId xmlns:p14="http://schemas.microsoft.com/office/powerpoint/2010/main" val="89073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0BD39F-679E-5C04-DAB6-AF69AD41C99B}"/>
              </a:ext>
            </a:extLst>
          </p:cNvPr>
          <p:cNvSpPr>
            <a:spLocks noGrp="1"/>
          </p:cNvSpPr>
          <p:nvPr>
            <p:ph type="title"/>
          </p:nvPr>
        </p:nvSpPr>
        <p:spPr/>
        <p:txBody>
          <a:bodyPr/>
          <a:lstStyle/>
          <a:p>
            <a:r>
              <a:rPr lang="en-US"/>
              <a:t>Work Experience Regulation Update Timeline </a:t>
            </a:r>
          </a:p>
        </p:txBody>
      </p:sp>
      <p:sp>
        <p:nvSpPr>
          <p:cNvPr id="4" name="Content Placeholder 3">
            <a:extLst>
              <a:ext uri="{FF2B5EF4-FFF2-40B4-BE49-F238E27FC236}">
                <a16:creationId xmlns:a16="http://schemas.microsoft.com/office/drawing/2014/main" id="{32C12B31-AB6C-C942-E0F8-A38B65E5A53E}"/>
              </a:ext>
            </a:extLst>
          </p:cNvPr>
          <p:cNvSpPr>
            <a:spLocks noGrp="1"/>
          </p:cNvSpPr>
          <p:nvPr>
            <p:ph sz="half" idx="4294967295"/>
          </p:nvPr>
        </p:nvSpPr>
        <p:spPr>
          <a:xfrm>
            <a:off x="2133600" y="1798638"/>
            <a:ext cx="9220199" cy="4419600"/>
          </a:xfrm>
        </p:spPr>
        <p:txBody>
          <a:bodyPr vert="horz" lIns="91440" tIns="45720" rIns="91440" bIns="45720" rtlCol="0" anchor="t">
            <a:normAutofit/>
          </a:bodyPr>
          <a:lstStyle/>
          <a:p>
            <a:r>
              <a:rPr lang="en-US" dirty="0"/>
              <a:t>Revised Title 5 Work Experience Regulations Approved by BOG July 2022</a:t>
            </a:r>
          </a:p>
          <a:p>
            <a:r>
              <a:rPr lang="en-US" dirty="0"/>
              <a:t>Awaiting Chaptering and CCCCO Guidance</a:t>
            </a:r>
          </a:p>
          <a:p>
            <a:r>
              <a:rPr lang="en-US" dirty="0">
                <a:hlinkClick r:id="rId3"/>
              </a:rPr>
              <a:t>Text of Updated Regulations</a:t>
            </a:r>
            <a:endParaRPr lang="en-US" dirty="0"/>
          </a:p>
        </p:txBody>
      </p:sp>
      <p:sp>
        <p:nvSpPr>
          <p:cNvPr id="2" name="Slide Number Placeholder 1">
            <a:extLst>
              <a:ext uri="{FF2B5EF4-FFF2-40B4-BE49-F238E27FC236}">
                <a16:creationId xmlns:a16="http://schemas.microsoft.com/office/drawing/2014/main" id="{7A9BDC30-8941-FB77-C007-9DF488CF5D4A}"/>
              </a:ext>
            </a:extLst>
          </p:cNvPr>
          <p:cNvSpPr>
            <a:spLocks noGrp="1"/>
          </p:cNvSpPr>
          <p:nvPr>
            <p:ph type="sldNum" sz="quarter" idx="12"/>
          </p:nvPr>
        </p:nvSpPr>
        <p:spPr/>
        <p:txBody>
          <a:bodyPr/>
          <a:lstStyle/>
          <a:p>
            <a:fld id="{FC94C22D-D015-6649-B5C3-596F33FC97D2}" type="slidenum">
              <a:rPr lang="en-US" smtClean="0"/>
              <a:t>6</a:t>
            </a:fld>
            <a:endParaRPr lang="en-US"/>
          </a:p>
        </p:txBody>
      </p:sp>
    </p:spTree>
    <p:extLst>
      <p:ext uri="{BB962C8B-B14F-4D97-AF65-F5344CB8AC3E}">
        <p14:creationId xmlns:p14="http://schemas.microsoft.com/office/powerpoint/2010/main" val="2755753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0EA8734-707B-083B-4FCD-611835D79C09}"/>
              </a:ext>
            </a:extLst>
          </p:cNvPr>
          <p:cNvSpPr>
            <a:spLocks noGrp="1"/>
          </p:cNvSpPr>
          <p:nvPr>
            <p:ph type="title"/>
          </p:nvPr>
        </p:nvSpPr>
        <p:spPr/>
        <p:txBody>
          <a:bodyPr/>
          <a:lstStyle/>
          <a:p>
            <a:r>
              <a:rPr lang="en-US" sz="3600"/>
              <a:t>Revisions – General</a:t>
            </a:r>
            <a:endParaRPr lang="en-US"/>
          </a:p>
        </p:txBody>
      </p:sp>
      <p:sp>
        <p:nvSpPr>
          <p:cNvPr id="7" name="Rectangle 6"/>
          <p:cNvSpPr/>
          <p:nvPr/>
        </p:nvSpPr>
        <p:spPr bwMode="auto">
          <a:xfrm>
            <a:off x="1277650" y="1798320"/>
            <a:ext cx="10058400" cy="4419600"/>
          </a:xfrm>
          <a:prstGeom prst="rect">
            <a:avLst/>
          </a:prstGeom>
          <a:noFill/>
          <a:ln>
            <a:noFill/>
          </a:ln>
        </p:spPr>
        <p:txBody>
          <a:bodyPr vert="horz" wrap="square" lIns="91440" tIns="45720" rIns="91440" bIns="45720" numCol="1" anchor="t" anchorCtr="0" compatLnSpc="1">
            <a:prstTxWarp prst="textNoShape">
              <a:avLst/>
            </a:prstTxWarp>
            <a:normAutofit/>
          </a:bodyPr>
          <a:lstStyle/>
          <a:p>
            <a:pPr marL="457200" indent="-342900" eaLnBrk="1" hangingPunct="1">
              <a:lnSpc>
                <a:spcPct val="90000"/>
              </a:lnSpc>
              <a:spcAft>
                <a:spcPts val="600"/>
              </a:spcAft>
              <a:buFont typeface="Arial" panose="020B0604020202020204" pitchFamily="34" charset="0"/>
              <a:buChar char="•"/>
            </a:pPr>
            <a:r>
              <a:rPr lang="en-US" sz="1900">
                <a:solidFill>
                  <a:srgbClr val="404040"/>
                </a:solidFill>
                <a:cs typeface="Gill Sans" panose="020B0502020104020203" pitchFamily="34" charset="-79"/>
              </a:rPr>
              <a:t>Simplify regulations to allow local districts to increase work experience opportunities for students and expand beyond a strict focus on CTE programs.  Existing regulations include onerous and archaic requirements that stifle innovation and expansion of work experience</a:t>
            </a:r>
          </a:p>
          <a:p>
            <a:pPr marL="457200" indent="-342900" eaLnBrk="1" hangingPunct="1">
              <a:lnSpc>
                <a:spcPct val="90000"/>
              </a:lnSpc>
              <a:spcAft>
                <a:spcPts val="600"/>
              </a:spcAft>
              <a:buFont typeface="Arial" panose="020B0604020202020204" pitchFamily="34" charset="0"/>
              <a:buChar char="•"/>
            </a:pPr>
            <a:r>
              <a:rPr lang="en-US" sz="1900">
                <a:solidFill>
                  <a:srgbClr val="404040"/>
                </a:solidFill>
                <a:cs typeface="Gill Sans" panose="020B0502020104020203" pitchFamily="34" charset="-79"/>
              </a:rPr>
              <a:t>Rename from “Cooperative Work Experience” to “Work Experience Education”</a:t>
            </a:r>
          </a:p>
          <a:p>
            <a:pPr marL="457200" indent="-342900" eaLnBrk="1" hangingPunct="1">
              <a:lnSpc>
                <a:spcPct val="90000"/>
              </a:lnSpc>
              <a:spcAft>
                <a:spcPts val="600"/>
              </a:spcAft>
              <a:buFont typeface="Arial" panose="020B0604020202020204" pitchFamily="34" charset="0"/>
              <a:buChar char="•"/>
            </a:pPr>
            <a:r>
              <a:rPr lang="en-US" sz="1900">
                <a:solidFill>
                  <a:srgbClr val="404040"/>
                </a:solidFill>
                <a:cs typeface="Gill Sans" panose="020B0502020104020203" pitchFamily="34" charset="-79"/>
              </a:rPr>
              <a:t>Establish new numbering for all of Article 4 on Work Experience Education, previously organized as §§55250 – 55257 with revised regulations organized as §§55250 – 55254. </a:t>
            </a:r>
          </a:p>
          <a:p>
            <a:pPr marL="457200" indent="-342900" eaLnBrk="1" hangingPunct="1">
              <a:lnSpc>
                <a:spcPct val="90000"/>
              </a:lnSpc>
              <a:spcAft>
                <a:spcPts val="600"/>
              </a:spcAft>
              <a:buFont typeface="Arial" panose="020B0604020202020204" pitchFamily="34" charset="0"/>
              <a:buChar char="•"/>
            </a:pPr>
            <a:r>
              <a:rPr lang="en-US" sz="1900">
                <a:solidFill>
                  <a:srgbClr val="404040"/>
                </a:solidFill>
                <a:cs typeface="Gill Sans" panose="020B0502020104020203" pitchFamily="34" charset="-79"/>
              </a:rPr>
              <a:t>Collapses 14 existing separate sections into more intentionally organized and sequenced 5 sections.  </a:t>
            </a:r>
          </a:p>
        </p:txBody>
      </p:sp>
      <p:sp>
        <p:nvSpPr>
          <p:cNvPr id="5" name="Slide Number Placeholder 4"/>
          <p:cNvSpPr>
            <a:spLocks noGrp="1"/>
          </p:cNvSpPr>
          <p:nvPr>
            <p:ph type="sldNum" sz="quarter" idx="12"/>
          </p:nvPr>
        </p:nvSpPr>
        <p:spPr/>
        <p:txBody>
          <a:bodyPr vert="horz" wrap="square" lIns="91440" tIns="45720" rIns="0" bIns="45720" numCol="1" anchor="ctr" anchorCtr="0" compatLnSpc="1">
            <a:prstTxWarp prst="textNoShape">
              <a:avLst/>
            </a:prstTxWarp>
            <a:normAutofit/>
          </a:bodyPr>
          <a:lstStyle/>
          <a:p>
            <a:pPr>
              <a:spcAft>
                <a:spcPts val="600"/>
              </a:spcAft>
              <a:defRPr/>
            </a:pPr>
            <a:fld id="{7934E7AA-586C-4B13-A389-1429762DA247}" type="slidenum">
              <a:rPr lang="en-US" altLang="en-US" kern="1200">
                <a:latin typeface="Arial" panose="020B0604020202020204" pitchFamily="34" charset="0"/>
                <a:ea typeface="+mn-ea"/>
                <a:cs typeface="+mn-cs"/>
              </a:rPr>
              <a:pPr>
                <a:spcAft>
                  <a:spcPts val="600"/>
                </a:spcAft>
                <a:defRPr/>
              </a:pPr>
              <a:t>7</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44225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87B8683-DAC9-1FC2-3C71-04BB4FD59403}"/>
              </a:ext>
            </a:extLst>
          </p:cNvPr>
          <p:cNvSpPr>
            <a:spLocks noGrp="1"/>
          </p:cNvSpPr>
          <p:nvPr>
            <p:ph type="title"/>
          </p:nvPr>
        </p:nvSpPr>
        <p:spPr/>
        <p:txBody>
          <a:bodyPr>
            <a:normAutofit/>
          </a:bodyPr>
          <a:lstStyle/>
          <a:p>
            <a:r>
              <a:rPr lang="en-US" sz="3600"/>
              <a:t>Revisions – </a:t>
            </a:r>
            <a:br>
              <a:rPr lang="en-US" sz="3600"/>
            </a:br>
            <a:r>
              <a:rPr lang="en-US" sz="3600"/>
              <a:t>Alignment with System Goals</a:t>
            </a:r>
            <a:endParaRPr lang="en-US"/>
          </a:p>
        </p:txBody>
      </p:sp>
      <p:sp>
        <p:nvSpPr>
          <p:cNvPr id="6" name="Rectangle 5"/>
          <p:cNvSpPr/>
          <p:nvPr/>
        </p:nvSpPr>
        <p:spPr bwMode="auto">
          <a:xfrm>
            <a:off x="1277650" y="1690688"/>
            <a:ext cx="10058400" cy="4527232"/>
          </a:xfrm>
          <a:prstGeom prst="rect">
            <a:avLst/>
          </a:prstGeom>
          <a:noFill/>
          <a:ln>
            <a:noFill/>
          </a:ln>
        </p:spPr>
        <p:txBody>
          <a:bodyPr vert="horz" wrap="square" lIns="91440" tIns="45720" rIns="91440" bIns="45720" numCol="1" anchor="t" anchorCtr="0" compatLnSpc="1">
            <a:prstTxWarp prst="textNoShape">
              <a:avLst/>
            </a:prstTxWarp>
            <a:normAutofit lnSpcReduction="10000"/>
          </a:bodyPr>
          <a:lstStyle/>
          <a:p>
            <a:pPr marL="342900" lvl="0" indent="-342900" eaLnBrk="1" hangingPunct="1">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The revision to regulations is structured to align with equity imperatives, including:</a:t>
            </a:r>
          </a:p>
          <a:p>
            <a:pPr marL="800100" lvl="1" indent="-342900">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Expanding opportunities for students to engage in experiential learning through work experience education</a:t>
            </a:r>
          </a:p>
          <a:p>
            <a:pPr marL="800100" lvl="1" indent="-342900">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Integrating high-quality work experience opportunities as a part of the learning process and expanded range of courses and instructional programs </a:t>
            </a:r>
          </a:p>
          <a:p>
            <a:pPr marL="342900" indent="-342900">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Revisions ensure implementation supports equitable action and completion:</a:t>
            </a:r>
          </a:p>
          <a:p>
            <a:pPr marL="800100" lvl="1" indent="-342900">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Emphasize and support paid opportunities for EDS students; Prioritize high-need students </a:t>
            </a:r>
          </a:p>
          <a:p>
            <a:pPr marL="1257300" lvl="2" indent="-342900">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55251(E) includes a district responsibility to analyze disaggregated data on work experience enrollment, persistence, and course success related to degree and certificate attainment. This requirement incorporates credit and noncredit.</a:t>
            </a:r>
          </a:p>
          <a:p>
            <a:pPr marL="800100" lvl="1" indent="-342900">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Emphasize a focus on building students’ social capital </a:t>
            </a:r>
          </a:p>
          <a:p>
            <a:pPr marL="800100" lvl="1" indent="-342900">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Ensure students with jobs are not excluded; supports CPL </a:t>
            </a:r>
          </a:p>
          <a:p>
            <a:pPr marL="742950" lvl="1" indent="-228600" eaLnBrk="1" hangingPunct="1">
              <a:lnSpc>
                <a:spcPct val="90000"/>
              </a:lnSpc>
              <a:spcAft>
                <a:spcPts val="600"/>
              </a:spcAft>
              <a:buFont typeface="Arial" panose="020B0604020202020204" pitchFamily="34" charset="0"/>
              <a:buChar char="•"/>
            </a:pPr>
            <a:endParaRPr lang="en-US" sz="2000">
              <a:solidFill>
                <a:srgbClr val="404040"/>
              </a:solidFill>
              <a:latin typeface="+mj-lt"/>
              <a:cs typeface="Gill Sans" panose="020B0502020104020203" pitchFamily="34" charset="-79"/>
            </a:endParaRPr>
          </a:p>
          <a:p>
            <a:pPr lvl="1" indent="-228600" eaLnBrk="1" hangingPunct="1">
              <a:lnSpc>
                <a:spcPct val="90000"/>
              </a:lnSpc>
              <a:spcAft>
                <a:spcPts val="600"/>
              </a:spcAft>
              <a:buFont typeface="Arial" panose="020B0604020202020204" pitchFamily="34" charset="0"/>
              <a:buChar char="•"/>
            </a:pPr>
            <a:endParaRPr lang="en-US" sz="2000">
              <a:solidFill>
                <a:srgbClr val="404040"/>
              </a:solidFill>
              <a:latin typeface="+mj-lt"/>
              <a:cs typeface="Gill Sans" panose="020B0502020104020203" pitchFamily="34" charset="-79"/>
            </a:endParaRPr>
          </a:p>
        </p:txBody>
      </p:sp>
      <p:sp>
        <p:nvSpPr>
          <p:cNvPr id="3" name="Slide Number Placeholder 2"/>
          <p:cNvSpPr>
            <a:spLocks noGrp="1"/>
          </p:cNvSpPr>
          <p:nvPr>
            <p:ph type="sldNum" sz="quarter" idx="12"/>
          </p:nvPr>
        </p:nvSpPr>
        <p:spPr/>
        <p:txBody>
          <a:bodyPr vert="horz" wrap="square" lIns="91440" tIns="45720" rIns="0" bIns="45720" numCol="1" anchor="ctr" anchorCtr="0" compatLnSpc="1">
            <a:prstTxWarp prst="textNoShape">
              <a:avLst/>
            </a:prstTxWarp>
            <a:normAutofit/>
          </a:bodyPr>
          <a:lstStyle/>
          <a:p>
            <a:pPr>
              <a:spcAft>
                <a:spcPts val="600"/>
              </a:spcAft>
              <a:defRPr/>
            </a:pPr>
            <a:fld id="{7934E7AA-586C-4B13-A389-1429762DA247}" type="slidenum">
              <a:rPr lang="en-US" altLang="en-US" kern="1200">
                <a:latin typeface="Arial" panose="020B0604020202020204" pitchFamily="34" charset="0"/>
                <a:ea typeface="+mn-ea"/>
                <a:cs typeface="+mn-cs"/>
              </a:rPr>
              <a:pPr>
                <a:spcAft>
                  <a:spcPts val="600"/>
                </a:spcAft>
                <a:defRPr/>
              </a:pPr>
              <a:t>8</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2501628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B937BD9-F162-DF96-246C-0592DDE57E42}"/>
              </a:ext>
            </a:extLst>
          </p:cNvPr>
          <p:cNvSpPr>
            <a:spLocks noGrp="1"/>
          </p:cNvSpPr>
          <p:nvPr>
            <p:ph type="title"/>
          </p:nvPr>
        </p:nvSpPr>
        <p:spPr/>
        <p:txBody>
          <a:bodyPr/>
          <a:lstStyle/>
          <a:p>
            <a:r>
              <a:rPr lang="en-US" sz="3600">
                <a:latin typeface="+mj-lt"/>
                <a:cs typeface="Gill Sans" panose="020B0502020104020203" pitchFamily="34" charset="-79"/>
              </a:rPr>
              <a:t>Revisions – Highlights Impacting Curriculum</a:t>
            </a:r>
            <a:endParaRPr lang="en-US"/>
          </a:p>
        </p:txBody>
      </p:sp>
      <p:sp>
        <p:nvSpPr>
          <p:cNvPr id="6" name="Rectangle 5"/>
          <p:cNvSpPr/>
          <p:nvPr/>
        </p:nvSpPr>
        <p:spPr bwMode="auto">
          <a:xfrm>
            <a:off x="1277650" y="1798320"/>
            <a:ext cx="10058400" cy="4419600"/>
          </a:xfrm>
          <a:prstGeom prst="rect">
            <a:avLst/>
          </a:prstGeom>
          <a:noFill/>
          <a:ln>
            <a:noFill/>
          </a:ln>
        </p:spPr>
        <p:txBody>
          <a:bodyPr vert="horz" wrap="square" lIns="91440" tIns="45720" rIns="91440" bIns="45720" numCol="1" anchor="t" anchorCtr="0" compatLnSpc="1">
            <a:prstTxWarp prst="textNoShape">
              <a:avLst/>
            </a:prstTxWarp>
            <a:normAutofit/>
          </a:bodyPr>
          <a:lstStyle/>
          <a:p>
            <a:pPr marL="400050" lvl="0" indent="-342900" eaLnBrk="1" hangingPunct="1">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Specifically permits noncredit work experience education and calls for disaggregated data on enrollment and student success inclusive of these courses</a:t>
            </a:r>
          </a:p>
          <a:p>
            <a:pPr marL="400050" lvl="0" indent="-342900" eaLnBrk="1" hangingPunct="1">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Removes requirement for "Local Plan" and replaces with requirement for local board policy and procedures. </a:t>
            </a:r>
          </a:p>
          <a:p>
            <a:pPr marL="400050" lvl="0" indent="-342900" eaLnBrk="1" hangingPunct="1">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Removes distinction between "Occupational" and "General" work experience</a:t>
            </a:r>
          </a:p>
          <a:p>
            <a:pPr marL="400050" lvl="0" indent="-342900" eaLnBrk="1" hangingPunct="1">
              <a:lnSpc>
                <a:spcPct val="90000"/>
              </a:lnSpc>
              <a:spcAft>
                <a:spcPts val="600"/>
              </a:spcAft>
              <a:buFont typeface="Arial" panose="020B0604020202020204" pitchFamily="34" charset="0"/>
              <a:buChar char="•"/>
            </a:pPr>
            <a:r>
              <a:rPr lang="en-US" sz="2000">
                <a:solidFill>
                  <a:srgbClr val="404040"/>
                </a:solidFill>
                <a:cs typeface="Gill Sans" panose="020B0502020104020203" pitchFamily="34" charset="-79"/>
              </a:rPr>
              <a:t>Revises and simplifies credit hour calculation for work experience</a:t>
            </a:r>
          </a:p>
        </p:txBody>
      </p:sp>
      <p:sp>
        <p:nvSpPr>
          <p:cNvPr id="5" name="Slide Number Placeholder 4"/>
          <p:cNvSpPr>
            <a:spLocks noGrp="1"/>
          </p:cNvSpPr>
          <p:nvPr>
            <p:ph type="sldNum" sz="quarter" idx="12"/>
          </p:nvPr>
        </p:nvSpPr>
        <p:spPr/>
        <p:txBody>
          <a:bodyPr vert="horz" wrap="square" lIns="91440" tIns="45720" rIns="0" bIns="45720" numCol="1" anchor="ctr" anchorCtr="0" compatLnSpc="1">
            <a:prstTxWarp prst="textNoShape">
              <a:avLst/>
            </a:prstTxWarp>
            <a:normAutofit/>
          </a:bodyPr>
          <a:lstStyle/>
          <a:p>
            <a:pPr>
              <a:spcAft>
                <a:spcPts val="600"/>
              </a:spcAft>
              <a:defRPr/>
            </a:pPr>
            <a:fld id="{7934E7AA-586C-4B13-A389-1429762DA247}" type="slidenum">
              <a:rPr lang="en-US" altLang="en-US" kern="1200">
                <a:latin typeface="Arial" panose="020B0604020202020204" pitchFamily="34" charset="0"/>
                <a:ea typeface="+mn-ea"/>
                <a:cs typeface="+mn-cs"/>
              </a:rPr>
              <a:pPr>
                <a:spcAft>
                  <a:spcPts val="600"/>
                </a:spcAft>
                <a:defRPr/>
              </a:pPr>
              <a:t>9</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484285237"/>
      </p:ext>
    </p:extLst>
  </p:cSld>
  <p:clrMapOvr>
    <a:masterClrMapping/>
  </p:clrMapOvr>
</p:sld>
</file>

<file path=ppt/theme/theme1.xml><?xml version="1.0" encoding="utf-8"?>
<a:theme xmlns:a="http://schemas.openxmlformats.org/drawingml/2006/main" name="Office Theme">
  <a:themeElements>
    <a:clrScheme name="ASCCC CI">
      <a:dk1>
        <a:srgbClr val="000000"/>
      </a:dk1>
      <a:lt1>
        <a:srgbClr val="FFFFFF"/>
      </a:lt1>
      <a:dk2>
        <a:srgbClr val="002C38"/>
      </a:dk2>
      <a:lt2>
        <a:srgbClr val="DDD8CD"/>
      </a:lt2>
      <a:accent1>
        <a:srgbClr val="009186"/>
      </a:accent1>
      <a:accent2>
        <a:srgbClr val="FF5746"/>
      </a:accent2>
      <a:accent3>
        <a:srgbClr val="F4C04F"/>
      </a:accent3>
      <a:accent4>
        <a:srgbClr val="A33749"/>
      </a:accent4>
      <a:accent5>
        <a:srgbClr val="007071"/>
      </a:accent5>
      <a:accent6>
        <a:srgbClr val="4F3245"/>
      </a:accent6>
      <a:hlink>
        <a:srgbClr val="007071"/>
      </a:hlink>
      <a:folHlink>
        <a:srgbClr val="007071"/>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3 ppt template 2.pptx" id="{4699E5B2-BEB8-2A4B-9950-4A3676C2E5D6}" vid="{86D35354-1499-D242-AF40-0E36EC78A7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1948</Words>
  <Application>Microsoft Macintosh PowerPoint</Application>
  <PresentationFormat>Widescreen</PresentationFormat>
  <Paragraphs>147</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Georgia</vt:lpstr>
      <vt:lpstr>Source Sans Pro</vt:lpstr>
      <vt:lpstr>Office Theme</vt:lpstr>
      <vt:lpstr>Work Experience Update and Opportunities: New Regulations for Work Experience</vt:lpstr>
      <vt:lpstr>In the Room and on the Zoom</vt:lpstr>
      <vt:lpstr>Session Description</vt:lpstr>
      <vt:lpstr>Equity and Work Experience</vt:lpstr>
      <vt:lpstr>Work-Based Learning in  California Community Colleges</vt:lpstr>
      <vt:lpstr>Work Experience Regulation Update Timeline </vt:lpstr>
      <vt:lpstr>Revisions – General</vt:lpstr>
      <vt:lpstr>Revisions –  Alignment with System Goals</vt:lpstr>
      <vt:lpstr>Revisions – Highlights Impacting Curriculum</vt:lpstr>
      <vt:lpstr>Updated Regulations: Units/Hours</vt:lpstr>
      <vt:lpstr>Updated Regulations: Total Units</vt:lpstr>
      <vt:lpstr>Updated Regulations: General/Occupational</vt:lpstr>
      <vt:lpstr>Updated Regulations: Noncredit </vt:lpstr>
      <vt:lpstr>Updated Regulations: AP/BPs</vt:lpstr>
      <vt:lpstr>College Examples</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Sarah Harris</dc:creator>
  <cp:keywords/>
  <dc:description/>
  <cp:lastModifiedBy>Nancy Cayton</cp:lastModifiedBy>
  <cp:revision>9</cp:revision>
  <dcterms:created xsi:type="dcterms:W3CDTF">2023-06-22T19:16:59Z</dcterms:created>
  <dcterms:modified xsi:type="dcterms:W3CDTF">2023-10-05T17:12:02Z</dcterms:modified>
  <cp:category/>
</cp:coreProperties>
</file>