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8" r:id="rId4"/>
    <p:sldId id="267" r:id="rId5"/>
    <p:sldId id="262" r:id="rId6"/>
    <p:sldId id="266" r:id="rId7"/>
    <p:sldId id="268" r:id="rId8"/>
    <p:sldId id="265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/>
    <p:restoredTop sz="94685"/>
  </p:normalViewPr>
  <p:slideViewPr>
    <p:cSldViewPr snapToGrid="0" snapToObjects="1">
      <p:cViewPr varScale="1">
        <p:scale>
          <a:sx n="115" d="100"/>
          <a:sy n="115" d="100"/>
        </p:scale>
        <p:origin x="21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BCC Accreditation and Institutional Self-Study Report Update (ISER)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67" y="4283710"/>
            <a:ext cx="9970109" cy="2224666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October 29, 2020</a:t>
            </a:r>
          </a:p>
          <a:p>
            <a:pPr algn="ctr"/>
            <a:r>
              <a:rPr lang="en-US" dirty="0"/>
              <a:t>Kuni Hay, Vice President of Instruction</a:t>
            </a:r>
          </a:p>
          <a:p>
            <a:pPr algn="ctr"/>
            <a:r>
              <a:rPr lang="en-US" dirty="0"/>
              <a:t>Accreditation Liaison Officer (</a:t>
            </a:r>
            <a:r>
              <a:rPr lang="en-US"/>
              <a:t>ALO)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4B6A-58DA-444C-B7C4-00D889F2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7415"/>
          </a:xfrm>
        </p:spPr>
        <p:txBody>
          <a:bodyPr>
            <a:normAutofit/>
          </a:bodyPr>
          <a:lstStyle/>
          <a:p>
            <a:r>
              <a:rPr lang="en-US" sz="3200" dirty="0"/>
              <a:t>Where we have been…Since Accreditation Day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36C8-E072-2D4C-9C8A-ED165E866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922084"/>
            <a:ext cx="9610455" cy="5434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Accreditation Day #1:  September 10, 2020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October 13</a:t>
            </a:r>
            <a:r>
              <a:rPr lang="en-US" baseline="30000" dirty="0"/>
              <a:t>th</a:t>
            </a:r>
            <a:r>
              <a:rPr lang="en-US" dirty="0"/>
              <a:t>: Draft #1 (October 4</a:t>
            </a:r>
            <a:r>
              <a:rPr lang="en-US" baseline="30000" dirty="0"/>
              <a:t>th</a:t>
            </a:r>
            <a:r>
              <a:rPr lang="en-US" dirty="0"/>
              <a:t> version) to the Interim Chancellor and upload for </a:t>
            </a:r>
          </a:p>
          <a:p>
            <a:pPr marL="1874520" lvl="4" indent="0">
              <a:buNone/>
            </a:pPr>
            <a:r>
              <a:rPr lang="en-US" sz="1800" dirty="0"/>
              <a:t>   October 27</a:t>
            </a:r>
            <a:r>
              <a:rPr lang="en-US" sz="1800" baseline="30000" dirty="0"/>
              <a:t>th</a:t>
            </a:r>
            <a:r>
              <a:rPr lang="en-US" sz="1800" dirty="0"/>
              <a:t> Board Review</a:t>
            </a:r>
          </a:p>
          <a:p>
            <a:pPr lvl="1"/>
            <a:r>
              <a:rPr lang="en-US" dirty="0"/>
              <a:t>Participatory Governance Review, Feedback and Endorsement: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/>
              <a:t>10/6	Student Services Council</a:t>
            </a:r>
          </a:p>
          <a:p>
            <a:pPr marL="0" indent="0">
              <a:buNone/>
            </a:pPr>
            <a:r>
              <a:rPr lang="en-US" sz="1600" dirty="0"/>
              <a:t>	10/7	Academic Senate</a:t>
            </a:r>
          </a:p>
          <a:p>
            <a:pPr marL="0" indent="0">
              <a:buNone/>
            </a:pPr>
            <a:r>
              <a:rPr lang="en-US" sz="1600" dirty="0"/>
              <a:t>	10/8	IPC </a:t>
            </a:r>
          </a:p>
          <a:p>
            <a:pPr marL="0" indent="0">
              <a:buNone/>
            </a:pPr>
            <a:r>
              <a:rPr lang="en-US" sz="1600" dirty="0"/>
              <a:t>	10/9	Department Chairs Council</a:t>
            </a:r>
          </a:p>
          <a:p>
            <a:pPr marL="0" indent="0">
              <a:buNone/>
            </a:pPr>
            <a:r>
              <a:rPr lang="en-US" sz="1600" dirty="0"/>
              <a:t>	10/12	Roundtable for Planning &amp; Budgeting</a:t>
            </a:r>
          </a:p>
          <a:p>
            <a:pPr marL="0" indent="0">
              <a:buNone/>
            </a:pPr>
            <a:r>
              <a:rPr lang="en-US" sz="1600" dirty="0"/>
              <a:t>	10/15	ASBCC</a:t>
            </a:r>
          </a:p>
          <a:p>
            <a:pPr marL="0" indent="0">
              <a:buNone/>
            </a:pPr>
            <a:r>
              <a:rPr lang="en-US" sz="1600" dirty="0"/>
              <a:t>	10/19	Classified Senate</a:t>
            </a:r>
          </a:p>
          <a:p>
            <a:pPr lvl="1"/>
            <a:r>
              <a:rPr lang="en-US" dirty="0"/>
              <a:t>October 27</a:t>
            </a:r>
            <a:r>
              <a:rPr lang="en-US" baseline="30000" dirty="0"/>
              <a:t>th</a:t>
            </a:r>
            <a:r>
              <a:rPr lang="en-US" dirty="0"/>
              <a:t>: Draft #2 (October 27</a:t>
            </a:r>
            <a:r>
              <a:rPr lang="en-US" baseline="30000" dirty="0"/>
              <a:t>th</a:t>
            </a:r>
            <a:r>
              <a:rPr lang="en-US" dirty="0"/>
              <a:t> version) uploaded for November 10</a:t>
            </a:r>
            <a:r>
              <a:rPr lang="en-US" baseline="30000" dirty="0"/>
              <a:t>th</a:t>
            </a:r>
            <a:r>
              <a:rPr lang="en-US" dirty="0"/>
              <a:t> Board Review</a:t>
            </a:r>
          </a:p>
          <a:p>
            <a:pPr lvl="1"/>
            <a:r>
              <a:rPr lang="en-US" dirty="0"/>
              <a:t>Sharing of the Draft #2 with the participatory governance committees</a:t>
            </a:r>
          </a:p>
        </p:txBody>
      </p:sp>
    </p:spTree>
    <p:extLst>
      <p:ext uri="{BB962C8B-B14F-4D97-AF65-F5344CB8AC3E}">
        <p14:creationId xmlns:p14="http://schemas.microsoft.com/office/powerpoint/2010/main" val="385340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593D-FEDC-47D6-9737-10501801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995627"/>
          </a:xfrm>
        </p:spPr>
        <p:txBody>
          <a:bodyPr>
            <a:normAutofit/>
          </a:bodyPr>
          <a:lstStyle/>
          <a:p>
            <a:r>
              <a:rPr lang="en-US" sz="3200" dirty="0"/>
              <a:t>Where we are and our finish line…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3495-5634-4245-8D7B-DC2BCB88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162" y="1166191"/>
            <a:ext cx="9610455" cy="4700512"/>
          </a:xfrm>
        </p:spPr>
        <p:txBody>
          <a:bodyPr/>
          <a:lstStyle/>
          <a:p>
            <a:r>
              <a:rPr lang="en-US" dirty="0"/>
              <a:t>Drafting of Standard IIID: Fiscal Resources</a:t>
            </a:r>
          </a:p>
          <a:p>
            <a:pPr marL="0" indent="0">
              <a:buNone/>
            </a:pPr>
            <a:r>
              <a:rPr lang="en-US" dirty="0"/>
              <a:t>	Interim Chancellor acquired a consulting team to help with a) ACCJC 	Special Report and b) Standard IIID</a:t>
            </a:r>
          </a:p>
          <a:p>
            <a:pPr marL="0" indent="0">
              <a:buNone/>
            </a:pPr>
            <a:r>
              <a:rPr lang="en-US" dirty="0"/>
              <a:t>	BCC led the IIID revision process with the Consulting team</a:t>
            </a:r>
          </a:p>
          <a:p>
            <a:pPr marL="0" indent="0">
              <a:buNone/>
            </a:pPr>
            <a:r>
              <a:rPr lang="en-US" dirty="0"/>
              <a:t>	Moving toward finalization of the IIID which will be shared with other 	colleges</a:t>
            </a:r>
          </a:p>
          <a:p>
            <a:r>
              <a:rPr lang="en-US" dirty="0"/>
              <a:t>100% ready BCC ISER by Monday, November 23, 2020</a:t>
            </a:r>
          </a:p>
          <a:p>
            <a:r>
              <a:rPr lang="en-US" dirty="0"/>
              <a:t>Final Board review and approval on December 8, 2020</a:t>
            </a:r>
          </a:p>
          <a:p>
            <a:r>
              <a:rPr lang="en-US" dirty="0"/>
              <a:t>Final revision if necessary</a:t>
            </a:r>
          </a:p>
          <a:p>
            <a:r>
              <a:rPr lang="en-US" dirty="0"/>
              <a:t>Submission to ACCJC by December 23, 2020</a:t>
            </a:r>
          </a:p>
        </p:txBody>
      </p:sp>
    </p:spTree>
    <p:extLst>
      <p:ext uri="{BB962C8B-B14F-4D97-AF65-F5344CB8AC3E}">
        <p14:creationId xmlns:p14="http://schemas.microsoft.com/office/powerpoint/2010/main" val="179687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2187-ACAF-4CF1-B441-5F340C0A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43227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E6BD-8E0F-4EE6-9537-F44B90B8C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260" y="1252330"/>
            <a:ext cx="9610455" cy="51040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800" b="1" dirty="0"/>
              <a:t>Preparation for the visiting team</a:t>
            </a:r>
          </a:p>
          <a:p>
            <a:pPr marL="0" indent="0">
              <a:buNone/>
            </a:pPr>
            <a:r>
              <a:rPr lang="en-US" sz="2800" b="1" dirty="0"/>
              <a:t>			9:20 – 9:35am</a:t>
            </a:r>
          </a:p>
        </p:txBody>
      </p:sp>
    </p:spTree>
    <p:extLst>
      <p:ext uri="{BB962C8B-B14F-4D97-AF65-F5344CB8AC3E}">
        <p14:creationId xmlns:p14="http://schemas.microsoft.com/office/powerpoint/2010/main" val="171534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FC66-9062-4219-91CC-353A0064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key factors for successful ISER and Team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78EA5-DC3C-4A0E-B401-28325865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1385248"/>
            <a:ext cx="9610455" cy="4971101"/>
          </a:xfrm>
        </p:spPr>
        <p:txBody>
          <a:bodyPr>
            <a:normAutofit/>
          </a:bodyPr>
          <a:lstStyle/>
          <a:p>
            <a:r>
              <a:rPr lang="en-US" dirty="0"/>
              <a:t>Integrated Planning (Program Review/APU) and Resource Allocation Process</a:t>
            </a:r>
          </a:p>
          <a:p>
            <a:r>
              <a:rPr lang="en-US" dirty="0"/>
              <a:t>Fiscal accountability, management, and health</a:t>
            </a:r>
          </a:p>
          <a:p>
            <a:r>
              <a:rPr lang="en-US" dirty="0"/>
              <a:t>Effective organizational structure</a:t>
            </a:r>
          </a:p>
          <a:p>
            <a:r>
              <a:rPr lang="en-US" dirty="0"/>
              <a:t>Qualified professionals in all positions</a:t>
            </a:r>
          </a:p>
          <a:p>
            <a:r>
              <a:rPr lang="en-US" dirty="0"/>
              <a:t>Stable leadership</a:t>
            </a:r>
          </a:p>
          <a:p>
            <a:r>
              <a:rPr lang="en-US" dirty="0"/>
              <a:t>Ongoing PD in alignment with the College’s Mission and Strategic Plan</a:t>
            </a:r>
          </a:p>
          <a:p>
            <a:r>
              <a:rPr lang="en-US" dirty="0"/>
              <a:t>Establishment of culture of assessment that is reflected in SLO, PLP and ILO for continuous improvement</a:t>
            </a:r>
          </a:p>
          <a:p>
            <a:r>
              <a:rPr lang="en-US" dirty="0"/>
              <a:t>Strong Participatory Governance </a:t>
            </a:r>
          </a:p>
          <a:p>
            <a:r>
              <a:rPr lang="en-US" dirty="0"/>
              <a:t>Effective, clear and functional District services that serve the Colleges</a:t>
            </a:r>
          </a:p>
          <a:p>
            <a:r>
              <a:rPr lang="en-US" dirty="0"/>
              <a:t>Strong Student Support Services, Instruction that meet all regulations and compliances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9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AC15-4907-4117-9472-226B38B0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969122"/>
          </a:xfrm>
        </p:spPr>
        <p:txBody>
          <a:bodyPr>
            <a:normAutofit/>
          </a:bodyPr>
          <a:lstStyle/>
          <a:p>
            <a:r>
              <a:rPr lang="en-US" sz="2800" dirty="0"/>
              <a:t>What are key factors for successful ISER and Team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D1BE-86B3-4918-A50F-395F1183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954158"/>
            <a:ext cx="9610455" cy="5402192"/>
          </a:xfrm>
        </p:spPr>
        <p:txBody>
          <a:bodyPr/>
          <a:lstStyle/>
          <a:p>
            <a:r>
              <a:rPr lang="en-US" dirty="0"/>
              <a:t>Quality of online courses (provision only applies for spring 2021 visits): </a:t>
            </a:r>
          </a:p>
          <a:p>
            <a:pPr marL="0" indent="0">
              <a:buNone/>
            </a:pPr>
            <a:r>
              <a:rPr lang="en-US" dirty="0"/>
              <a:t>	Courses previously approved to be taught 100% OL for Distance Education 	prior to COVID – 19 and</a:t>
            </a:r>
          </a:p>
          <a:p>
            <a:pPr marL="0" indent="0">
              <a:buNone/>
            </a:pPr>
            <a:r>
              <a:rPr lang="en-US" dirty="0"/>
              <a:t>	All other distance education courses offered 100% OL in the Distance 	Education as part of the college’s response to COVID – 19</a:t>
            </a:r>
          </a:p>
          <a:p>
            <a:r>
              <a:rPr lang="en-US" dirty="0"/>
              <a:t>Systemic and well-planned institutional planning that support the Mission of the college (Educational Master Plan, Strategic Plan, Facilities Plan, Technology Plan, Student Equity Plan, Enrollment Management plan)</a:t>
            </a:r>
          </a:p>
          <a:p>
            <a:r>
              <a:rPr lang="en-US" dirty="0"/>
              <a:t>Seamless and streamlined delineation of function between the college and the District Services</a:t>
            </a:r>
          </a:p>
          <a:p>
            <a:r>
              <a:rPr lang="en-US" dirty="0"/>
              <a:t>How well are we  meeting our student needs in this new reality to support their success? (learned from El Camino College)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F6B4-E53C-49A4-BEDC-DC63E7A7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677574"/>
          </a:xfrm>
        </p:spPr>
        <p:txBody>
          <a:bodyPr>
            <a:normAutofit/>
          </a:bodyPr>
          <a:lstStyle/>
          <a:p>
            <a:r>
              <a:rPr lang="en-US" sz="2800" dirty="0"/>
              <a:t>Who do they want to meet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1C6-FC57-4660-A593-FBD5DF73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722244"/>
            <a:ext cx="9610455" cy="56341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Participatory Governance Committees</a:t>
            </a:r>
          </a:p>
          <a:p>
            <a:r>
              <a:rPr lang="en-US" dirty="0"/>
              <a:t>College leadership</a:t>
            </a:r>
          </a:p>
          <a:p>
            <a:r>
              <a:rPr lang="en-US" dirty="0"/>
              <a:t>Students</a:t>
            </a:r>
          </a:p>
          <a:p>
            <a:r>
              <a:rPr lang="en-US" dirty="0"/>
              <a:t>College Community (2 community forums during the visit)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Meeting schedule will be drafted prior to their visit</a:t>
            </a:r>
          </a:p>
          <a:p>
            <a:pPr marL="0" indent="0">
              <a:buNone/>
            </a:pPr>
            <a:r>
              <a:rPr lang="en-US" dirty="0"/>
              <a:t>	Follow up meetings will be called during the visit</a:t>
            </a:r>
          </a:p>
          <a:p>
            <a:pPr marL="0" indent="0">
              <a:buNone/>
            </a:pPr>
            <a:r>
              <a:rPr lang="en-US" dirty="0"/>
              <a:t>	Additional evidence will be asked to produce during the visit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776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094A-A421-437F-BF5C-46D037E5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9C522-99C7-480E-AA6C-76B85C245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/>
              <a:t>THANK YOU!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81015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545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Helvetica</vt:lpstr>
      <vt:lpstr>Wingdings 2</vt:lpstr>
      <vt:lpstr>Frame</vt:lpstr>
      <vt:lpstr>BCC Accreditation and Institutional Self-Study Report Update (ISER)</vt:lpstr>
      <vt:lpstr>Where we have been…Since Accreditation Day #1</vt:lpstr>
      <vt:lpstr>Where we are and our finish line…</vt:lpstr>
      <vt:lpstr>PowerPoint Presentation</vt:lpstr>
      <vt:lpstr>What are key factors for successful ISER and Team visit?</vt:lpstr>
      <vt:lpstr>What are key factors for successful ISER and Team visit?</vt:lpstr>
      <vt:lpstr>Who do they want to meet with?</vt:lpstr>
      <vt:lpstr>Questions,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lastModifiedBy>John Nguyen</cp:lastModifiedBy>
  <cp:revision>60</cp:revision>
  <cp:lastPrinted>2020-10-15T22:32:02Z</cp:lastPrinted>
  <dcterms:created xsi:type="dcterms:W3CDTF">2018-12-14T17:39:32Z</dcterms:created>
  <dcterms:modified xsi:type="dcterms:W3CDTF">2021-01-28T23:19:21Z</dcterms:modified>
</cp:coreProperties>
</file>